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652" r:id="rId3"/>
  </p:sldMasterIdLst>
  <p:notesMasterIdLst>
    <p:notesMasterId r:id="rId24"/>
  </p:notesMasterIdLst>
  <p:sldIdLst>
    <p:sldId id="256" r:id="rId4"/>
    <p:sldId id="265" r:id="rId5"/>
    <p:sldId id="286" r:id="rId6"/>
    <p:sldId id="268" r:id="rId7"/>
    <p:sldId id="269" r:id="rId8"/>
    <p:sldId id="270" r:id="rId9"/>
    <p:sldId id="271" r:id="rId10"/>
    <p:sldId id="273" r:id="rId11"/>
    <p:sldId id="274" r:id="rId12"/>
    <p:sldId id="276" r:id="rId13"/>
    <p:sldId id="277" r:id="rId14"/>
    <p:sldId id="278" r:id="rId15"/>
    <p:sldId id="279" r:id="rId16"/>
    <p:sldId id="280" r:id="rId17"/>
    <p:sldId id="281" r:id="rId18"/>
    <p:sldId id="282" r:id="rId19"/>
    <p:sldId id="283" r:id="rId20"/>
    <p:sldId id="285" r:id="rId21"/>
    <p:sldId id="287" r:id="rId22"/>
    <p:sldId id="261" r:id="rId23"/>
  </p:sldIdLst>
  <p:sldSz cx="9144000" cy="6858000" type="screen4x3"/>
  <p:notesSz cx="6858000" cy="9144000"/>
  <p:custDataLst>
    <p:tags r:id="rId25"/>
  </p:custDataLst>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64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01" autoAdjust="0"/>
    <p:restoredTop sz="94436" autoAdjust="0"/>
  </p:normalViewPr>
  <p:slideViewPr>
    <p:cSldViewPr snapToGrid="0">
      <p:cViewPr varScale="1">
        <p:scale>
          <a:sx n="84" d="100"/>
          <a:sy n="84" d="100"/>
        </p:scale>
        <p:origin x="-84" y="-5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61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8F5D93D-8AC7-4CE1-8FCD-83EB16165CFB}" type="slidenum">
              <a:rPr lang="fr-FR"/>
              <a:pPr/>
              <a:t>‹N°›</a:t>
            </a:fld>
            <a:endParaRPr lang="fr-FR"/>
          </a:p>
        </p:txBody>
      </p:sp>
    </p:spTree>
    <p:extLst>
      <p:ext uri="{BB962C8B-B14F-4D97-AF65-F5344CB8AC3E}">
        <p14:creationId xmlns:p14="http://schemas.microsoft.com/office/powerpoint/2010/main" val="40250491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104" name="Picture 8" descr="fond_tit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70700"/>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Grp="1" noChangeArrowheads="1"/>
          </p:cNvSpPr>
          <p:nvPr>
            <p:ph type="ctrTitle"/>
          </p:nvPr>
        </p:nvSpPr>
        <p:spPr>
          <a:xfrm>
            <a:off x="431800" y="2454275"/>
            <a:ext cx="7772400" cy="1470025"/>
          </a:xfrm>
        </p:spPr>
        <p:txBody>
          <a:bodyPr anchor="b"/>
          <a:lstStyle>
            <a:lvl1pPr>
              <a:lnSpc>
                <a:spcPct val="95000"/>
              </a:lnSpc>
              <a:defRPr>
                <a:solidFill>
                  <a:schemeClr val="tx1"/>
                </a:solidFill>
              </a:defRPr>
            </a:lvl1pPr>
          </a:lstStyle>
          <a:p>
            <a:pPr lvl="0"/>
            <a:r>
              <a:rPr lang="fr-FR" noProof="0" smtClean="0"/>
              <a:t>Modifiez le style du titre</a:t>
            </a:r>
          </a:p>
        </p:txBody>
      </p:sp>
      <p:sp>
        <p:nvSpPr>
          <p:cNvPr id="4099" name="Rectangle 3"/>
          <p:cNvSpPr>
            <a:spLocks noGrp="1" noChangeArrowheads="1"/>
          </p:cNvSpPr>
          <p:nvPr>
            <p:ph type="subTitle" idx="1"/>
          </p:nvPr>
        </p:nvSpPr>
        <p:spPr>
          <a:xfrm>
            <a:off x="431800" y="3937000"/>
            <a:ext cx="7773988" cy="663575"/>
          </a:xfrm>
        </p:spPr>
        <p:txBody>
          <a:bodyPr/>
          <a:lstStyle>
            <a:lvl1pPr>
              <a:lnSpc>
                <a:spcPct val="95000"/>
              </a:lnSpc>
              <a:defRPr/>
            </a:lvl1pPr>
          </a:lstStyle>
          <a:p>
            <a:pPr lvl="0"/>
            <a:r>
              <a:rPr lang="fr-FR" noProof="0" smtClean="0"/>
              <a:t>Modifiez le style des sous-titres du masque</a:t>
            </a:r>
          </a:p>
        </p:txBody>
      </p:sp>
      <p:pic>
        <p:nvPicPr>
          <p:cNvPr id="4105" name="Picture 9" descr="MASCF_LSM_rv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19700" y="1268413"/>
            <a:ext cx="3743325" cy="12795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DE2E6C75-A8F8-498C-8CD3-84F7D742FB27}" type="slidenum">
              <a:rPr lang="fr-FR"/>
              <a:pPr/>
              <a:t>‹N°›</a:t>
            </a:fld>
            <a:endParaRPr lang="fr-FR"/>
          </a:p>
        </p:txBody>
      </p:sp>
    </p:spTree>
    <p:extLst>
      <p:ext uri="{BB962C8B-B14F-4D97-AF65-F5344CB8AC3E}">
        <p14:creationId xmlns:p14="http://schemas.microsoft.com/office/powerpoint/2010/main" val="2402074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333375"/>
            <a:ext cx="2057400" cy="5903913"/>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333375"/>
            <a:ext cx="6019800" cy="590391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7BBFD813-AF11-4C34-8D7D-5AAFE8282651}" type="slidenum">
              <a:rPr lang="fr-FR"/>
              <a:pPr/>
              <a:t>‹N°›</a:t>
            </a:fld>
            <a:endParaRPr lang="fr-FR"/>
          </a:p>
        </p:txBody>
      </p:sp>
    </p:spTree>
    <p:extLst>
      <p:ext uri="{BB962C8B-B14F-4D97-AF65-F5344CB8AC3E}">
        <p14:creationId xmlns:p14="http://schemas.microsoft.com/office/powerpoint/2010/main" val="3749625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re. Text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457200" y="333375"/>
            <a:ext cx="8229600" cy="1069975"/>
          </a:xfrm>
        </p:spPr>
        <p:txBody>
          <a:bodyPr/>
          <a:lstStyle/>
          <a:p>
            <a:r>
              <a:rPr lang="fr-FR" smtClean="0"/>
              <a:t>Modifiez le style du titre</a:t>
            </a:r>
            <a:endParaRPr lang="fr-FR"/>
          </a:p>
        </p:txBody>
      </p:sp>
      <p:sp>
        <p:nvSpPr>
          <p:cNvPr id="3" name="Espace réservé du texte 2"/>
          <p:cNvSpPr>
            <a:spLocks noGrp="1"/>
          </p:cNvSpPr>
          <p:nvPr>
            <p:ph type="body" sz="half" idx="1"/>
          </p:nvPr>
        </p:nvSpPr>
        <p:spPr>
          <a:xfrm>
            <a:off x="457200" y="1414463"/>
            <a:ext cx="4038600" cy="48228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graphique 3"/>
          <p:cNvSpPr>
            <a:spLocks noGrp="1"/>
          </p:cNvSpPr>
          <p:nvPr>
            <p:ph type="chart" sz="half" idx="2"/>
          </p:nvPr>
        </p:nvSpPr>
        <p:spPr>
          <a:xfrm>
            <a:off x="4648200" y="1414463"/>
            <a:ext cx="4038600" cy="4822825"/>
          </a:xfrm>
        </p:spPr>
        <p:txBody>
          <a:bodyPr/>
          <a:lstStyle/>
          <a:p>
            <a:r>
              <a:rPr lang="fr-FR" smtClean="0"/>
              <a:t>Cliquez sur l'icône pour ajouter un graphique</a:t>
            </a:r>
            <a:endParaRPr lang="fr-FR"/>
          </a:p>
        </p:txBody>
      </p:sp>
      <p:sp>
        <p:nvSpPr>
          <p:cNvPr id="5" name="Espace réservé du pied de page 4"/>
          <p:cNvSpPr>
            <a:spLocks noGrp="1"/>
          </p:cNvSpPr>
          <p:nvPr>
            <p:ph type="ftr" sz="quarter" idx="10"/>
          </p:nvPr>
        </p:nvSpPr>
        <p:spPr>
          <a:xfrm>
            <a:off x="455613" y="6237288"/>
            <a:ext cx="7200900" cy="347662"/>
          </a:xfrm>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CBA0F52A-6469-4A38-87A0-F408BFCC8161}" type="slidenum">
              <a:rPr lang="fr-FR"/>
              <a:pPr/>
              <a:t>‹N°›</a:t>
            </a:fld>
            <a:endParaRPr lang="fr-FR"/>
          </a:p>
        </p:txBody>
      </p:sp>
    </p:spTree>
    <p:extLst>
      <p:ext uri="{BB962C8B-B14F-4D97-AF65-F5344CB8AC3E}">
        <p14:creationId xmlns:p14="http://schemas.microsoft.com/office/powerpoint/2010/main" val="3475719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Titre et contenu sur texte">
    <p:spTree>
      <p:nvGrpSpPr>
        <p:cNvPr id="1" name=""/>
        <p:cNvGrpSpPr/>
        <p:nvPr/>
      </p:nvGrpSpPr>
      <p:grpSpPr>
        <a:xfrm>
          <a:off x="0" y="0"/>
          <a:ext cx="0" cy="0"/>
          <a:chOff x="0" y="0"/>
          <a:chExt cx="0" cy="0"/>
        </a:xfrm>
      </p:grpSpPr>
      <p:sp>
        <p:nvSpPr>
          <p:cNvPr id="2" name="Titre 1"/>
          <p:cNvSpPr>
            <a:spLocks noGrp="1"/>
          </p:cNvSpPr>
          <p:nvPr>
            <p:ph type="title"/>
          </p:nvPr>
        </p:nvSpPr>
        <p:spPr>
          <a:xfrm>
            <a:off x="457200" y="333375"/>
            <a:ext cx="8229600" cy="1069975"/>
          </a:xfrm>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414463"/>
            <a:ext cx="8229600" cy="233521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3902075"/>
            <a:ext cx="8229600" cy="233521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pied de page 4"/>
          <p:cNvSpPr>
            <a:spLocks noGrp="1"/>
          </p:cNvSpPr>
          <p:nvPr>
            <p:ph type="ftr" sz="quarter" idx="10"/>
          </p:nvPr>
        </p:nvSpPr>
        <p:spPr>
          <a:xfrm>
            <a:off x="455613" y="6237288"/>
            <a:ext cx="7200900" cy="347662"/>
          </a:xfrm>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5919C6C4-A10F-45E4-BC7F-990560133DD7}" type="slidenum">
              <a:rPr lang="fr-FR"/>
              <a:pPr/>
              <a:t>‹N°›</a:t>
            </a:fld>
            <a:endParaRPr lang="fr-FR"/>
          </a:p>
        </p:txBody>
      </p:sp>
    </p:spTree>
    <p:extLst>
      <p:ext uri="{BB962C8B-B14F-4D97-AF65-F5344CB8AC3E}">
        <p14:creationId xmlns:p14="http://schemas.microsoft.com/office/powerpoint/2010/main" val="30817240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9223" name="Picture 7" descr="fond_dernie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70700"/>
          </a:xfrm>
          <a:prstGeom prst="rect">
            <a:avLst/>
          </a:prstGeom>
          <a:noFill/>
          <a:extLst>
            <a:ext uri="{909E8E84-426E-40DD-AFC4-6F175D3DCCD1}">
              <a14:hiddenFill xmlns:a14="http://schemas.microsoft.com/office/drawing/2010/main">
                <a:solidFill>
                  <a:srgbClr val="FFFFFF"/>
                </a:solidFill>
              </a14:hiddenFill>
            </a:ext>
          </a:extLst>
        </p:spPr>
      </p:pic>
      <p:sp>
        <p:nvSpPr>
          <p:cNvPr id="9219" name="Rectangle 3"/>
          <p:cNvSpPr>
            <a:spLocks noGrp="1" noChangeArrowheads="1"/>
          </p:cNvSpPr>
          <p:nvPr>
            <p:ph type="ctrTitle"/>
          </p:nvPr>
        </p:nvSpPr>
        <p:spPr bwMode="white">
          <a:xfrm>
            <a:off x="431800" y="3429000"/>
            <a:ext cx="8243888" cy="3168650"/>
          </a:xfrm>
        </p:spPr>
        <p:txBody>
          <a:bodyPr/>
          <a:lstStyle>
            <a:lvl1pPr>
              <a:lnSpc>
                <a:spcPct val="95000"/>
              </a:lnSpc>
              <a:defRPr sz="1100">
                <a:solidFill>
                  <a:schemeClr val="bg1"/>
                </a:solidFill>
              </a:defRPr>
            </a:lvl1pPr>
          </a:lstStyle>
          <a:p>
            <a:pPr lvl="0"/>
            <a:r>
              <a:rPr lang="fr-FR" noProof="0" smtClean="0"/>
              <a:t>Cliquez pour modifier le style du titre</a:t>
            </a:r>
          </a:p>
        </p:txBody>
      </p:sp>
      <p:sp>
        <p:nvSpPr>
          <p:cNvPr id="9220" name="Rectangle 4"/>
          <p:cNvSpPr>
            <a:spLocks noGrp="1" noChangeArrowheads="1"/>
          </p:cNvSpPr>
          <p:nvPr>
            <p:ph type="subTitle" idx="1"/>
          </p:nvPr>
        </p:nvSpPr>
        <p:spPr bwMode="white">
          <a:xfrm>
            <a:off x="431800" y="0"/>
            <a:ext cx="8243888" cy="404813"/>
          </a:xfrm>
        </p:spPr>
        <p:txBody>
          <a:bodyPr/>
          <a:lstStyle>
            <a:lvl1pPr>
              <a:lnSpc>
                <a:spcPct val="95000"/>
              </a:lnSpc>
              <a:defRPr sz="1100">
                <a:solidFill>
                  <a:schemeClr val="bg1"/>
                </a:solidFill>
              </a:defRPr>
            </a:lvl1pPr>
          </a:lstStyle>
          <a:p>
            <a:pPr lvl="0"/>
            <a:r>
              <a:rPr lang="fr-FR" noProof="0" smtClean="0"/>
              <a:t>Cliquez pour modifier le style des sous-titres du masque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0ABE5C98-F593-4C0F-8CD0-E5823CB2500A}" type="slidenum">
              <a:rPr lang="fr-FR"/>
              <a:pPr/>
              <a:t>‹N°›</a:t>
            </a:fld>
            <a:endParaRPr lang="fr-FR"/>
          </a:p>
        </p:txBody>
      </p:sp>
    </p:spTree>
    <p:extLst>
      <p:ext uri="{BB962C8B-B14F-4D97-AF65-F5344CB8AC3E}">
        <p14:creationId xmlns:p14="http://schemas.microsoft.com/office/powerpoint/2010/main" val="11392613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Espace réservé du pied de page 3"/>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08257B7C-4CB5-42AB-AABB-F77A90C009CF}" type="slidenum">
              <a:rPr lang="fr-FR"/>
              <a:pPr/>
              <a:t>‹N°›</a:t>
            </a:fld>
            <a:endParaRPr lang="fr-FR"/>
          </a:p>
        </p:txBody>
      </p:sp>
    </p:spTree>
    <p:extLst>
      <p:ext uri="{BB962C8B-B14F-4D97-AF65-F5344CB8AC3E}">
        <p14:creationId xmlns:p14="http://schemas.microsoft.com/office/powerpoint/2010/main" val="12143201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490663"/>
            <a:ext cx="4038600" cy="4746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490663"/>
            <a:ext cx="4038600" cy="4746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pied de page 4"/>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C0D10F47-4552-4074-9088-DDF77A2FD4BC}" type="slidenum">
              <a:rPr lang="fr-FR"/>
              <a:pPr/>
              <a:t>‹N°›</a:t>
            </a:fld>
            <a:endParaRPr lang="fr-FR"/>
          </a:p>
        </p:txBody>
      </p:sp>
    </p:spTree>
    <p:extLst>
      <p:ext uri="{BB962C8B-B14F-4D97-AF65-F5344CB8AC3E}">
        <p14:creationId xmlns:p14="http://schemas.microsoft.com/office/powerpoint/2010/main" val="31425671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pied de page 6"/>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C0996272-ACAA-43E9-9BD1-131222B8DAD7}" type="slidenum">
              <a:rPr lang="fr-FR"/>
              <a:pPr/>
              <a:t>‹N°›</a:t>
            </a:fld>
            <a:endParaRPr lang="fr-FR"/>
          </a:p>
        </p:txBody>
      </p:sp>
    </p:spTree>
    <p:extLst>
      <p:ext uri="{BB962C8B-B14F-4D97-AF65-F5344CB8AC3E}">
        <p14:creationId xmlns:p14="http://schemas.microsoft.com/office/powerpoint/2010/main" val="41434361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pied de page 2"/>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156B6C5E-2E7E-4128-BA48-D59A8F771397}" type="slidenum">
              <a:rPr lang="fr-FR"/>
              <a:pPr/>
              <a:t>‹N°›</a:t>
            </a:fld>
            <a:endParaRPr lang="fr-FR"/>
          </a:p>
        </p:txBody>
      </p:sp>
    </p:spTree>
    <p:extLst>
      <p:ext uri="{BB962C8B-B14F-4D97-AF65-F5344CB8AC3E}">
        <p14:creationId xmlns:p14="http://schemas.microsoft.com/office/powerpoint/2010/main" val="4065192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2494D3F6-ACA0-43EA-9180-EEE59F3A4FF0}" type="slidenum">
              <a:rPr lang="fr-FR"/>
              <a:pPr/>
              <a:t>‹N°›</a:t>
            </a:fld>
            <a:endParaRPr lang="fr-FR"/>
          </a:p>
        </p:txBody>
      </p:sp>
    </p:spTree>
    <p:extLst>
      <p:ext uri="{BB962C8B-B14F-4D97-AF65-F5344CB8AC3E}">
        <p14:creationId xmlns:p14="http://schemas.microsoft.com/office/powerpoint/2010/main" val="35749947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pied de page 1"/>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401A4A6F-547F-4F6D-80BE-69C0441F5C5F}" type="slidenum">
              <a:rPr lang="fr-FR"/>
              <a:pPr/>
              <a:t>‹N°›</a:t>
            </a:fld>
            <a:endParaRPr lang="fr-FR"/>
          </a:p>
        </p:txBody>
      </p:sp>
    </p:spTree>
    <p:extLst>
      <p:ext uri="{BB962C8B-B14F-4D97-AF65-F5344CB8AC3E}">
        <p14:creationId xmlns:p14="http://schemas.microsoft.com/office/powerpoint/2010/main" val="6389622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u pied de page 4"/>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7EA5D08B-E0F6-4CF9-9976-238606D3B518}" type="slidenum">
              <a:rPr lang="fr-FR"/>
              <a:pPr/>
              <a:t>‹N°›</a:t>
            </a:fld>
            <a:endParaRPr lang="fr-FR"/>
          </a:p>
        </p:txBody>
      </p:sp>
    </p:spTree>
    <p:extLst>
      <p:ext uri="{BB962C8B-B14F-4D97-AF65-F5344CB8AC3E}">
        <p14:creationId xmlns:p14="http://schemas.microsoft.com/office/powerpoint/2010/main" val="12000188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u pied de page 4"/>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55412593-1189-4950-B99F-DECF253649D1}" type="slidenum">
              <a:rPr lang="fr-FR"/>
              <a:pPr/>
              <a:t>‹N°›</a:t>
            </a:fld>
            <a:endParaRPr lang="fr-FR"/>
          </a:p>
        </p:txBody>
      </p:sp>
    </p:spTree>
    <p:extLst>
      <p:ext uri="{BB962C8B-B14F-4D97-AF65-F5344CB8AC3E}">
        <p14:creationId xmlns:p14="http://schemas.microsoft.com/office/powerpoint/2010/main" val="3478947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CA8D5D86-AAFA-4379-90F0-83BFBD79C61C}" type="slidenum">
              <a:rPr lang="fr-FR"/>
              <a:pPr/>
              <a:t>‹N°›</a:t>
            </a:fld>
            <a:endParaRPr lang="fr-FR"/>
          </a:p>
        </p:txBody>
      </p:sp>
    </p:spTree>
    <p:extLst>
      <p:ext uri="{BB962C8B-B14F-4D97-AF65-F5344CB8AC3E}">
        <p14:creationId xmlns:p14="http://schemas.microsoft.com/office/powerpoint/2010/main" val="12833178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0"/>
            <a:ext cx="2057400" cy="623728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0"/>
            <a:ext cx="6019800" cy="623728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976AA8D9-C927-4C3C-82D6-E479A3226E1D}" type="slidenum">
              <a:rPr lang="fr-FR"/>
              <a:pPr/>
              <a:t>‹N°›</a:t>
            </a:fld>
            <a:endParaRPr lang="fr-FR"/>
          </a:p>
        </p:txBody>
      </p:sp>
    </p:spTree>
    <p:extLst>
      <p:ext uri="{BB962C8B-B14F-4D97-AF65-F5344CB8AC3E}">
        <p14:creationId xmlns:p14="http://schemas.microsoft.com/office/powerpoint/2010/main" val="27487834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4" name="Espace réservé du pied de page 3"/>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87E724BC-8E11-44F8-BAF6-32754C39ED67}" type="slidenum">
              <a:rPr lang="fr-FR"/>
              <a:pPr/>
              <a:t>‹N°›</a:t>
            </a:fld>
            <a:endParaRPr lang="fr-FR"/>
          </a:p>
        </p:txBody>
      </p:sp>
    </p:spTree>
    <p:extLst>
      <p:ext uri="{BB962C8B-B14F-4D97-AF65-F5344CB8AC3E}">
        <p14:creationId xmlns:p14="http://schemas.microsoft.com/office/powerpoint/2010/main" val="2050250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A8DD8B51-BFF6-4A46-BB17-1F59F3F8D80E}" type="slidenum">
              <a:rPr lang="fr-FR"/>
              <a:pPr/>
              <a:t>‹N°›</a:t>
            </a:fld>
            <a:endParaRPr lang="fr-FR"/>
          </a:p>
        </p:txBody>
      </p:sp>
    </p:spTree>
    <p:extLst>
      <p:ext uri="{BB962C8B-B14F-4D97-AF65-F5344CB8AC3E}">
        <p14:creationId xmlns:p14="http://schemas.microsoft.com/office/powerpoint/2010/main" val="24126626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Espace réservé du pied de page 3"/>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6A2EA20F-8E45-4A43-A3EF-A9695C935D66}" type="slidenum">
              <a:rPr lang="fr-FR"/>
              <a:pPr/>
              <a:t>‹N°›</a:t>
            </a:fld>
            <a:endParaRPr lang="fr-FR"/>
          </a:p>
        </p:txBody>
      </p:sp>
    </p:spTree>
    <p:extLst>
      <p:ext uri="{BB962C8B-B14F-4D97-AF65-F5344CB8AC3E}">
        <p14:creationId xmlns:p14="http://schemas.microsoft.com/office/powerpoint/2010/main" val="6314913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414463"/>
            <a:ext cx="4038600" cy="4822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414463"/>
            <a:ext cx="4038600" cy="4822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pied de page 4"/>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BC9030CB-BE8E-4DB0-933B-FDFAC4B987E4}" type="slidenum">
              <a:rPr lang="fr-FR"/>
              <a:pPr/>
              <a:t>‹N°›</a:t>
            </a:fld>
            <a:endParaRPr lang="fr-FR"/>
          </a:p>
        </p:txBody>
      </p:sp>
    </p:spTree>
    <p:extLst>
      <p:ext uri="{BB962C8B-B14F-4D97-AF65-F5344CB8AC3E}">
        <p14:creationId xmlns:p14="http://schemas.microsoft.com/office/powerpoint/2010/main" val="25535950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pied de page 6"/>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0092CC6A-8B32-4C7E-A075-AEA4A3C493AB}" type="slidenum">
              <a:rPr lang="fr-FR"/>
              <a:pPr/>
              <a:t>‹N°›</a:t>
            </a:fld>
            <a:endParaRPr lang="fr-FR"/>
          </a:p>
        </p:txBody>
      </p:sp>
    </p:spTree>
    <p:extLst>
      <p:ext uri="{BB962C8B-B14F-4D97-AF65-F5344CB8AC3E}">
        <p14:creationId xmlns:p14="http://schemas.microsoft.com/office/powerpoint/2010/main" val="1217818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Espace réservé du pied de page 3"/>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6DD2B75E-8AE5-45A2-B1E9-28E414675079}" type="slidenum">
              <a:rPr lang="fr-FR"/>
              <a:pPr/>
              <a:t>‹N°›</a:t>
            </a:fld>
            <a:endParaRPr lang="fr-FR"/>
          </a:p>
        </p:txBody>
      </p:sp>
    </p:spTree>
    <p:extLst>
      <p:ext uri="{BB962C8B-B14F-4D97-AF65-F5344CB8AC3E}">
        <p14:creationId xmlns:p14="http://schemas.microsoft.com/office/powerpoint/2010/main" val="130070990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pied de page 2"/>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A5F83869-5BDF-49AB-B51B-B84581D5B279}" type="slidenum">
              <a:rPr lang="fr-FR"/>
              <a:pPr/>
              <a:t>‹N°›</a:t>
            </a:fld>
            <a:endParaRPr lang="fr-FR"/>
          </a:p>
        </p:txBody>
      </p:sp>
    </p:spTree>
    <p:extLst>
      <p:ext uri="{BB962C8B-B14F-4D97-AF65-F5344CB8AC3E}">
        <p14:creationId xmlns:p14="http://schemas.microsoft.com/office/powerpoint/2010/main" val="4645365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pied de page 1"/>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7B8E2BEC-39CD-4C5D-91A2-70526AC62B42}" type="slidenum">
              <a:rPr lang="fr-FR"/>
              <a:pPr/>
              <a:t>‹N°›</a:t>
            </a:fld>
            <a:endParaRPr lang="fr-FR"/>
          </a:p>
        </p:txBody>
      </p:sp>
    </p:spTree>
    <p:extLst>
      <p:ext uri="{BB962C8B-B14F-4D97-AF65-F5344CB8AC3E}">
        <p14:creationId xmlns:p14="http://schemas.microsoft.com/office/powerpoint/2010/main" val="38803589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u pied de page 4"/>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F56E98E6-B310-48B6-A5F3-B00A8B5D32AA}" type="slidenum">
              <a:rPr lang="fr-FR"/>
              <a:pPr/>
              <a:t>‹N°›</a:t>
            </a:fld>
            <a:endParaRPr lang="fr-FR"/>
          </a:p>
        </p:txBody>
      </p:sp>
    </p:spTree>
    <p:extLst>
      <p:ext uri="{BB962C8B-B14F-4D97-AF65-F5344CB8AC3E}">
        <p14:creationId xmlns:p14="http://schemas.microsoft.com/office/powerpoint/2010/main" val="22059798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u pied de page 4"/>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5107DED7-31BC-4B23-AE18-443051344937}" type="slidenum">
              <a:rPr lang="fr-FR"/>
              <a:pPr/>
              <a:t>‹N°›</a:t>
            </a:fld>
            <a:endParaRPr lang="fr-FR"/>
          </a:p>
        </p:txBody>
      </p:sp>
    </p:spTree>
    <p:extLst>
      <p:ext uri="{BB962C8B-B14F-4D97-AF65-F5344CB8AC3E}">
        <p14:creationId xmlns:p14="http://schemas.microsoft.com/office/powerpoint/2010/main" val="19642370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65CF8248-E6A8-4904-B7C4-2C5C089DCBC5}" type="slidenum">
              <a:rPr lang="fr-FR"/>
              <a:pPr/>
              <a:t>‹N°›</a:t>
            </a:fld>
            <a:endParaRPr lang="fr-FR"/>
          </a:p>
        </p:txBody>
      </p:sp>
    </p:spTree>
    <p:extLst>
      <p:ext uri="{BB962C8B-B14F-4D97-AF65-F5344CB8AC3E}">
        <p14:creationId xmlns:p14="http://schemas.microsoft.com/office/powerpoint/2010/main" val="7511578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333375"/>
            <a:ext cx="2057400" cy="5903913"/>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333375"/>
            <a:ext cx="6019800" cy="590391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245CC7FC-A397-4C8F-BEE3-EBC97815E3A3}" type="slidenum">
              <a:rPr lang="fr-FR"/>
              <a:pPr/>
              <a:t>‹N°›</a:t>
            </a:fld>
            <a:endParaRPr lang="fr-FR"/>
          </a:p>
        </p:txBody>
      </p:sp>
    </p:spTree>
    <p:extLst>
      <p:ext uri="{BB962C8B-B14F-4D97-AF65-F5344CB8AC3E}">
        <p14:creationId xmlns:p14="http://schemas.microsoft.com/office/powerpoint/2010/main" val="2981083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414463"/>
            <a:ext cx="4038600" cy="4822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414463"/>
            <a:ext cx="4038600" cy="4822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pied de page 4"/>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75D8E3E0-EC1F-4938-B872-1B26BD733802}" type="slidenum">
              <a:rPr lang="fr-FR"/>
              <a:pPr/>
              <a:t>‹N°›</a:t>
            </a:fld>
            <a:endParaRPr lang="fr-FR"/>
          </a:p>
        </p:txBody>
      </p:sp>
    </p:spTree>
    <p:extLst>
      <p:ext uri="{BB962C8B-B14F-4D97-AF65-F5344CB8AC3E}">
        <p14:creationId xmlns:p14="http://schemas.microsoft.com/office/powerpoint/2010/main" val="1245435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pied de page 6"/>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79D37722-4F77-4D65-A002-371A7AC0BA06}" type="slidenum">
              <a:rPr lang="fr-FR"/>
              <a:pPr/>
              <a:t>‹N°›</a:t>
            </a:fld>
            <a:endParaRPr lang="fr-FR"/>
          </a:p>
        </p:txBody>
      </p:sp>
    </p:spTree>
    <p:extLst>
      <p:ext uri="{BB962C8B-B14F-4D97-AF65-F5344CB8AC3E}">
        <p14:creationId xmlns:p14="http://schemas.microsoft.com/office/powerpoint/2010/main" val="3807976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pied de page 2"/>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72B35485-6260-402E-8DE0-8B5D6A694B56}" type="slidenum">
              <a:rPr lang="fr-FR"/>
              <a:pPr/>
              <a:t>‹N°›</a:t>
            </a:fld>
            <a:endParaRPr lang="fr-FR"/>
          </a:p>
        </p:txBody>
      </p:sp>
    </p:spTree>
    <p:extLst>
      <p:ext uri="{BB962C8B-B14F-4D97-AF65-F5344CB8AC3E}">
        <p14:creationId xmlns:p14="http://schemas.microsoft.com/office/powerpoint/2010/main" val="4044852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pied de page 1"/>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E5E6CC1A-48A8-4011-B1B1-2E0E2243FCD3}" type="slidenum">
              <a:rPr lang="fr-FR"/>
              <a:pPr/>
              <a:t>‹N°›</a:t>
            </a:fld>
            <a:endParaRPr lang="fr-FR"/>
          </a:p>
        </p:txBody>
      </p:sp>
    </p:spTree>
    <p:extLst>
      <p:ext uri="{BB962C8B-B14F-4D97-AF65-F5344CB8AC3E}">
        <p14:creationId xmlns:p14="http://schemas.microsoft.com/office/powerpoint/2010/main" val="4173976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u pied de page 4"/>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4A816FEB-3FBF-411E-A127-341D47F804E1}" type="slidenum">
              <a:rPr lang="fr-FR"/>
              <a:pPr/>
              <a:t>‹N°›</a:t>
            </a:fld>
            <a:endParaRPr lang="fr-FR"/>
          </a:p>
        </p:txBody>
      </p:sp>
    </p:spTree>
    <p:extLst>
      <p:ext uri="{BB962C8B-B14F-4D97-AF65-F5344CB8AC3E}">
        <p14:creationId xmlns:p14="http://schemas.microsoft.com/office/powerpoint/2010/main" val="4246964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u pied de page 4"/>
          <p:cNvSpPr>
            <a:spLocks noGrp="1"/>
          </p:cNvSpPr>
          <p:nvPr>
            <p:ph type="ftr" sz="quarter" idx="10"/>
          </p:nvPr>
        </p:nvSpPr>
        <p:spPr/>
        <p:txBody>
          <a:bodyPr/>
          <a:lstStyle>
            <a:lvl1pPr>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5FCB55A4-7D29-4296-B07E-CE175FB4834F}" type="slidenum">
              <a:rPr lang="fr-FR"/>
              <a:pPr/>
              <a:t>‹N°›</a:t>
            </a:fld>
            <a:endParaRPr lang="fr-FR"/>
          </a:p>
        </p:txBody>
      </p:sp>
    </p:spTree>
    <p:extLst>
      <p:ext uri="{BB962C8B-B14F-4D97-AF65-F5344CB8AC3E}">
        <p14:creationId xmlns:p14="http://schemas.microsoft.com/office/powerpoint/2010/main" val="369803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5.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1.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33" name="Picture 9" descr="fond_texte"/>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0"/>
            <a:ext cx="9144000" cy="68707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gray">
          <a:xfrm>
            <a:off x="457200" y="333375"/>
            <a:ext cx="82296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gray">
          <a:xfrm>
            <a:off x="457200" y="1414463"/>
            <a:ext cx="8229600" cy="482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9" name="Rectangle 5"/>
          <p:cNvSpPr>
            <a:spLocks noGrp="1" noChangeArrowheads="1"/>
          </p:cNvSpPr>
          <p:nvPr>
            <p:ph type="ftr" sz="quarter" idx="3"/>
          </p:nvPr>
        </p:nvSpPr>
        <p:spPr bwMode="gray">
          <a:xfrm>
            <a:off x="455613" y="6237288"/>
            <a:ext cx="7200900"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sz="1000">
                <a:solidFill>
                  <a:srgbClr val="636466"/>
                </a:solidFill>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97B9C4F1-5FD1-4600-BC42-CF488A724F08}" type="slidenum">
              <a:rPr lang="fr-F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84" r:id="rId12"/>
    <p:sldLayoutId id="2147483685" r:id="rId13"/>
  </p:sldLayoutIdLst>
  <p:hf sldNum="0" hdr="0" ftr="0" dt="0"/>
  <p:txStyles>
    <p:titleStyle>
      <a:lvl1pPr algn="l" rtl="0" eaLnBrk="1" fontAlgn="base" hangingPunct="1">
        <a:lnSpc>
          <a:spcPct val="90000"/>
        </a:lnSpc>
        <a:spcBef>
          <a:spcPct val="0"/>
        </a:spcBef>
        <a:spcAft>
          <a:spcPct val="0"/>
        </a:spcAft>
        <a:defRPr sz="2800">
          <a:solidFill>
            <a:schemeClr val="tx2"/>
          </a:solidFill>
          <a:latin typeface="+mj-lt"/>
          <a:ea typeface="+mj-ea"/>
          <a:cs typeface="+mj-cs"/>
        </a:defRPr>
      </a:lvl1pPr>
      <a:lvl2pPr algn="l" rtl="0" eaLnBrk="1" fontAlgn="base" hangingPunct="1">
        <a:lnSpc>
          <a:spcPct val="90000"/>
        </a:lnSpc>
        <a:spcBef>
          <a:spcPct val="0"/>
        </a:spcBef>
        <a:spcAft>
          <a:spcPct val="0"/>
        </a:spcAft>
        <a:defRPr sz="2800">
          <a:solidFill>
            <a:schemeClr val="tx2"/>
          </a:solidFill>
          <a:latin typeface="Arial" charset="0"/>
        </a:defRPr>
      </a:lvl2pPr>
      <a:lvl3pPr algn="l" rtl="0" eaLnBrk="1" fontAlgn="base" hangingPunct="1">
        <a:lnSpc>
          <a:spcPct val="90000"/>
        </a:lnSpc>
        <a:spcBef>
          <a:spcPct val="0"/>
        </a:spcBef>
        <a:spcAft>
          <a:spcPct val="0"/>
        </a:spcAft>
        <a:defRPr sz="2800">
          <a:solidFill>
            <a:schemeClr val="tx2"/>
          </a:solidFill>
          <a:latin typeface="Arial" charset="0"/>
        </a:defRPr>
      </a:lvl3pPr>
      <a:lvl4pPr algn="l" rtl="0" eaLnBrk="1" fontAlgn="base" hangingPunct="1">
        <a:lnSpc>
          <a:spcPct val="90000"/>
        </a:lnSpc>
        <a:spcBef>
          <a:spcPct val="0"/>
        </a:spcBef>
        <a:spcAft>
          <a:spcPct val="0"/>
        </a:spcAft>
        <a:defRPr sz="2800">
          <a:solidFill>
            <a:schemeClr val="tx2"/>
          </a:solidFill>
          <a:latin typeface="Arial" charset="0"/>
        </a:defRPr>
      </a:lvl4pPr>
      <a:lvl5pPr algn="l" rtl="0" eaLnBrk="1" fontAlgn="base" hangingPunct="1">
        <a:lnSpc>
          <a:spcPct val="90000"/>
        </a:lnSpc>
        <a:spcBef>
          <a:spcPct val="0"/>
        </a:spcBef>
        <a:spcAft>
          <a:spcPct val="0"/>
        </a:spcAft>
        <a:defRPr sz="2800">
          <a:solidFill>
            <a:schemeClr val="tx2"/>
          </a:solidFill>
          <a:latin typeface="Arial" charset="0"/>
        </a:defRPr>
      </a:lvl5pPr>
      <a:lvl6pPr marL="457200" algn="l" rtl="0" eaLnBrk="1" fontAlgn="base" hangingPunct="1">
        <a:lnSpc>
          <a:spcPct val="90000"/>
        </a:lnSpc>
        <a:spcBef>
          <a:spcPct val="0"/>
        </a:spcBef>
        <a:spcAft>
          <a:spcPct val="0"/>
        </a:spcAft>
        <a:defRPr sz="2800">
          <a:solidFill>
            <a:schemeClr val="tx2"/>
          </a:solidFill>
          <a:latin typeface="Arial" charset="0"/>
        </a:defRPr>
      </a:lvl6pPr>
      <a:lvl7pPr marL="914400" algn="l" rtl="0" eaLnBrk="1" fontAlgn="base" hangingPunct="1">
        <a:lnSpc>
          <a:spcPct val="90000"/>
        </a:lnSpc>
        <a:spcBef>
          <a:spcPct val="0"/>
        </a:spcBef>
        <a:spcAft>
          <a:spcPct val="0"/>
        </a:spcAft>
        <a:defRPr sz="2800">
          <a:solidFill>
            <a:schemeClr val="tx2"/>
          </a:solidFill>
          <a:latin typeface="Arial" charset="0"/>
        </a:defRPr>
      </a:lvl7pPr>
      <a:lvl8pPr marL="1371600" algn="l" rtl="0" eaLnBrk="1" fontAlgn="base" hangingPunct="1">
        <a:lnSpc>
          <a:spcPct val="90000"/>
        </a:lnSpc>
        <a:spcBef>
          <a:spcPct val="0"/>
        </a:spcBef>
        <a:spcAft>
          <a:spcPct val="0"/>
        </a:spcAft>
        <a:defRPr sz="2800">
          <a:solidFill>
            <a:schemeClr val="tx2"/>
          </a:solidFill>
          <a:latin typeface="Arial" charset="0"/>
        </a:defRPr>
      </a:lvl8pPr>
      <a:lvl9pPr marL="1828800" algn="l" rtl="0" eaLnBrk="1" fontAlgn="base" hangingPunct="1">
        <a:lnSpc>
          <a:spcPct val="90000"/>
        </a:lnSpc>
        <a:spcBef>
          <a:spcPct val="0"/>
        </a:spcBef>
        <a:spcAft>
          <a:spcPct val="0"/>
        </a:spcAft>
        <a:defRPr sz="2800">
          <a:solidFill>
            <a:schemeClr val="tx2"/>
          </a:solidFill>
          <a:latin typeface="Arial" charset="0"/>
        </a:defRPr>
      </a:lvl9pPr>
    </p:titleStyle>
    <p:bodyStyle>
      <a:lvl1pPr algn="l" rtl="0" eaLnBrk="1" fontAlgn="base" hangingPunct="1">
        <a:spcBef>
          <a:spcPct val="20000"/>
        </a:spcBef>
        <a:spcAft>
          <a:spcPct val="50000"/>
        </a:spcAft>
        <a:defRPr sz="2200">
          <a:solidFill>
            <a:schemeClr val="tx1"/>
          </a:solidFill>
          <a:latin typeface="+mn-lt"/>
          <a:ea typeface="+mn-ea"/>
          <a:cs typeface="+mn-cs"/>
        </a:defRPr>
      </a:lvl1pPr>
      <a:lvl2pPr marL="1588" algn="l" rtl="0" eaLnBrk="1" fontAlgn="base" hangingPunct="1">
        <a:spcBef>
          <a:spcPct val="20000"/>
        </a:spcBef>
        <a:spcAft>
          <a:spcPct val="50000"/>
        </a:spcAft>
        <a:defRPr sz="2200">
          <a:solidFill>
            <a:schemeClr val="tx2"/>
          </a:solidFill>
          <a:latin typeface="+mn-lt"/>
        </a:defRPr>
      </a:lvl2pPr>
      <a:lvl3pPr marL="320675" indent="-234950" algn="l" rtl="0" eaLnBrk="1" fontAlgn="base" hangingPunct="1">
        <a:spcBef>
          <a:spcPct val="20000"/>
        </a:spcBef>
        <a:spcAft>
          <a:spcPct val="90000"/>
        </a:spcAft>
        <a:buBlip>
          <a:blip r:embed="rId16"/>
        </a:buBlip>
        <a:defRPr sz="1600">
          <a:solidFill>
            <a:schemeClr val="tx1"/>
          </a:solidFill>
          <a:latin typeface="+mn-lt"/>
        </a:defRPr>
      </a:lvl3pPr>
      <a:lvl4pPr marL="631825" indent="-131763" algn="l" rtl="0" eaLnBrk="1" fontAlgn="base" hangingPunct="1">
        <a:spcBef>
          <a:spcPct val="20000"/>
        </a:spcBef>
        <a:spcAft>
          <a:spcPct val="0"/>
        </a:spcAft>
        <a:buClr>
          <a:schemeClr val="bg2"/>
        </a:buClr>
        <a:buSzPct val="80000"/>
        <a:buFont typeface="Wingdings" pitchFamily="2" charset="2"/>
        <a:buChar char="t"/>
        <a:defRPr sz="1400">
          <a:solidFill>
            <a:schemeClr val="tx1"/>
          </a:solidFill>
          <a:latin typeface="+mn-lt"/>
        </a:defRPr>
      </a:lvl4pPr>
      <a:lvl5pPr marL="1163638" indent="-182563" algn="l" rtl="0" eaLnBrk="1" fontAlgn="base" hangingPunct="1">
        <a:spcBef>
          <a:spcPct val="20000"/>
        </a:spcBef>
        <a:spcAft>
          <a:spcPct val="0"/>
        </a:spcAft>
        <a:buFont typeface="Verdana" pitchFamily="34" charset="0"/>
        <a:buChar char="-"/>
        <a:defRPr sz="1200">
          <a:solidFill>
            <a:schemeClr val="tx1"/>
          </a:solidFill>
          <a:latin typeface="+mn-lt"/>
        </a:defRPr>
      </a:lvl5pPr>
      <a:lvl6pPr marL="1620838" indent="-182563" algn="l" rtl="0" eaLnBrk="1" fontAlgn="base" hangingPunct="1">
        <a:spcBef>
          <a:spcPct val="20000"/>
        </a:spcBef>
        <a:spcAft>
          <a:spcPct val="0"/>
        </a:spcAft>
        <a:buFont typeface="Verdana" pitchFamily="34" charset="0"/>
        <a:buChar char="-"/>
        <a:defRPr sz="1200">
          <a:solidFill>
            <a:schemeClr val="tx1"/>
          </a:solidFill>
          <a:latin typeface="+mn-lt"/>
        </a:defRPr>
      </a:lvl6pPr>
      <a:lvl7pPr marL="2078038" indent="-182563" algn="l" rtl="0" eaLnBrk="1" fontAlgn="base" hangingPunct="1">
        <a:spcBef>
          <a:spcPct val="20000"/>
        </a:spcBef>
        <a:spcAft>
          <a:spcPct val="0"/>
        </a:spcAft>
        <a:buFont typeface="Verdana" pitchFamily="34" charset="0"/>
        <a:buChar char="-"/>
        <a:defRPr sz="1200">
          <a:solidFill>
            <a:schemeClr val="tx1"/>
          </a:solidFill>
          <a:latin typeface="+mn-lt"/>
        </a:defRPr>
      </a:lvl7pPr>
      <a:lvl8pPr marL="2535238" indent="-182563" algn="l" rtl="0" eaLnBrk="1" fontAlgn="base" hangingPunct="1">
        <a:spcBef>
          <a:spcPct val="20000"/>
        </a:spcBef>
        <a:spcAft>
          <a:spcPct val="0"/>
        </a:spcAft>
        <a:buFont typeface="Verdana" pitchFamily="34" charset="0"/>
        <a:buChar char="-"/>
        <a:defRPr sz="1200">
          <a:solidFill>
            <a:schemeClr val="tx1"/>
          </a:solidFill>
          <a:latin typeface="+mn-lt"/>
        </a:defRPr>
      </a:lvl8pPr>
      <a:lvl9pPr marL="2992438" indent="-182563" algn="l" rtl="0" eaLnBrk="1" fontAlgn="base" hangingPunct="1">
        <a:spcBef>
          <a:spcPct val="20000"/>
        </a:spcBef>
        <a:spcAft>
          <a:spcPct val="0"/>
        </a:spcAft>
        <a:buFont typeface="Verdana" pitchFamily="34" charset="0"/>
        <a:buChar char="-"/>
        <a:defRPr sz="12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194" name="Picture 2" descr="fond_texte"/>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70700"/>
          </a:xfrm>
          <a:prstGeom prst="rect">
            <a:avLst/>
          </a:prstGeom>
          <a:noFill/>
          <a:extLst>
            <a:ext uri="{909E8E84-426E-40DD-AFC4-6F175D3DCCD1}">
              <a14:hiddenFill xmlns:a14="http://schemas.microsoft.com/office/drawing/2010/main">
                <a:solidFill>
                  <a:srgbClr val="FFFFFF"/>
                </a:solidFill>
              </a14:hiddenFill>
            </a:ext>
          </a:extLst>
        </p:spPr>
      </p:pic>
      <p:sp>
        <p:nvSpPr>
          <p:cNvPr id="8195" name="Rectangle 3"/>
          <p:cNvSpPr>
            <a:spLocks noGrp="1" noChangeArrowheads="1"/>
          </p:cNvSpPr>
          <p:nvPr>
            <p:ph type="title"/>
          </p:nvPr>
        </p:nvSpPr>
        <p:spPr bwMode="gray">
          <a:xfrm>
            <a:off x="457200" y="0"/>
            <a:ext cx="82296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fr-FR" smtClean="0"/>
              <a:t>Cliquez pour modifier le style du titre</a:t>
            </a:r>
          </a:p>
        </p:txBody>
      </p:sp>
      <p:sp>
        <p:nvSpPr>
          <p:cNvPr id="8196" name="Rectangle 4"/>
          <p:cNvSpPr>
            <a:spLocks noGrp="1" noChangeArrowheads="1"/>
          </p:cNvSpPr>
          <p:nvPr>
            <p:ph type="body" idx="1"/>
          </p:nvPr>
        </p:nvSpPr>
        <p:spPr bwMode="gray">
          <a:xfrm>
            <a:off x="457200" y="1490663"/>
            <a:ext cx="8229600" cy="474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8197" name="Rectangle 5"/>
          <p:cNvSpPr>
            <a:spLocks noGrp="1" noChangeArrowheads="1"/>
          </p:cNvSpPr>
          <p:nvPr>
            <p:ph type="ftr" sz="quarter" idx="3"/>
          </p:nvPr>
        </p:nvSpPr>
        <p:spPr bwMode="gray">
          <a:xfrm>
            <a:off x="455613" y="6237288"/>
            <a:ext cx="7200900"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sz="1000">
                <a:solidFill>
                  <a:srgbClr val="636466"/>
                </a:solidFill>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F00D7BB1-1E6B-4025-A4CF-8A9DAFC759A7}" type="slidenum">
              <a:rPr lang="fr-FR"/>
              <a:pPr/>
              <a:t>‹N°›</a:t>
            </a:fld>
            <a:endParaRPr lang="fr-FR"/>
          </a:p>
        </p:txBody>
      </p:sp>
      <p:pic>
        <p:nvPicPr>
          <p:cNvPr id="8208" name="Picture 16" descr="MASCF_LSM_rvb"/>
          <p:cNvPicPr>
            <a:picLocks noChangeAspect="1" noChangeArrowheads="1"/>
          </p:cNvPicPr>
          <p:nvPr/>
        </p:nvPicPr>
        <p:blipFill>
          <a:blip r:embed="rId14" cstate="print">
            <a:extLst>
              <a:ext uri="{28A0092B-C50C-407E-A947-70E740481C1C}">
                <a14:useLocalDpi xmlns:a14="http://schemas.microsoft.com/office/drawing/2010/main" val="0"/>
              </a:ext>
            </a:extLst>
          </a:blip>
          <a:srcRect r="4951" b="10887"/>
          <a:stretch>
            <a:fillRect/>
          </a:stretch>
        </p:blipFill>
        <p:spPr bwMode="auto">
          <a:xfrm>
            <a:off x="7683500" y="6256338"/>
            <a:ext cx="1096963" cy="35083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rtl="0" fontAlgn="base">
        <a:spcBef>
          <a:spcPct val="0"/>
        </a:spcBef>
        <a:spcAft>
          <a:spcPct val="0"/>
        </a:spcAft>
        <a:defRPr sz="2800">
          <a:solidFill>
            <a:schemeClr val="tx2"/>
          </a:solidFill>
          <a:latin typeface="+mj-lt"/>
          <a:ea typeface="+mj-ea"/>
          <a:cs typeface="+mj-cs"/>
        </a:defRPr>
      </a:lvl1pPr>
      <a:lvl2pPr algn="l" rtl="0" fontAlgn="base">
        <a:spcBef>
          <a:spcPct val="0"/>
        </a:spcBef>
        <a:spcAft>
          <a:spcPct val="0"/>
        </a:spcAft>
        <a:defRPr sz="2800">
          <a:solidFill>
            <a:schemeClr val="tx2"/>
          </a:solidFill>
          <a:latin typeface="Arial" charset="0"/>
        </a:defRPr>
      </a:lvl2pPr>
      <a:lvl3pPr algn="l" rtl="0" fontAlgn="base">
        <a:spcBef>
          <a:spcPct val="0"/>
        </a:spcBef>
        <a:spcAft>
          <a:spcPct val="0"/>
        </a:spcAft>
        <a:defRPr sz="2800">
          <a:solidFill>
            <a:schemeClr val="tx2"/>
          </a:solidFill>
          <a:latin typeface="Arial" charset="0"/>
        </a:defRPr>
      </a:lvl3pPr>
      <a:lvl4pPr algn="l" rtl="0" fontAlgn="base">
        <a:spcBef>
          <a:spcPct val="0"/>
        </a:spcBef>
        <a:spcAft>
          <a:spcPct val="0"/>
        </a:spcAft>
        <a:defRPr sz="2800">
          <a:solidFill>
            <a:schemeClr val="tx2"/>
          </a:solidFill>
          <a:latin typeface="Arial" charset="0"/>
        </a:defRPr>
      </a:lvl4pPr>
      <a:lvl5pPr algn="l" rtl="0" fontAlgn="base">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p:titleStyle>
    <p:bodyStyle>
      <a:lvl1pPr algn="l" rtl="0" fontAlgn="base">
        <a:spcBef>
          <a:spcPct val="105000"/>
        </a:spcBef>
        <a:spcAft>
          <a:spcPct val="15000"/>
        </a:spcAft>
        <a:tabLst>
          <a:tab pos="8070850" algn="r"/>
        </a:tabLst>
        <a:defRPr sz="2200">
          <a:solidFill>
            <a:schemeClr val="tx2"/>
          </a:solidFill>
          <a:latin typeface="+mn-lt"/>
          <a:ea typeface="+mn-ea"/>
          <a:cs typeface="+mn-cs"/>
        </a:defRPr>
      </a:lvl1pPr>
      <a:lvl2pPr marL="307975" algn="l" rtl="0" fontAlgn="base">
        <a:lnSpc>
          <a:spcPct val="105000"/>
        </a:lnSpc>
        <a:spcBef>
          <a:spcPct val="0"/>
        </a:spcBef>
        <a:spcAft>
          <a:spcPct val="0"/>
        </a:spcAft>
        <a:tabLst>
          <a:tab pos="8070850" algn="r"/>
        </a:tabLst>
        <a:defRPr sz="2200">
          <a:solidFill>
            <a:schemeClr val="tx1"/>
          </a:solidFill>
          <a:latin typeface="+mn-lt"/>
        </a:defRPr>
      </a:lvl2pPr>
      <a:lvl3pPr marL="311150" indent="-1588" algn="l" rtl="0" fontAlgn="base">
        <a:lnSpc>
          <a:spcPct val="105000"/>
        </a:lnSpc>
        <a:spcBef>
          <a:spcPct val="0"/>
        </a:spcBef>
        <a:spcAft>
          <a:spcPct val="0"/>
        </a:spcAft>
        <a:tabLst>
          <a:tab pos="8070850" algn="r"/>
        </a:tabLst>
        <a:defRPr sz="1600">
          <a:solidFill>
            <a:schemeClr val="tx1"/>
          </a:solidFill>
          <a:latin typeface="+mn-lt"/>
        </a:defRPr>
      </a:lvl3pPr>
      <a:lvl4pPr marL="312738" algn="l" rtl="0" fontAlgn="base">
        <a:lnSpc>
          <a:spcPct val="105000"/>
        </a:lnSpc>
        <a:spcBef>
          <a:spcPct val="0"/>
        </a:spcBef>
        <a:spcAft>
          <a:spcPct val="0"/>
        </a:spcAft>
        <a:tabLst>
          <a:tab pos="8070850" algn="r"/>
        </a:tabLst>
        <a:defRPr sz="1400">
          <a:solidFill>
            <a:schemeClr val="tx1"/>
          </a:solidFill>
          <a:latin typeface="+mn-lt"/>
        </a:defRPr>
      </a:lvl4pPr>
      <a:lvl5pPr marL="314325" algn="l" rtl="0" fontAlgn="base">
        <a:lnSpc>
          <a:spcPct val="105000"/>
        </a:lnSpc>
        <a:spcBef>
          <a:spcPct val="0"/>
        </a:spcBef>
        <a:spcAft>
          <a:spcPct val="0"/>
        </a:spcAft>
        <a:tabLst>
          <a:tab pos="8070850" algn="r"/>
        </a:tabLst>
        <a:defRPr sz="1200">
          <a:solidFill>
            <a:schemeClr val="tx1"/>
          </a:solidFill>
          <a:latin typeface="+mn-lt"/>
        </a:defRPr>
      </a:lvl5pPr>
      <a:lvl6pPr marL="771525" algn="l" rtl="0" fontAlgn="base">
        <a:lnSpc>
          <a:spcPct val="105000"/>
        </a:lnSpc>
        <a:spcBef>
          <a:spcPct val="0"/>
        </a:spcBef>
        <a:spcAft>
          <a:spcPct val="0"/>
        </a:spcAft>
        <a:tabLst>
          <a:tab pos="8070850" algn="r"/>
        </a:tabLst>
        <a:defRPr sz="1200">
          <a:solidFill>
            <a:schemeClr val="tx1"/>
          </a:solidFill>
          <a:latin typeface="+mn-lt"/>
        </a:defRPr>
      </a:lvl6pPr>
      <a:lvl7pPr marL="1228725" algn="l" rtl="0" fontAlgn="base">
        <a:lnSpc>
          <a:spcPct val="105000"/>
        </a:lnSpc>
        <a:spcBef>
          <a:spcPct val="0"/>
        </a:spcBef>
        <a:spcAft>
          <a:spcPct val="0"/>
        </a:spcAft>
        <a:tabLst>
          <a:tab pos="8070850" algn="r"/>
        </a:tabLst>
        <a:defRPr sz="1200">
          <a:solidFill>
            <a:schemeClr val="tx1"/>
          </a:solidFill>
          <a:latin typeface="+mn-lt"/>
        </a:defRPr>
      </a:lvl7pPr>
      <a:lvl8pPr marL="1685925" algn="l" rtl="0" fontAlgn="base">
        <a:lnSpc>
          <a:spcPct val="105000"/>
        </a:lnSpc>
        <a:spcBef>
          <a:spcPct val="0"/>
        </a:spcBef>
        <a:spcAft>
          <a:spcPct val="0"/>
        </a:spcAft>
        <a:tabLst>
          <a:tab pos="8070850" algn="r"/>
        </a:tabLst>
        <a:defRPr sz="1200">
          <a:solidFill>
            <a:schemeClr val="tx1"/>
          </a:solidFill>
          <a:latin typeface="+mn-lt"/>
        </a:defRPr>
      </a:lvl8pPr>
      <a:lvl9pPr marL="2143125" algn="l" rtl="0" fontAlgn="base">
        <a:lnSpc>
          <a:spcPct val="105000"/>
        </a:lnSpc>
        <a:spcBef>
          <a:spcPct val="0"/>
        </a:spcBef>
        <a:spcAft>
          <a:spcPct val="0"/>
        </a:spcAft>
        <a:tabLst>
          <a:tab pos="8070850" algn="r"/>
        </a:tabLst>
        <a:defRPr sz="12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2770" name="Picture 2" descr="fond_texte"/>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70700"/>
          </a:xfrm>
          <a:prstGeom prst="rect">
            <a:avLst/>
          </a:prstGeom>
          <a:noFill/>
          <a:extLst>
            <a:ext uri="{909E8E84-426E-40DD-AFC4-6F175D3DCCD1}">
              <a14:hiddenFill xmlns:a14="http://schemas.microsoft.com/office/drawing/2010/main">
                <a:solidFill>
                  <a:srgbClr val="FFFFFF"/>
                </a:solidFill>
              </a14:hiddenFill>
            </a:ext>
          </a:extLst>
        </p:spPr>
      </p:pic>
      <p:sp>
        <p:nvSpPr>
          <p:cNvPr id="32771" name="Rectangle 3"/>
          <p:cNvSpPr>
            <a:spLocks noGrp="1" noChangeArrowheads="1"/>
          </p:cNvSpPr>
          <p:nvPr>
            <p:ph type="title"/>
          </p:nvPr>
        </p:nvSpPr>
        <p:spPr bwMode="gray">
          <a:xfrm>
            <a:off x="457200" y="333375"/>
            <a:ext cx="82296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fr-FR" smtClean="0"/>
              <a:t>Cliquez pour modifier le style du titre</a:t>
            </a:r>
          </a:p>
        </p:txBody>
      </p:sp>
      <p:sp>
        <p:nvSpPr>
          <p:cNvPr id="32772" name="Rectangle 4"/>
          <p:cNvSpPr>
            <a:spLocks noGrp="1" noChangeArrowheads="1"/>
          </p:cNvSpPr>
          <p:nvPr>
            <p:ph type="body" idx="1"/>
          </p:nvPr>
        </p:nvSpPr>
        <p:spPr bwMode="gray">
          <a:xfrm>
            <a:off x="457200" y="1414463"/>
            <a:ext cx="8229600" cy="482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32773" name="Rectangle 5"/>
          <p:cNvSpPr>
            <a:spLocks noGrp="1" noChangeArrowheads="1"/>
          </p:cNvSpPr>
          <p:nvPr>
            <p:ph type="ftr" sz="quarter" idx="3"/>
          </p:nvPr>
        </p:nvSpPr>
        <p:spPr bwMode="gray">
          <a:xfrm>
            <a:off x="455613" y="6237288"/>
            <a:ext cx="7200900"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sz="1000">
                <a:solidFill>
                  <a:srgbClr val="636466"/>
                </a:solidFill>
              </a:defRPr>
            </a:lvl1pPr>
          </a:lstStyle>
          <a:p>
            <a:r>
              <a:rPr lang="fr-FR"/>
              <a:t>MACSF </a:t>
            </a:r>
            <a:r>
              <a:rPr lang="fr-FR">
                <a:solidFill>
                  <a:schemeClr val="bg2"/>
                </a:solidFill>
              </a:rPr>
              <a:t>|</a:t>
            </a:r>
            <a:r>
              <a:rPr lang="fr-FR"/>
              <a:t> INSERER TITRE EN CLIQUANT SUR AFFICHAGE / EN TETE PIEDS DE PAGE </a:t>
            </a:r>
            <a:r>
              <a:rPr lang="fr-FR">
                <a:solidFill>
                  <a:schemeClr val="bg2"/>
                </a:solidFill>
              </a:rPr>
              <a:t>| </a:t>
            </a:r>
            <a:r>
              <a:rPr lang="fr-FR"/>
              <a:t>6 FEVRIER 2012 </a:t>
            </a:r>
            <a:r>
              <a:rPr lang="fr-FR">
                <a:solidFill>
                  <a:schemeClr val="bg2"/>
                </a:solidFill>
              </a:rPr>
              <a:t>|</a:t>
            </a:r>
            <a:r>
              <a:rPr lang="fr-FR"/>
              <a:t> PAGE </a:t>
            </a:r>
            <a:fld id="{CBAE2637-1682-407A-83FE-461E8661BFAD}" type="slidenum">
              <a:rPr lang="fr-FR"/>
              <a:pPr/>
              <a:t>‹N°›</a:t>
            </a:fld>
            <a:endParaRPr lang="fr-FR"/>
          </a:p>
        </p:txBody>
      </p:sp>
      <p:pic>
        <p:nvPicPr>
          <p:cNvPr id="32774" name="Picture 6" descr="MASCF_LSM_rvb"/>
          <p:cNvPicPr>
            <a:picLocks noChangeAspect="1" noChangeArrowheads="1"/>
          </p:cNvPicPr>
          <p:nvPr/>
        </p:nvPicPr>
        <p:blipFill>
          <a:blip r:embed="rId14" cstate="print">
            <a:extLst>
              <a:ext uri="{28A0092B-C50C-407E-A947-70E740481C1C}">
                <a14:useLocalDpi xmlns:a14="http://schemas.microsoft.com/office/drawing/2010/main" val="0"/>
              </a:ext>
            </a:extLst>
          </a:blip>
          <a:srcRect r="4951" b="10887"/>
          <a:stretch>
            <a:fillRect/>
          </a:stretch>
        </p:blipFill>
        <p:spPr bwMode="auto">
          <a:xfrm>
            <a:off x="7683500" y="6256338"/>
            <a:ext cx="1096963" cy="35083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rtl="0" fontAlgn="base">
        <a:lnSpc>
          <a:spcPct val="90000"/>
        </a:lnSpc>
        <a:spcBef>
          <a:spcPct val="0"/>
        </a:spcBef>
        <a:spcAft>
          <a:spcPct val="0"/>
        </a:spcAft>
        <a:defRPr sz="2800">
          <a:solidFill>
            <a:schemeClr val="tx2"/>
          </a:solidFill>
          <a:latin typeface="+mj-lt"/>
          <a:ea typeface="+mj-ea"/>
          <a:cs typeface="+mj-cs"/>
        </a:defRPr>
      </a:lvl1pPr>
      <a:lvl2pPr algn="l" rtl="0" fontAlgn="base">
        <a:lnSpc>
          <a:spcPct val="90000"/>
        </a:lnSpc>
        <a:spcBef>
          <a:spcPct val="0"/>
        </a:spcBef>
        <a:spcAft>
          <a:spcPct val="0"/>
        </a:spcAft>
        <a:defRPr sz="2800">
          <a:solidFill>
            <a:schemeClr val="tx2"/>
          </a:solidFill>
          <a:latin typeface="Arial" charset="0"/>
        </a:defRPr>
      </a:lvl2pPr>
      <a:lvl3pPr algn="l" rtl="0" fontAlgn="base">
        <a:lnSpc>
          <a:spcPct val="90000"/>
        </a:lnSpc>
        <a:spcBef>
          <a:spcPct val="0"/>
        </a:spcBef>
        <a:spcAft>
          <a:spcPct val="0"/>
        </a:spcAft>
        <a:defRPr sz="2800">
          <a:solidFill>
            <a:schemeClr val="tx2"/>
          </a:solidFill>
          <a:latin typeface="Arial" charset="0"/>
        </a:defRPr>
      </a:lvl3pPr>
      <a:lvl4pPr algn="l" rtl="0" fontAlgn="base">
        <a:lnSpc>
          <a:spcPct val="90000"/>
        </a:lnSpc>
        <a:spcBef>
          <a:spcPct val="0"/>
        </a:spcBef>
        <a:spcAft>
          <a:spcPct val="0"/>
        </a:spcAft>
        <a:defRPr sz="2800">
          <a:solidFill>
            <a:schemeClr val="tx2"/>
          </a:solidFill>
          <a:latin typeface="Arial" charset="0"/>
        </a:defRPr>
      </a:lvl4pPr>
      <a:lvl5pPr algn="l" rtl="0" fontAlgn="base">
        <a:lnSpc>
          <a:spcPct val="90000"/>
        </a:lnSpc>
        <a:spcBef>
          <a:spcPct val="0"/>
        </a:spcBef>
        <a:spcAft>
          <a:spcPct val="0"/>
        </a:spcAft>
        <a:defRPr sz="2800">
          <a:solidFill>
            <a:schemeClr val="tx2"/>
          </a:solidFill>
          <a:latin typeface="Arial" charset="0"/>
        </a:defRPr>
      </a:lvl5pPr>
      <a:lvl6pPr marL="457200" algn="l" rtl="0" fontAlgn="base">
        <a:lnSpc>
          <a:spcPct val="90000"/>
        </a:lnSpc>
        <a:spcBef>
          <a:spcPct val="0"/>
        </a:spcBef>
        <a:spcAft>
          <a:spcPct val="0"/>
        </a:spcAft>
        <a:defRPr sz="2800">
          <a:solidFill>
            <a:schemeClr val="tx2"/>
          </a:solidFill>
          <a:latin typeface="Arial" charset="0"/>
        </a:defRPr>
      </a:lvl6pPr>
      <a:lvl7pPr marL="914400" algn="l" rtl="0" fontAlgn="base">
        <a:lnSpc>
          <a:spcPct val="90000"/>
        </a:lnSpc>
        <a:spcBef>
          <a:spcPct val="0"/>
        </a:spcBef>
        <a:spcAft>
          <a:spcPct val="0"/>
        </a:spcAft>
        <a:defRPr sz="2800">
          <a:solidFill>
            <a:schemeClr val="tx2"/>
          </a:solidFill>
          <a:latin typeface="Arial" charset="0"/>
        </a:defRPr>
      </a:lvl7pPr>
      <a:lvl8pPr marL="1371600" algn="l" rtl="0" fontAlgn="base">
        <a:lnSpc>
          <a:spcPct val="90000"/>
        </a:lnSpc>
        <a:spcBef>
          <a:spcPct val="0"/>
        </a:spcBef>
        <a:spcAft>
          <a:spcPct val="0"/>
        </a:spcAft>
        <a:defRPr sz="2800">
          <a:solidFill>
            <a:schemeClr val="tx2"/>
          </a:solidFill>
          <a:latin typeface="Arial" charset="0"/>
        </a:defRPr>
      </a:lvl8pPr>
      <a:lvl9pPr marL="1828800" algn="l" rtl="0" fontAlgn="base">
        <a:lnSpc>
          <a:spcPct val="90000"/>
        </a:lnSpc>
        <a:spcBef>
          <a:spcPct val="0"/>
        </a:spcBef>
        <a:spcAft>
          <a:spcPct val="0"/>
        </a:spcAft>
        <a:defRPr sz="2800">
          <a:solidFill>
            <a:schemeClr val="tx2"/>
          </a:solidFill>
          <a:latin typeface="Arial" charset="0"/>
        </a:defRPr>
      </a:lvl9pPr>
    </p:titleStyle>
    <p:bodyStyle>
      <a:lvl1pPr marL="419100" indent="-419100" algn="l" rtl="0" fontAlgn="base">
        <a:spcBef>
          <a:spcPct val="20000"/>
        </a:spcBef>
        <a:spcAft>
          <a:spcPct val="50000"/>
        </a:spcAft>
        <a:defRPr sz="2200">
          <a:solidFill>
            <a:schemeClr val="tx1"/>
          </a:solidFill>
          <a:latin typeface="+mn-lt"/>
          <a:ea typeface="+mn-ea"/>
          <a:cs typeface="+mn-cs"/>
        </a:defRPr>
      </a:lvl1pPr>
      <a:lvl2pPr marL="420688" indent="-419100" algn="l" rtl="0" fontAlgn="base">
        <a:spcBef>
          <a:spcPct val="20000"/>
        </a:spcBef>
        <a:spcAft>
          <a:spcPct val="50000"/>
        </a:spcAft>
        <a:defRPr sz="2200">
          <a:solidFill>
            <a:schemeClr val="tx2"/>
          </a:solidFill>
          <a:latin typeface="+mn-lt"/>
        </a:defRPr>
      </a:lvl2pPr>
      <a:lvl3pPr marL="390525" indent="-304800" algn="l" rtl="0" fontAlgn="base">
        <a:spcBef>
          <a:spcPct val="20000"/>
        </a:spcBef>
        <a:spcAft>
          <a:spcPct val="90000"/>
        </a:spcAft>
        <a:buAutoNum type="arabicPeriod"/>
        <a:defRPr sz="1600">
          <a:solidFill>
            <a:schemeClr val="tx1"/>
          </a:solidFill>
          <a:latin typeface="+mn-lt"/>
        </a:defRPr>
      </a:lvl3pPr>
      <a:lvl4pPr marL="392113" algn="l" rtl="0" fontAlgn="base">
        <a:spcBef>
          <a:spcPct val="20000"/>
        </a:spcBef>
        <a:spcAft>
          <a:spcPct val="0"/>
        </a:spcAft>
        <a:buClr>
          <a:schemeClr val="bg2"/>
        </a:buClr>
        <a:buSzPct val="80000"/>
        <a:buFont typeface="Wingdings" pitchFamily="2" charset="2"/>
        <a:defRPr sz="1400">
          <a:solidFill>
            <a:schemeClr val="tx1"/>
          </a:solidFill>
          <a:latin typeface="+mn-lt"/>
        </a:defRPr>
      </a:lvl4pPr>
      <a:lvl5pPr marL="393700" algn="l" rtl="0" fontAlgn="base">
        <a:spcBef>
          <a:spcPct val="20000"/>
        </a:spcBef>
        <a:spcAft>
          <a:spcPct val="0"/>
        </a:spcAft>
        <a:buFont typeface="Verdana" pitchFamily="34" charset="0"/>
        <a:defRPr sz="1200">
          <a:solidFill>
            <a:schemeClr val="tx1"/>
          </a:solidFill>
          <a:latin typeface="+mn-lt"/>
        </a:defRPr>
      </a:lvl5pPr>
      <a:lvl6pPr marL="850900" algn="l" rtl="0" fontAlgn="base">
        <a:spcBef>
          <a:spcPct val="20000"/>
        </a:spcBef>
        <a:spcAft>
          <a:spcPct val="0"/>
        </a:spcAft>
        <a:buFont typeface="Verdana" pitchFamily="34" charset="0"/>
        <a:defRPr sz="1200">
          <a:solidFill>
            <a:schemeClr val="tx1"/>
          </a:solidFill>
          <a:latin typeface="+mn-lt"/>
        </a:defRPr>
      </a:lvl6pPr>
      <a:lvl7pPr marL="1308100" algn="l" rtl="0" fontAlgn="base">
        <a:spcBef>
          <a:spcPct val="20000"/>
        </a:spcBef>
        <a:spcAft>
          <a:spcPct val="0"/>
        </a:spcAft>
        <a:buFont typeface="Verdana" pitchFamily="34" charset="0"/>
        <a:defRPr sz="1200">
          <a:solidFill>
            <a:schemeClr val="tx1"/>
          </a:solidFill>
          <a:latin typeface="+mn-lt"/>
        </a:defRPr>
      </a:lvl7pPr>
      <a:lvl8pPr marL="1765300" algn="l" rtl="0" fontAlgn="base">
        <a:spcBef>
          <a:spcPct val="20000"/>
        </a:spcBef>
        <a:spcAft>
          <a:spcPct val="0"/>
        </a:spcAft>
        <a:buFont typeface="Verdana" pitchFamily="34" charset="0"/>
        <a:defRPr sz="1200">
          <a:solidFill>
            <a:schemeClr val="tx1"/>
          </a:solidFill>
          <a:latin typeface="+mn-lt"/>
        </a:defRPr>
      </a:lvl8pPr>
      <a:lvl9pPr marL="2222500" algn="l" rtl="0" fontAlgn="base">
        <a:spcBef>
          <a:spcPct val="20000"/>
        </a:spcBef>
        <a:spcAft>
          <a:spcPct val="0"/>
        </a:spcAft>
        <a:buFont typeface="Verdana" pitchFamily="34" charset="0"/>
        <a:defRPr sz="12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TEASER%20MACSF%20DEF3%20ST.mp4" TargetMode="External"/><Relationship Id="rId2" Type="http://schemas.openxmlformats.org/officeDocument/2006/relationships/hyperlink" Target="http://www.macsf.fr/" TargetMode="Externa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68027" y="2290502"/>
            <a:ext cx="7772400" cy="1470025"/>
          </a:xfrm>
        </p:spPr>
        <p:txBody>
          <a:bodyPr/>
          <a:lstStyle/>
          <a:p>
            <a:r>
              <a:rPr kumimoji="0" lang="fr-FR" sz="4400" b="0" i="0" u="none" strike="noStrike" kern="0" cap="none" spc="0" normalizeH="0" baseline="0" noProof="0" dirty="0" smtClean="0">
                <a:ln>
                  <a:noFill/>
                </a:ln>
                <a:effectLst/>
                <a:uLnTx/>
                <a:uFillTx/>
                <a:latin typeface="Tahoma" pitchFamily="34" charset="0"/>
              </a:rPr>
              <a:t>Droits de la victime de la violence et devoirs de l’hôpital</a:t>
            </a:r>
            <a:endParaRPr lang="fr-FR" dirty="0"/>
          </a:p>
        </p:txBody>
      </p:sp>
      <p:sp>
        <p:nvSpPr>
          <p:cNvPr id="2051" name="Rectangle 3"/>
          <p:cNvSpPr>
            <a:spLocks noGrp="1" noChangeArrowheads="1"/>
          </p:cNvSpPr>
          <p:nvPr>
            <p:ph type="subTitle" idx="1"/>
          </p:nvPr>
        </p:nvSpPr>
        <p:spPr>
          <a:xfrm>
            <a:off x="759346" y="4073478"/>
            <a:ext cx="7773988" cy="663575"/>
          </a:xfrm>
        </p:spPr>
        <p:txBody>
          <a:bodyPr/>
          <a:lstStyle/>
          <a:p>
            <a:pPr algn="r"/>
            <a:r>
              <a:rPr lang="fr-FR" dirty="0" smtClean="0"/>
              <a:t>Germain Decroix, MACSF – Le Sou Médical </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bwMode="auto">
          <a:xfrm>
            <a:off x="873457" y="2528391"/>
            <a:ext cx="7151427" cy="31289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buFontTx/>
              <a:buNone/>
            </a:pPr>
            <a:r>
              <a:rPr lang="fr-FR" sz="4000" b="1" dirty="0">
                <a:solidFill>
                  <a:schemeClr val="tx2"/>
                </a:solidFill>
              </a:rPr>
              <a:t>Les devoirs des employeurs</a:t>
            </a:r>
          </a:p>
        </p:txBody>
      </p:sp>
    </p:spTree>
    <p:extLst>
      <p:ext uri="{BB962C8B-B14F-4D97-AF65-F5344CB8AC3E}">
        <p14:creationId xmlns:p14="http://schemas.microsoft.com/office/powerpoint/2010/main" val="1666782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067612" y="604601"/>
            <a:ext cx="5395912" cy="1143000"/>
          </a:xfrm>
        </p:spPr>
        <p:txBody>
          <a:bodyPr/>
          <a:lstStyle/>
          <a:p>
            <a:pPr algn="ctr"/>
            <a:r>
              <a:rPr lang="fr-FR" sz="3700" b="1" dirty="0"/>
              <a:t>Art. 11 loi du 13/07/1983</a:t>
            </a:r>
          </a:p>
        </p:txBody>
      </p:sp>
      <p:sp>
        <p:nvSpPr>
          <p:cNvPr id="56323" name="Rectangle 3"/>
          <p:cNvSpPr>
            <a:spLocks noGrp="1" noChangeArrowheads="1"/>
          </p:cNvSpPr>
          <p:nvPr>
            <p:ph type="body" idx="1"/>
          </p:nvPr>
        </p:nvSpPr>
        <p:spPr bwMode="auto">
          <a:xfrm>
            <a:off x="684213" y="2205038"/>
            <a:ext cx="8135937" cy="4114800"/>
          </a:xfr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itchFamily="2" charset="2"/>
              <a:buNone/>
            </a:pPr>
            <a:r>
              <a:rPr lang="fr-FR" sz="2800" b="1" dirty="0">
                <a:solidFill>
                  <a:srgbClr val="333333"/>
                </a:solidFill>
              </a:rPr>
              <a:t>«</a:t>
            </a:r>
            <a:r>
              <a:rPr lang="fr-FR" dirty="0">
                <a:solidFill>
                  <a:srgbClr val="333333"/>
                </a:solidFill>
              </a:rPr>
              <a:t> </a:t>
            </a:r>
            <a:r>
              <a:rPr lang="fr-FR" sz="2800" b="1" dirty="0"/>
              <a:t>La collectivité publique est tenue de protéger les fonctionnaires contre les menaces, violences, voies de fait, injures, diffamations ou outrages dont ils pourraient être victimes à l'occasion de leurs fonctions, et de réparer, le cas échéant, le préjudice qui en est résulté ».</a:t>
            </a:r>
          </a:p>
          <a:p>
            <a:pPr>
              <a:buFont typeface="Wingdings" pitchFamily="2" charset="2"/>
              <a:buChar char="§"/>
            </a:pPr>
            <a:endParaRPr lang="fr-FR" sz="2800" b="1" dirty="0"/>
          </a:p>
        </p:txBody>
      </p:sp>
    </p:spTree>
    <p:extLst>
      <p:ext uri="{BB962C8B-B14F-4D97-AF65-F5344CB8AC3E}">
        <p14:creationId xmlns:p14="http://schemas.microsoft.com/office/powerpoint/2010/main" val="40453827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866095" y="247342"/>
            <a:ext cx="5483225" cy="1143000"/>
          </a:xfrm>
        </p:spPr>
        <p:txBody>
          <a:bodyPr/>
          <a:lstStyle/>
          <a:p>
            <a:pPr algn="ctr"/>
            <a:r>
              <a:rPr lang="fr-FR" sz="3300" b="1" dirty="0"/>
              <a:t>Art. 11 loi du 13/07/1983</a:t>
            </a:r>
          </a:p>
        </p:txBody>
      </p:sp>
      <p:sp>
        <p:nvSpPr>
          <p:cNvPr id="57347" name="Rectangle 3"/>
          <p:cNvSpPr>
            <a:spLocks noGrp="1" noChangeArrowheads="1"/>
          </p:cNvSpPr>
          <p:nvPr>
            <p:ph type="body" idx="1"/>
          </p:nvPr>
        </p:nvSpPr>
        <p:spPr bwMode="auto">
          <a:xfrm>
            <a:off x="400074" y="1664790"/>
            <a:ext cx="8229600" cy="45259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90000"/>
              </a:lnSpc>
            </a:pPr>
            <a:r>
              <a:rPr lang="fr-FR" sz="2400" b="1" dirty="0">
                <a:solidFill>
                  <a:srgbClr val="333333"/>
                </a:solidFill>
              </a:rPr>
              <a:t>« La collectivité publique est tenue d'accorder sa protection au fonctionnaire ou à l'ancien fonctionnaire dans le cas où </a:t>
            </a:r>
            <a:r>
              <a:rPr lang="fr-FR" sz="2400" b="1" u="sng" dirty="0">
                <a:solidFill>
                  <a:srgbClr val="333333"/>
                </a:solidFill>
              </a:rPr>
              <a:t>il fait l'objet de poursuites pénales</a:t>
            </a:r>
            <a:r>
              <a:rPr lang="fr-FR" sz="2400" b="1" dirty="0">
                <a:solidFill>
                  <a:srgbClr val="333333"/>
                </a:solidFill>
              </a:rPr>
              <a:t> à l'occasion de faits qui n'ont pas le caractère d'une faute personnelle. </a:t>
            </a:r>
          </a:p>
          <a:p>
            <a:pPr>
              <a:lnSpc>
                <a:spcPct val="90000"/>
              </a:lnSpc>
            </a:pPr>
            <a:r>
              <a:rPr lang="fr-FR" sz="2400" b="1" dirty="0">
                <a:solidFill>
                  <a:srgbClr val="333333"/>
                </a:solidFill>
              </a:rPr>
              <a:t>La collectivité publique est subrogée aux droits de la victime pour obtenir des auteurs des menaces ou attaques la </a:t>
            </a:r>
            <a:r>
              <a:rPr lang="fr-FR" sz="2400" b="1" u="sng" dirty="0">
                <a:solidFill>
                  <a:srgbClr val="333333"/>
                </a:solidFill>
              </a:rPr>
              <a:t>restitution des sommes versées au fonctionnaire intéressé</a:t>
            </a:r>
            <a:r>
              <a:rPr lang="fr-FR" sz="2400" b="1" dirty="0">
                <a:solidFill>
                  <a:srgbClr val="333333"/>
                </a:solidFill>
              </a:rPr>
              <a:t>. Elle dispose, en outre, aux mêmes fins, d'une action directe qu'elle peut exercer au besoin par voie de </a:t>
            </a:r>
            <a:r>
              <a:rPr lang="fr-FR" sz="2400" b="1" u="sng" dirty="0">
                <a:solidFill>
                  <a:srgbClr val="333333"/>
                </a:solidFill>
              </a:rPr>
              <a:t>constitution de partie civile</a:t>
            </a:r>
            <a:r>
              <a:rPr lang="fr-FR" sz="2400" b="1" dirty="0">
                <a:solidFill>
                  <a:srgbClr val="333333"/>
                </a:solidFill>
              </a:rPr>
              <a:t> devant la juridiction pénale. Les dispositions du présent article sont applicables aux agents publics non titulaires. »</a:t>
            </a:r>
          </a:p>
        </p:txBody>
      </p:sp>
    </p:spTree>
    <p:extLst>
      <p:ext uri="{BB962C8B-B14F-4D97-AF65-F5344CB8AC3E}">
        <p14:creationId xmlns:p14="http://schemas.microsoft.com/office/powerpoint/2010/main" val="14587396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idx="4294967295"/>
          </p:nvPr>
        </p:nvSpPr>
        <p:spPr>
          <a:xfrm>
            <a:off x="491319" y="428625"/>
            <a:ext cx="8195481" cy="1143000"/>
          </a:xfrm>
        </p:spPr>
        <p:txBody>
          <a:bodyPr/>
          <a:lstStyle/>
          <a:p>
            <a:pPr algn="ctr"/>
            <a:r>
              <a:rPr lang="fr-FR" sz="3600" b="1" dirty="0">
                <a:latin typeface="Tahoma" pitchFamily="34" charset="0"/>
              </a:rPr>
              <a:t>Les autres </a:t>
            </a:r>
            <a:r>
              <a:rPr lang="fr-FR" sz="3600" b="1" dirty="0" smtClean="0">
                <a:latin typeface="Tahoma" pitchFamily="34" charset="0"/>
              </a:rPr>
              <a:t>devoirs de </a:t>
            </a:r>
            <a:r>
              <a:rPr lang="fr-FR" sz="3600" b="1" dirty="0">
                <a:latin typeface="Tahoma" pitchFamily="34" charset="0"/>
              </a:rPr>
              <a:t>l’hôpital</a:t>
            </a:r>
          </a:p>
        </p:txBody>
      </p:sp>
      <p:sp>
        <p:nvSpPr>
          <p:cNvPr id="3" name="Espace réservé du contenu 2"/>
          <p:cNvSpPr>
            <a:spLocks noGrp="1"/>
          </p:cNvSpPr>
          <p:nvPr>
            <p:ph idx="4294967295"/>
          </p:nvPr>
        </p:nvSpPr>
        <p:spPr bwMode="auto">
          <a:xfrm>
            <a:off x="827088" y="2133600"/>
            <a:ext cx="7993062" cy="3343275"/>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buClr>
                <a:schemeClr val="tx2"/>
              </a:buClr>
              <a:buFont typeface="Wingdings" pitchFamily="2" charset="2"/>
              <a:buChar char="Ø"/>
            </a:pPr>
            <a:r>
              <a:rPr lang="fr-FR" sz="2400" b="1" dirty="0">
                <a:latin typeface="Tahoma" pitchFamily="34" charset="0"/>
              </a:rPr>
              <a:t>Prise en charge psychologique</a:t>
            </a:r>
          </a:p>
          <a:p>
            <a:pPr marL="342900" indent="-342900">
              <a:buClr>
                <a:schemeClr val="tx2"/>
              </a:buClr>
              <a:buFont typeface="Wingdings" pitchFamily="2" charset="2"/>
              <a:buChar char="Ø"/>
            </a:pPr>
            <a:r>
              <a:rPr lang="fr-FR" sz="2400" b="1" dirty="0">
                <a:latin typeface="Tahoma" pitchFamily="34" charset="0"/>
              </a:rPr>
              <a:t>Prévention :</a:t>
            </a:r>
          </a:p>
          <a:p>
            <a:pPr marL="344488" lvl="1" indent="-342900">
              <a:buClr>
                <a:schemeClr val="tx2"/>
              </a:buClr>
              <a:buFont typeface="Wingdings" pitchFamily="2" charset="2"/>
              <a:buChar char="Ø"/>
            </a:pPr>
            <a:r>
              <a:rPr lang="fr-FR" sz="2400" b="1" dirty="0">
                <a:solidFill>
                  <a:schemeClr val="tx1"/>
                </a:solidFill>
                <a:latin typeface="Tahoma" pitchFamily="34" charset="0"/>
              </a:rPr>
              <a:t>Les moyens de protection traditionnels</a:t>
            </a:r>
          </a:p>
          <a:p>
            <a:pPr marL="344488" lvl="1" indent="-342900">
              <a:buClr>
                <a:schemeClr val="tx2"/>
              </a:buClr>
              <a:buFont typeface="Wingdings" pitchFamily="2" charset="2"/>
              <a:buChar char="Ø"/>
            </a:pPr>
            <a:r>
              <a:rPr lang="fr-FR" sz="2400" b="1" dirty="0">
                <a:solidFill>
                  <a:schemeClr val="tx1"/>
                </a:solidFill>
                <a:latin typeface="Tahoma" pitchFamily="34" charset="0"/>
              </a:rPr>
              <a:t>L’organisation du service</a:t>
            </a:r>
          </a:p>
          <a:p>
            <a:pPr marL="344488" lvl="1" indent="-342900">
              <a:buClr>
                <a:schemeClr val="tx2"/>
              </a:buClr>
              <a:buFont typeface="Wingdings" pitchFamily="2" charset="2"/>
              <a:buChar char="Ø"/>
            </a:pPr>
            <a:r>
              <a:rPr lang="fr-FR" sz="2400" b="1" dirty="0">
                <a:solidFill>
                  <a:schemeClr val="tx1"/>
                </a:solidFill>
                <a:latin typeface="Tahoma" pitchFamily="34" charset="0"/>
              </a:rPr>
              <a:t>La réduction des délais d’attente aux urgences...</a:t>
            </a:r>
          </a:p>
        </p:txBody>
      </p:sp>
    </p:spTree>
    <p:extLst>
      <p:ext uri="{BB962C8B-B14F-4D97-AF65-F5344CB8AC3E}">
        <p14:creationId xmlns:p14="http://schemas.microsoft.com/office/powerpoint/2010/main" val="17778982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968991" y="301934"/>
            <a:ext cx="7458501" cy="1143000"/>
          </a:xfrm>
        </p:spPr>
        <p:txBody>
          <a:bodyPr/>
          <a:lstStyle/>
          <a:p>
            <a:pPr algn="ctr"/>
            <a:r>
              <a:rPr lang="fr-FR" sz="3600" b="1" dirty="0"/>
              <a:t>C’est un accident du travail !</a:t>
            </a:r>
          </a:p>
        </p:txBody>
      </p:sp>
      <p:sp>
        <p:nvSpPr>
          <p:cNvPr id="40963" name="Rectangle 3"/>
          <p:cNvSpPr>
            <a:spLocks noGrp="1" noChangeArrowheads="1"/>
          </p:cNvSpPr>
          <p:nvPr>
            <p:ph type="body" idx="1"/>
          </p:nvPr>
        </p:nvSpPr>
        <p:spPr bwMode="auto">
          <a:xfrm>
            <a:off x="327547" y="2051712"/>
            <a:ext cx="8560842" cy="3167063"/>
          </a:xfr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pPr>
            <a:r>
              <a:rPr lang="fr-FR" sz="3200" b="1" dirty="0"/>
              <a:t>Article L</a:t>
            </a:r>
            <a:r>
              <a:rPr lang="fr-FR" sz="3200" b="1" dirty="0" smtClean="0"/>
              <a:t>. 411-1 </a:t>
            </a:r>
            <a:r>
              <a:rPr lang="fr-FR" sz="3200" b="1" dirty="0"/>
              <a:t>CSS </a:t>
            </a:r>
            <a:r>
              <a:rPr lang="fr-FR" sz="3200" b="1" dirty="0" smtClean="0"/>
              <a:t>:</a:t>
            </a:r>
            <a:endParaRPr lang="fr-FR" sz="3200" b="1" dirty="0"/>
          </a:p>
          <a:p>
            <a:pPr>
              <a:lnSpc>
                <a:spcPct val="80000"/>
              </a:lnSpc>
              <a:buFontTx/>
              <a:buNone/>
            </a:pPr>
            <a:r>
              <a:rPr lang="fr-FR" sz="3200" b="1" dirty="0"/>
              <a:t>« Est considéré comme accident du travail, </a:t>
            </a:r>
            <a:r>
              <a:rPr lang="fr-FR" sz="3200" b="1" dirty="0">
                <a:solidFill>
                  <a:srgbClr val="BC1D02"/>
                </a:solidFill>
              </a:rPr>
              <a:t>quelle qu'en soit la cause</a:t>
            </a:r>
            <a:r>
              <a:rPr lang="fr-FR" sz="3200" b="1" dirty="0">
                <a:solidFill>
                  <a:srgbClr val="4D4D4D"/>
                </a:solidFill>
              </a:rPr>
              <a:t>, </a:t>
            </a:r>
            <a:r>
              <a:rPr lang="fr-FR" sz="3200" b="1" dirty="0"/>
              <a:t>l'accident survenu par le fait ou </a:t>
            </a:r>
            <a:r>
              <a:rPr lang="fr-FR" sz="3200" b="1" dirty="0">
                <a:solidFill>
                  <a:srgbClr val="BC1D02"/>
                </a:solidFill>
              </a:rPr>
              <a:t>à l'occasion du travail</a:t>
            </a:r>
            <a:r>
              <a:rPr lang="fr-FR" sz="3200" b="1" dirty="0"/>
              <a:t> à toute personne salariée ou travaillant, à quelque titre ou en quelque lieu que ce soit, pour un ou plusieurs employeurs ou chefs d'entreprise ».</a:t>
            </a:r>
          </a:p>
        </p:txBody>
      </p:sp>
    </p:spTree>
    <p:extLst>
      <p:ext uri="{BB962C8B-B14F-4D97-AF65-F5344CB8AC3E}">
        <p14:creationId xmlns:p14="http://schemas.microsoft.com/office/powerpoint/2010/main" val="3184691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255594" y="301933"/>
            <a:ext cx="6613999" cy="1143000"/>
          </a:xfrm>
        </p:spPr>
        <p:txBody>
          <a:bodyPr/>
          <a:lstStyle/>
          <a:p>
            <a:pPr algn="ctr"/>
            <a:r>
              <a:rPr lang="fr-FR" sz="3600" b="1" dirty="0"/>
              <a:t>C’est un accident du travail !</a:t>
            </a:r>
          </a:p>
        </p:txBody>
      </p:sp>
      <p:sp>
        <p:nvSpPr>
          <p:cNvPr id="41987" name="Rectangle 3"/>
          <p:cNvSpPr>
            <a:spLocks noGrp="1" noChangeArrowheads="1"/>
          </p:cNvSpPr>
          <p:nvPr>
            <p:ph type="body" idx="1"/>
          </p:nvPr>
        </p:nvSpPr>
        <p:spPr bwMode="auto">
          <a:xfrm>
            <a:off x="755650" y="1989138"/>
            <a:ext cx="8137525" cy="3598862"/>
          </a:xfr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400" b="1" dirty="0"/>
              <a:t>Abandon en 2003 (2</a:t>
            </a:r>
            <a:r>
              <a:rPr lang="fr-FR" sz="2400" b="1" baseline="30000" dirty="0"/>
              <a:t>ème</a:t>
            </a:r>
            <a:r>
              <a:rPr lang="fr-FR" sz="2400" b="1" dirty="0"/>
              <a:t> civ. 1/7/2003) de l’exigence d’une lésion corporelle – un trouble psychologique est suffisant.</a:t>
            </a:r>
          </a:p>
          <a:p>
            <a:r>
              <a:rPr lang="fr-FR" sz="2400" b="1" dirty="0"/>
              <a:t>L’agression sur le lieu de travail ou à l’occasion du travail constitue un AT (Soc. 28/4/1981 &amp; 4/5/1972).</a:t>
            </a:r>
          </a:p>
          <a:p>
            <a:r>
              <a:rPr lang="fr-FR" sz="2400" b="1" dirty="0"/>
              <a:t>Le meurtre, même dicté par un motif passionnel d’ordre privé, constitue un AT dès lors qu’il a été perpétré au temps et au lieu du travail, car la victime exerçait de ce fait sous l’autorité de l’employeur – Soc. 23/1/1985</a:t>
            </a:r>
            <a:endParaRPr lang="fr-FR" sz="2000" b="1" dirty="0"/>
          </a:p>
        </p:txBody>
      </p:sp>
    </p:spTree>
    <p:extLst>
      <p:ext uri="{BB962C8B-B14F-4D97-AF65-F5344CB8AC3E}">
        <p14:creationId xmlns:p14="http://schemas.microsoft.com/office/powerpoint/2010/main" val="39324877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idx="4294967295"/>
          </p:nvPr>
        </p:nvSpPr>
        <p:spPr>
          <a:xfrm>
            <a:off x="192301" y="721625"/>
            <a:ext cx="8774278" cy="1143000"/>
          </a:xfrm>
        </p:spPr>
        <p:txBody>
          <a:bodyPr/>
          <a:lstStyle/>
          <a:p>
            <a:pPr algn="ctr"/>
            <a:r>
              <a:rPr lang="fr-FR" sz="3600" b="1" dirty="0">
                <a:latin typeface="Tahoma" pitchFamily="34" charset="0"/>
              </a:rPr>
              <a:t>La formation : </a:t>
            </a:r>
            <a:r>
              <a:rPr lang="fr-FR" sz="3600" b="1" dirty="0" smtClean="0">
                <a:latin typeface="Tahoma" pitchFamily="34" charset="0"/>
              </a:rPr>
              <a:t/>
            </a:r>
            <a:br>
              <a:rPr lang="fr-FR" sz="3600" b="1" dirty="0" smtClean="0">
                <a:latin typeface="Tahoma" pitchFamily="34" charset="0"/>
              </a:rPr>
            </a:br>
            <a:r>
              <a:rPr lang="fr-FR" sz="3600" b="1" dirty="0" smtClean="0">
                <a:latin typeface="Tahoma" pitchFamily="34" charset="0"/>
              </a:rPr>
              <a:t>l’exemple </a:t>
            </a:r>
            <a:r>
              <a:rPr lang="fr-FR" sz="3600" b="1" dirty="0">
                <a:latin typeface="Tahoma" pitchFamily="34" charset="0"/>
              </a:rPr>
              <a:t>des </a:t>
            </a:r>
            <a:r>
              <a:rPr lang="fr-FR" sz="3600" b="1" dirty="0" smtClean="0">
                <a:latin typeface="Tahoma" pitchFamily="34" charset="0"/>
              </a:rPr>
              <a:t>compagnies </a:t>
            </a:r>
            <a:r>
              <a:rPr lang="fr-FR" sz="3600" b="1" dirty="0">
                <a:latin typeface="Tahoma" pitchFamily="34" charset="0"/>
              </a:rPr>
              <a:t>aériennes</a:t>
            </a:r>
          </a:p>
        </p:txBody>
      </p:sp>
      <p:sp>
        <p:nvSpPr>
          <p:cNvPr id="3" name="Espace réservé du contenu 2"/>
          <p:cNvSpPr>
            <a:spLocks noGrp="1"/>
          </p:cNvSpPr>
          <p:nvPr>
            <p:ph idx="4294967295"/>
          </p:nvPr>
        </p:nvSpPr>
        <p:spPr bwMode="auto">
          <a:xfrm>
            <a:off x="684213" y="2420938"/>
            <a:ext cx="8229600" cy="3240087"/>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2800" b="1" dirty="0">
                <a:latin typeface="Tahoma" pitchFamily="34" charset="0"/>
              </a:rPr>
              <a:t>Formation à gérer les passagers violents ou indisciplinés</a:t>
            </a:r>
          </a:p>
          <a:p>
            <a:r>
              <a:rPr lang="fr-FR" sz="2800" b="1" dirty="0">
                <a:latin typeface="Tahoma" pitchFamily="34" charset="0"/>
              </a:rPr>
              <a:t>Travail avec les forces de police qui « accueillent » à la descente ces passagers</a:t>
            </a:r>
          </a:p>
        </p:txBody>
      </p:sp>
    </p:spTree>
    <p:extLst>
      <p:ext uri="{BB962C8B-B14F-4D97-AF65-F5344CB8AC3E}">
        <p14:creationId xmlns:p14="http://schemas.microsoft.com/office/powerpoint/2010/main" val="37154844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bwMode="auto">
          <a:xfrm>
            <a:off x="785920" y="1931775"/>
            <a:ext cx="7924800" cy="3644900"/>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buClr>
                <a:schemeClr val="tx2"/>
              </a:buClr>
              <a:buFont typeface="Wingdings" pitchFamily="2" charset="2"/>
              <a:buChar char="Ø"/>
            </a:pPr>
            <a:r>
              <a:rPr lang="fr-FR" sz="2000" b="1" dirty="0">
                <a:latin typeface="Tahoma" pitchFamily="34" charset="0"/>
              </a:rPr>
              <a:t>Identification du conflit</a:t>
            </a:r>
          </a:p>
          <a:p>
            <a:pPr marL="344488" lvl="1" indent="-342900">
              <a:buClr>
                <a:schemeClr val="tx2"/>
              </a:buClr>
              <a:buFont typeface="Wingdings" pitchFamily="2" charset="2"/>
              <a:buChar char="Ø"/>
            </a:pPr>
            <a:r>
              <a:rPr lang="fr-FR" sz="2000" b="1" dirty="0">
                <a:solidFill>
                  <a:schemeClr val="tx1"/>
                </a:solidFill>
                <a:latin typeface="Tahoma" pitchFamily="34" charset="0"/>
              </a:rPr>
              <a:t> attitude (désinvolte, menaçante, violente…)</a:t>
            </a:r>
          </a:p>
          <a:p>
            <a:pPr marL="344488" lvl="1" indent="-342900">
              <a:buClr>
                <a:schemeClr val="tx2"/>
              </a:buClr>
              <a:buFont typeface="Wingdings" pitchFamily="2" charset="2"/>
              <a:buChar char="Ø"/>
            </a:pPr>
            <a:r>
              <a:rPr lang="fr-FR" sz="2000" b="1" dirty="0">
                <a:solidFill>
                  <a:schemeClr val="tx1"/>
                </a:solidFill>
                <a:latin typeface="Tahoma" pitchFamily="34" charset="0"/>
              </a:rPr>
              <a:t> langage (incohérent, ordurier…)</a:t>
            </a:r>
          </a:p>
          <a:p>
            <a:pPr marL="344488" lvl="1" indent="-342900">
              <a:buClr>
                <a:schemeClr val="tx2"/>
              </a:buClr>
              <a:buFont typeface="Wingdings" pitchFamily="2" charset="2"/>
              <a:buChar char="Ø"/>
            </a:pPr>
            <a:r>
              <a:rPr lang="fr-FR" sz="2000" b="1" dirty="0">
                <a:solidFill>
                  <a:schemeClr val="tx1"/>
                </a:solidFill>
                <a:latin typeface="Tahoma" pitchFamily="34" charset="0"/>
              </a:rPr>
              <a:t> gestuel (menaçant, violent…)</a:t>
            </a:r>
          </a:p>
          <a:p>
            <a:pPr marL="342900" indent="-342900">
              <a:buClr>
                <a:schemeClr val="tx2"/>
              </a:buClr>
              <a:buFont typeface="Wingdings" pitchFamily="2" charset="2"/>
              <a:buChar char="Ø"/>
            </a:pPr>
            <a:r>
              <a:rPr lang="fr-FR" sz="2000" b="1" dirty="0">
                <a:latin typeface="Tahoma" pitchFamily="34" charset="0"/>
              </a:rPr>
              <a:t>Technique de désamorçage</a:t>
            </a:r>
          </a:p>
          <a:p>
            <a:pPr marL="344488" lvl="1" indent="-342900">
              <a:buClr>
                <a:schemeClr val="tx2"/>
              </a:buClr>
              <a:buFont typeface="Wingdings" pitchFamily="2" charset="2"/>
              <a:buChar char="Ø"/>
            </a:pPr>
            <a:r>
              <a:rPr lang="fr-FR" sz="2000" b="1" dirty="0">
                <a:solidFill>
                  <a:schemeClr val="tx1"/>
                </a:solidFill>
                <a:latin typeface="Tahoma" pitchFamily="34" charset="0"/>
              </a:rPr>
              <a:t>Attitude : gentil, complice, autoritaire, paternel…</a:t>
            </a:r>
          </a:p>
          <a:p>
            <a:pPr marL="344488" lvl="1" indent="-342900">
              <a:buClr>
                <a:schemeClr val="tx2"/>
              </a:buClr>
              <a:buFont typeface="Wingdings" pitchFamily="2" charset="2"/>
              <a:buChar char="Ø"/>
            </a:pPr>
            <a:r>
              <a:rPr lang="fr-FR" sz="2000" b="1" dirty="0">
                <a:solidFill>
                  <a:schemeClr val="tx1"/>
                </a:solidFill>
                <a:latin typeface="Tahoma" pitchFamily="34" charset="0"/>
              </a:rPr>
              <a:t>Langage : mots à utiliser et à éviter</a:t>
            </a:r>
          </a:p>
          <a:p>
            <a:pPr marL="344488" lvl="1" indent="-342900">
              <a:buClr>
                <a:schemeClr val="tx2"/>
              </a:buClr>
              <a:buFont typeface="Wingdings" pitchFamily="2" charset="2"/>
              <a:buChar char="Ø"/>
            </a:pPr>
            <a:r>
              <a:rPr lang="fr-FR" sz="2000" b="1" dirty="0">
                <a:solidFill>
                  <a:schemeClr val="tx1"/>
                </a:solidFill>
                <a:latin typeface="Tahoma" pitchFamily="34" charset="0"/>
              </a:rPr>
              <a:t>Gestuel : regard, mains, pieds…</a:t>
            </a:r>
          </a:p>
          <a:p>
            <a:pPr marL="342900" indent="-342900">
              <a:buClr>
                <a:schemeClr val="tx2"/>
              </a:buClr>
              <a:buFont typeface="Wingdings" pitchFamily="2" charset="2"/>
              <a:buChar char="Ø"/>
            </a:pPr>
            <a:r>
              <a:rPr lang="fr-FR" sz="2000" b="1" dirty="0">
                <a:latin typeface="Tahoma" pitchFamily="34" charset="0"/>
              </a:rPr>
              <a:t>Jeux de rôle</a:t>
            </a:r>
          </a:p>
        </p:txBody>
      </p:sp>
      <p:sp>
        <p:nvSpPr>
          <p:cNvPr id="14339" name="Titre 1"/>
          <p:cNvSpPr>
            <a:spLocks/>
          </p:cNvSpPr>
          <p:nvPr/>
        </p:nvSpPr>
        <p:spPr bwMode="auto">
          <a:xfrm>
            <a:off x="191069" y="298545"/>
            <a:ext cx="869142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fr-FR" sz="3600" b="1" dirty="0">
                <a:solidFill>
                  <a:schemeClr val="tx2"/>
                </a:solidFill>
                <a:latin typeface="Tahoma" pitchFamily="34" charset="0"/>
              </a:rPr>
              <a:t>La formation : </a:t>
            </a:r>
            <a:br>
              <a:rPr lang="fr-FR" sz="3600" b="1" dirty="0">
                <a:solidFill>
                  <a:schemeClr val="tx2"/>
                </a:solidFill>
                <a:latin typeface="Tahoma" pitchFamily="34" charset="0"/>
              </a:rPr>
            </a:br>
            <a:r>
              <a:rPr lang="fr-FR" sz="3600" b="1" dirty="0">
                <a:solidFill>
                  <a:schemeClr val="tx2"/>
                </a:solidFill>
                <a:latin typeface="Tahoma" pitchFamily="34" charset="0"/>
              </a:rPr>
              <a:t>l’exemple des compagnies aériennes</a:t>
            </a:r>
          </a:p>
        </p:txBody>
      </p:sp>
    </p:spTree>
    <p:extLst>
      <p:ext uri="{BB962C8B-B14F-4D97-AF65-F5344CB8AC3E}">
        <p14:creationId xmlns:p14="http://schemas.microsoft.com/office/powerpoint/2010/main" val="17807382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idx="4294967295"/>
          </p:nvPr>
        </p:nvSpPr>
        <p:spPr>
          <a:xfrm>
            <a:off x="2513652" y="260990"/>
            <a:ext cx="4330700" cy="1143000"/>
          </a:xfrm>
        </p:spPr>
        <p:txBody>
          <a:bodyPr/>
          <a:lstStyle/>
          <a:p>
            <a:pPr algn="ctr"/>
            <a:r>
              <a:rPr lang="fr-FR" sz="4000" b="1" dirty="0" smtClean="0">
                <a:latin typeface="Tahoma" pitchFamily="34" charset="0"/>
              </a:rPr>
              <a:t>En </a:t>
            </a:r>
            <a:r>
              <a:rPr lang="fr-FR" sz="4000" b="1" dirty="0">
                <a:latin typeface="Tahoma" pitchFamily="34" charset="0"/>
              </a:rPr>
              <a:t>résumé</a:t>
            </a:r>
          </a:p>
        </p:txBody>
      </p:sp>
      <p:sp>
        <p:nvSpPr>
          <p:cNvPr id="3" name="Espace réservé du contenu 2"/>
          <p:cNvSpPr>
            <a:spLocks noGrp="1"/>
          </p:cNvSpPr>
          <p:nvPr>
            <p:ph idx="4294967295"/>
          </p:nvPr>
        </p:nvSpPr>
        <p:spPr bwMode="auto">
          <a:xfrm>
            <a:off x="578229" y="1771437"/>
            <a:ext cx="8137525" cy="4525962"/>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a:lstStyle/>
          <a:p>
            <a:pPr marL="344488" lvl="1" indent="-342900">
              <a:buClr>
                <a:schemeClr val="tx2"/>
              </a:buClr>
              <a:buFont typeface="Wingdings" pitchFamily="2" charset="2"/>
              <a:buChar char="Ø"/>
            </a:pPr>
            <a:r>
              <a:rPr lang="fr-FR" b="1" dirty="0">
                <a:solidFill>
                  <a:schemeClr val="tx1"/>
                </a:solidFill>
                <a:latin typeface="Tahoma" pitchFamily="34" charset="0"/>
              </a:rPr>
              <a:t>Un signalement systématique</a:t>
            </a:r>
          </a:p>
          <a:p>
            <a:pPr marL="344488" lvl="1" indent="-342900">
              <a:buClr>
                <a:schemeClr val="tx2"/>
              </a:buClr>
              <a:buFont typeface="Wingdings" pitchFamily="2" charset="2"/>
              <a:buChar char="Ø"/>
            </a:pPr>
            <a:r>
              <a:rPr lang="fr-FR" b="1" dirty="0">
                <a:solidFill>
                  <a:schemeClr val="tx1"/>
                </a:solidFill>
                <a:latin typeface="Tahoma" pitchFamily="34" charset="0"/>
              </a:rPr>
              <a:t>Des suites judiciaires systématiques</a:t>
            </a:r>
          </a:p>
          <a:p>
            <a:pPr marL="344488" lvl="1" indent="-342900">
              <a:buClr>
                <a:schemeClr val="tx2"/>
              </a:buClr>
              <a:buFont typeface="Wingdings" pitchFamily="2" charset="2"/>
              <a:buChar char="Ø"/>
            </a:pPr>
            <a:r>
              <a:rPr lang="fr-FR" b="1" dirty="0">
                <a:solidFill>
                  <a:schemeClr val="tx1"/>
                </a:solidFill>
                <a:latin typeface="Tahoma" pitchFamily="34" charset="0"/>
              </a:rPr>
              <a:t>Une prise en charge des victimes</a:t>
            </a:r>
          </a:p>
          <a:p>
            <a:pPr marL="344488" lvl="1" indent="-342900">
              <a:buClr>
                <a:schemeClr val="tx2"/>
              </a:buClr>
              <a:buFont typeface="Wingdings" pitchFamily="2" charset="2"/>
              <a:buChar char="Ø"/>
            </a:pPr>
            <a:r>
              <a:rPr lang="fr-FR" b="1" dirty="0">
                <a:solidFill>
                  <a:schemeClr val="tx1"/>
                </a:solidFill>
                <a:latin typeface="Tahoma" pitchFamily="34" charset="0"/>
              </a:rPr>
              <a:t>Un plan de prévention</a:t>
            </a:r>
          </a:p>
          <a:p>
            <a:pPr marL="344488" lvl="1" indent="-342900">
              <a:buClr>
                <a:schemeClr val="tx2"/>
              </a:buClr>
              <a:buFont typeface="Wingdings" pitchFamily="2" charset="2"/>
              <a:buChar char="Ø"/>
            </a:pPr>
            <a:r>
              <a:rPr lang="fr-FR" b="1" dirty="0">
                <a:solidFill>
                  <a:schemeClr val="tx1"/>
                </a:solidFill>
                <a:latin typeface="Tahoma" pitchFamily="34" charset="0"/>
              </a:rPr>
              <a:t>Une formation </a:t>
            </a:r>
            <a:r>
              <a:rPr lang="fr-FR" b="1" dirty="0" smtClean="0">
                <a:solidFill>
                  <a:schemeClr val="tx1"/>
                </a:solidFill>
                <a:latin typeface="Tahoma" pitchFamily="34" charset="0"/>
              </a:rPr>
              <a:t>adaptée</a:t>
            </a:r>
          </a:p>
          <a:p>
            <a:pPr>
              <a:buFontTx/>
              <a:buNone/>
            </a:pPr>
            <a:endParaRPr lang="fr-FR" sz="2600" b="1" dirty="0" smtClean="0">
              <a:latin typeface="Tahoma" pitchFamily="34" charset="0"/>
            </a:endParaRPr>
          </a:p>
          <a:p>
            <a:pPr>
              <a:buFontTx/>
              <a:buNone/>
            </a:pPr>
            <a:r>
              <a:rPr lang="fr-FR" sz="2600" b="1" dirty="0" smtClean="0">
                <a:latin typeface="Tahoma" pitchFamily="34" charset="0"/>
              </a:rPr>
              <a:t>  </a:t>
            </a:r>
            <a:r>
              <a:rPr lang="fr-FR" sz="2600" b="1" dirty="0">
                <a:latin typeface="Tahoma" pitchFamily="34" charset="0"/>
              </a:rPr>
              <a:t>C’est-à-dire une implication totale de la direction.</a:t>
            </a:r>
          </a:p>
          <a:p>
            <a:endParaRPr lang="fr-FR" sz="2600" dirty="0">
              <a:solidFill>
                <a:srgbClr val="4D4D4D"/>
              </a:solidFill>
              <a:latin typeface="Tahoma" pitchFamily="34" charset="0"/>
            </a:endParaRPr>
          </a:p>
        </p:txBody>
      </p:sp>
    </p:spTree>
    <p:extLst>
      <p:ext uri="{BB962C8B-B14F-4D97-AF65-F5344CB8AC3E}">
        <p14:creationId xmlns:p14="http://schemas.microsoft.com/office/powerpoint/2010/main" val="16075784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idx="4294967295"/>
          </p:nvPr>
        </p:nvSpPr>
        <p:spPr>
          <a:xfrm>
            <a:off x="1883391" y="260990"/>
            <a:ext cx="5759355" cy="1143000"/>
          </a:xfrm>
        </p:spPr>
        <p:txBody>
          <a:bodyPr/>
          <a:lstStyle/>
          <a:p>
            <a:pPr algn="ctr"/>
            <a:r>
              <a:rPr lang="fr-FR" sz="4000" b="1" dirty="0" smtClean="0">
                <a:latin typeface="Tahoma" pitchFamily="34" charset="0"/>
              </a:rPr>
              <a:t>Un Web documentaire</a:t>
            </a:r>
            <a:endParaRPr lang="fr-FR" sz="4000" b="1" dirty="0">
              <a:latin typeface="Tahoma" pitchFamily="34" charset="0"/>
            </a:endParaRPr>
          </a:p>
        </p:txBody>
      </p:sp>
      <p:sp>
        <p:nvSpPr>
          <p:cNvPr id="3" name="Espace réservé du contenu 2"/>
          <p:cNvSpPr>
            <a:spLocks noGrp="1"/>
          </p:cNvSpPr>
          <p:nvPr>
            <p:ph idx="4294967295"/>
          </p:nvPr>
        </p:nvSpPr>
        <p:spPr bwMode="auto">
          <a:xfrm>
            <a:off x="578229" y="1771437"/>
            <a:ext cx="8137525" cy="3742259"/>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sz="2600" dirty="0" smtClean="0">
              <a:solidFill>
                <a:srgbClr val="4D4D4D"/>
              </a:solidFill>
              <a:latin typeface="Tahoma" pitchFamily="34" charset="0"/>
            </a:endParaRPr>
          </a:p>
          <a:p>
            <a:endParaRPr lang="fr-FR" sz="2600" dirty="0">
              <a:solidFill>
                <a:srgbClr val="4D4D4D"/>
              </a:solidFill>
              <a:latin typeface="Tahoma" pitchFamily="34" charset="0"/>
            </a:endParaRPr>
          </a:p>
          <a:p>
            <a:endParaRPr lang="fr-FR" sz="2600" dirty="0" smtClean="0">
              <a:solidFill>
                <a:srgbClr val="4D4D4D"/>
              </a:solidFill>
              <a:latin typeface="Tahoma" pitchFamily="34" charset="0"/>
            </a:endParaRPr>
          </a:p>
          <a:p>
            <a:endParaRPr lang="fr-FR" sz="2600" dirty="0">
              <a:solidFill>
                <a:srgbClr val="4D4D4D"/>
              </a:solidFill>
              <a:latin typeface="Tahoma" pitchFamily="34" charset="0"/>
            </a:endParaRPr>
          </a:p>
          <a:p>
            <a:endParaRPr lang="fr-FR" sz="2600" dirty="0" smtClean="0">
              <a:solidFill>
                <a:srgbClr val="4D4D4D"/>
              </a:solidFill>
              <a:latin typeface="Tahoma" pitchFamily="34" charset="0"/>
            </a:endParaRPr>
          </a:p>
          <a:p>
            <a:endParaRPr lang="fr-FR" sz="2600" dirty="0">
              <a:solidFill>
                <a:srgbClr val="4D4D4D"/>
              </a:solidFill>
              <a:latin typeface="Tahoma" pitchFamily="34" charset="0"/>
            </a:endParaRPr>
          </a:p>
          <a:p>
            <a:r>
              <a:rPr lang="fr-FR" sz="2600" dirty="0" smtClean="0">
                <a:solidFill>
                  <a:srgbClr val="4D4D4D"/>
                </a:solidFill>
                <a:latin typeface="Tahoma" pitchFamily="34" charset="0"/>
                <a:hlinkClick r:id="rId2"/>
              </a:rPr>
              <a:t>www.macsf.fr</a:t>
            </a:r>
            <a:r>
              <a:rPr lang="fr-FR" sz="2600" dirty="0" smtClean="0">
                <a:solidFill>
                  <a:srgbClr val="4D4D4D"/>
                </a:solidFill>
                <a:latin typeface="Tahoma" pitchFamily="34" charset="0"/>
              </a:rPr>
              <a:t>   </a:t>
            </a:r>
            <a:r>
              <a:rPr lang="fr-FR" sz="2600" dirty="0" smtClean="0">
                <a:solidFill>
                  <a:srgbClr val="4D4D4D"/>
                </a:solidFill>
                <a:latin typeface="Tahoma" pitchFamily="34" charset="0"/>
                <a:hlinkClick r:id="rId3" action="ppaction://hlinkfile"/>
              </a:rPr>
              <a:t>film</a:t>
            </a:r>
            <a:endParaRPr lang="fr-FR" sz="2600" dirty="0">
              <a:solidFill>
                <a:srgbClr val="4D4D4D"/>
              </a:solidFill>
              <a:latin typeface="Tahoma" pitchFamily="34" charset="0"/>
            </a:endParaRP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50391" y="1437588"/>
            <a:ext cx="5469024" cy="3371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0847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1879742" y="313045"/>
            <a:ext cx="5616575" cy="1143000"/>
          </a:xfrm>
        </p:spPr>
        <p:txBody>
          <a:bodyPr/>
          <a:lstStyle/>
          <a:p>
            <a:r>
              <a:rPr lang="fr-FR" sz="3600" b="1" dirty="0">
                <a:latin typeface="Tahoma" pitchFamily="34" charset="0"/>
              </a:rPr>
              <a:t>Analyse de la violence </a:t>
            </a:r>
            <a:br>
              <a:rPr lang="fr-FR" sz="3600" b="1" dirty="0">
                <a:latin typeface="Tahoma" pitchFamily="34" charset="0"/>
              </a:rPr>
            </a:br>
            <a:r>
              <a:rPr lang="fr-FR" sz="3600" b="1" dirty="0">
                <a:latin typeface="Tahoma" pitchFamily="34" charset="0"/>
              </a:rPr>
              <a:t>à partir de nos dossiers</a:t>
            </a:r>
          </a:p>
        </p:txBody>
      </p:sp>
      <p:sp>
        <p:nvSpPr>
          <p:cNvPr id="5123" name="Rectangle 3"/>
          <p:cNvSpPr>
            <a:spLocks noGrp="1" noChangeArrowheads="1"/>
          </p:cNvSpPr>
          <p:nvPr>
            <p:ph type="body" idx="4294967295"/>
          </p:nvPr>
        </p:nvSpPr>
        <p:spPr bwMode="auto">
          <a:xfrm>
            <a:off x="286603" y="2133600"/>
            <a:ext cx="8857397" cy="3384550"/>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buClr>
                <a:schemeClr val="tx2"/>
              </a:buClr>
              <a:buFont typeface="Wingdings" pitchFamily="2" charset="2"/>
              <a:buChar char="Ø"/>
            </a:pPr>
            <a:r>
              <a:rPr lang="fr-FR" sz="2400" b="1" dirty="0">
                <a:latin typeface="Tahoma" pitchFamily="34" charset="0"/>
              </a:rPr>
              <a:t>Préoccupant problème de société</a:t>
            </a:r>
          </a:p>
          <a:p>
            <a:pPr marL="342900" indent="-342900">
              <a:buClr>
                <a:schemeClr val="tx2"/>
              </a:buClr>
              <a:buFont typeface="Wingdings" pitchFamily="2" charset="2"/>
              <a:buChar char="Ø"/>
            </a:pPr>
            <a:r>
              <a:rPr lang="fr-FR" sz="2400" b="1" dirty="0">
                <a:latin typeface="Tahoma" pitchFamily="34" charset="0"/>
              </a:rPr>
              <a:t>En augmentation (banalisée partout)</a:t>
            </a:r>
          </a:p>
          <a:p>
            <a:pPr marL="342900" indent="-342900">
              <a:buClr>
                <a:schemeClr val="tx2"/>
              </a:buClr>
              <a:buFont typeface="Wingdings" pitchFamily="2" charset="2"/>
              <a:buChar char="Ø"/>
            </a:pPr>
            <a:r>
              <a:rPr lang="fr-FR" sz="2400" b="1" dirty="0">
                <a:latin typeface="Tahoma" pitchFamily="34" charset="0"/>
              </a:rPr>
              <a:t>Tous les professionnels de santé peuvent en être victimes : leur image s’est dégradée</a:t>
            </a:r>
          </a:p>
          <a:p>
            <a:pPr marL="342900" indent="-342900">
              <a:buClr>
                <a:schemeClr val="tx2"/>
              </a:buClr>
              <a:buFont typeface="Wingdings" pitchFamily="2" charset="2"/>
              <a:buChar char="Ø"/>
            </a:pPr>
            <a:r>
              <a:rPr lang="fr-FR" sz="2400" b="1" dirty="0">
                <a:latin typeface="Tahoma" pitchFamily="34" charset="0"/>
              </a:rPr>
              <a:t>Les auteurs de la violence : malades et accompagnateurs</a:t>
            </a:r>
          </a:p>
          <a:p>
            <a:pPr marL="342900" indent="-342900">
              <a:buClr>
                <a:schemeClr val="tx2"/>
              </a:buClr>
              <a:buFont typeface="Wingdings" pitchFamily="2" charset="2"/>
              <a:buChar char="Ø"/>
            </a:pPr>
            <a:r>
              <a:rPr lang="fr-FR" sz="2400" b="1" dirty="0">
                <a:latin typeface="Tahoma" pitchFamily="34" charset="0"/>
              </a:rPr>
              <a:t>Actes multiples et variés : violence verbale, physique, psychologique, matérielle, sexuelle</a:t>
            </a:r>
          </a:p>
        </p:txBody>
      </p:sp>
    </p:spTree>
    <p:extLst>
      <p:ext uri="{BB962C8B-B14F-4D97-AF65-F5344CB8AC3E}">
        <p14:creationId xmlns:p14="http://schemas.microsoft.com/office/powerpoint/2010/main" val="9186736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Grp="1" noChangeArrowheads="1"/>
          </p:cNvSpPr>
          <p:nvPr>
            <p:ph type="ctrTitle"/>
          </p:nvPr>
        </p:nvSpPr>
        <p:spPr/>
        <p:txBody>
          <a:bodyPr/>
          <a:lstStyle/>
          <a:p>
            <a:r>
              <a:rPr lang="fr-FR"/>
              <a:t>10 cours du Triangle de l’Arche | 92919 LA DEFENSE CEDEX France | T. 01 71 14 32 33</a:t>
            </a:r>
            <a:br>
              <a:rPr lang="fr-FR"/>
            </a:br>
            <a:r>
              <a:rPr lang="fr-FR"/>
              <a:t>macsf.fr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160061" y="151808"/>
            <a:ext cx="7124130" cy="1143000"/>
          </a:xfrm>
        </p:spPr>
        <p:txBody>
          <a:bodyPr/>
          <a:lstStyle/>
          <a:p>
            <a:pPr algn="ctr"/>
            <a:r>
              <a:rPr lang="fr-FR" b="1" dirty="0"/>
              <a:t>Rapport </a:t>
            </a:r>
            <a:r>
              <a:rPr lang="fr-FR" b="1" dirty="0" smtClean="0"/>
              <a:t>2012 </a:t>
            </a:r>
            <a:r>
              <a:rPr lang="fr-FR" b="1" dirty="0"/>
              <a:t>sur la</a:t>
            </a:r>
            <a:r>
              <a:rPr lang="fr-FR" sz="4800" b="1" dirty="0"/>
              <a:t> </a:t>
            </a:r>
            <a:r>
              <a:rPr lang="fr-FR" b="1" dirty="0"/>
              <a:t>protection juridique</a:t>
            </a:r>
          </a:p>
        </p:txBody>
      </p:sp>
      <p:sp>
        <p:nvSpPr>
          <p:cNvPr id="43011" name="Rectangle 3"/>
          <p:cNvSpPr>
            <a:spLocks noGrp="1" noChangeArrowheads="1"/>
          </p:cNvSpPr>
          <p:nvPr>
            <p:ph type="body" idx="1"/>
          </p:nvPr>
        </p:nvSpPr>
        <p:spPr bwMode="auto">
          <a:xfrm>
            <a:off x="232012" y="1928883"/>
            <a:ext cx="8802806" cy="3384550"/>
          </a:xfr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pPr>
            <a:r>
              <a:rPr lang="fr-FR" sz="2400" dirty="0" smtClean="0">
                <a:solidFill>
                  <a:srgbClr val="BC1D02"/>
                </a:solidFill>
              </a:rPr>
              <a:t>Poursuites pénales : 539 (532 en 2011, 399 en 2010) </a:t>
            </a:r>
          </a:p>
          <a:p>
            <a:pPr>
              <a:lnSpc>
                <a:spcPct val="90000"/>
              </a:lnSpc>
            </a:pPr>
            <a:r>
              <a:rPr lang="fr-FR" sz="2400" dirty="0" smtClean="0">
                <a:solidFill>
                  <a:srgbClr val="BC1D02"/>
                </a:solidFill>
              </a:rPr>
              <a:t>Sociétaires </a:t>
            </a:r>
            <a:r>
              <a:rPr lang="fr-FR" sz="2400" dirty="0">
                <a:solidFill>
                  <a:srgbClr val="BC1D02"/>
                </a:solidFill>
              </a:rPr>
              <a:t>poursuivis </a:t>
            </a:r>
            <a:r>
              <a:rPr lang="fr-FR" sz="2400" dirty="0" smtClean="0">
                <a:solidFill>
                  <a:srgbClr val="BC1D02"/>
                </a:solidFill>
              </a:rPr>
              <a:t>pénalement en 2112 :111 (95 en 2010)</a:t>
            </a:r>
            <a:r>
              <a:rPr lang="fr-FR" sz="2400" dirty="0">
                <a:solidFill>
                  <a:srgbClr val="BC1D02"/>
                </a:solidFill>
              </a:rPr>
              <a:t> :</a:t>
            </a:r>
          </a:p>
          <a:p>
            <a:pPr>
              <a:lnSpc>
                <a:spcPct val="90000"/>
              </a:lnSpc>
              <a:buFontTx/>
              <a:buNone/>
            </a:pPr>
            <a:r>
              <a:rPr lang="fr-FR" sz="2000" dirty="0"/>
              <a:t>      Coups et blessures </a:t>
            </a:r>
            <a:r>
              <a:rPr lang="fr-FR" sz="2000" dirty="0" smtClean="0"/>
              <a:t>(18), </a:t>
            </a:r>
            <a:r>
              <a:rPr lang="fr-FR" sz="2000" dirty="0"/>
              <a:t>agressions sexuelles (</a:t>
            </a:r>
            <a:r>
              <a:rPr lang="fr-FR" sz="2000" dirty="0" smtClean="0"/>
              <a:t>14), </a:t>
            </a:r>
            <a:r>
              <a:rPr lang="fr-FR" sz="2000" dirty="0"/>
              <a:t>diffamation </a:t>
            </a:r>
            <a:r>
              <a:rPr lang="fr-FR" sz="2000" dirty="0" smtClean="0"/>
              <a:t>(4), </a:t>
            </a:r>
            <a:r>
              <a:rPr lang="fr-FR" sz="2000" dirty="0"/>
              <a:t>escroquerie, vol, faux et usage de faux </a:t>
            </a:r>
            <a:r>
              <a:rPr lang="fr-FR" sz="2000" dirty="0" smtClean="0"/>
              <a:t>(19), dénonciation </a:t>
            </a:r>
            <a:r>
              <a:rPr lang="fr-FR" sz="2000" dirty="0"/>
              <a:t>calomnieuse </a:t>
            </a:r>
            <a:r>
              <a:rPr lang="fr-FR" sz="2000" dirty="0" smtClean="0"/>
              <a:t>(6), </a:t>
            </a:r>
            <a:r>
              <a:rPr lang="fr-FR" sz="2000" dirty="0"/>
              <a:t>infractions routières </a:t>
            </a:r>
            <a:r>
              <a:rPr lang="fr-FR" sz="2000" dirty="0" smtClean="0"/>
              <a:t>(5), vandalisme (4), recel (10), autres (31).</a:t>
            </a:r>
            <a:endParaRPr lang="fr-FR" sz="2000" dirty="0">
              <a:solidFill>
                <a:srgbClr val="333333"/>
              </a:solidFill>
            </a:endParaRPr>
          </a:p>
          <a:p>
            <a:pPr>
              <a:lnSpc>
                <a:spcPct val="90000"/>
              </a:lnSpc>
            </a:pPr>
            <a:r>
              <a:rPr lang="fr-FR" sz="2400" dirty="0">
                <a:solidFill>
                  <a:srgbClr val="BC1D02"/>
                </a:solidFill>
              </a:rPr>
              <a:t>Sociétaires victimes en </a:t>
            </a:r>
            <a:r>
              <a:rPr lang="fr-FR" sz="2400" dirty="0" smtClean="0">
                <a:solidFill>
                  <a:srgbClr val="BC1D02"/>
                </a:solidFill>
              </a:rPr>
              <a:t>2012 : 428 (290 en 2008, 425  en 2011) </a:t>
            </a:r>
            <a:endParaRPr lang="fr-FR" sz="2400" dirty="0">
              <a:solidFill>
                <a:srgbClr val="BC1D02"/>
              </a:solidFill>
            </a:endParaRPr>
          </a:p>
          <a:p>
            <a:pPr>
              <a:lnSpc>
                <a:spcPct val="90000"/>
              </a:lnSpc>
              <a:buFontTx/>
              <a:buNone/>
            </a:pPr>
            <a:r>
              <a:rPr lang="fr-FR" sz="2400" dirty="0">
                <a:solidFill>
                  <a:srgbClr val="333333"/>
                </a:solidFill>
              </a:rPr>
              <a:t>    </a:t>
            </a:r>
            <a:r>
              <a:rPr lang="fr-FR" sz="2000" dirty="0"/>
              <a:t>Coups et blessures </a:t>
            </a:r>
            <a:r>
              <a:rPr lang="fr-FR" sz="2000" dirty="0" smtClean="0"/>
              <a:t>(126), </a:t>
            </a:r>
            <a:r>
              <a:rPr lang="fr-FR" sz="2000" dirty="0"/>
              <a:t>diffamation </a:t>
            </a:r>
            <a:r>
              <a:rPr lang="fr-FR" sz="2000" dirty="0" smtClean="0"/>
              <a:t>(65), </a:t>
            </a:r>
            <a:r>
              <a:rPr lang="fr-FR" sz="2000" dirty="0"/>
              <a:t>vol </a:t>
            </a:r>
            <a:r>
              <a:rPr lang="fr-FR" sz="2000" dirty="0" smtClean="0"/>
              <a:t>(65), </a:t>
            </a:r>
            <a:r>
              <a:rPr lang="fr-FR" sz="2000" dirty="0"/>
              <a:t>vandalisme (</a:t>
            </a:r>
            <a:r>
              <a:rPr lang="fr-FR" sz="2000" dirty="0" smtClean="0"/>
              <a:t>12), </a:t>
            </a:r>
            <a:r>
              <a:rPr lang="fr-FR" sz="2000" dirty="0"/>
              <a:t>escroquerie </a:t>
            </a:r>
            <a:r>
              <a:rPr lang="fr-FR" sz="2000" dirty="0" smtClean="0"/>
              <a:t>(44), </a:t>
            </a:r>
            <a:r>
              <a:rPr lang="fr-FR" sz="2000" dirty="0"/>
              <a:t>faux et usage de faux </a:t>
            </a:r>
            <a:r>
              <a:rPr lang="fr-FR" sz="2000" dirty="0" smtClean="0"/>
              <a:t>(35), </a:t>
            </a:r>
            <a:r>
              <a:rPr lang="fr-FR" sz="2000" dirty="0"/>
              <a:t>agressions sexuelles </a:t>
            </a:r>
            <a:r>
              <a:rPr lang="fr-FR" sz="2000" dirty="0" smtClean="0"/>
              <a:t>(21), </a:t>
            </a:r>
            <a:r>
              <a:rPr lang="fr-FR" sz="2000" dirty="0"/>
              <a:t>dénonciation calomnieuse (</a:t>
            </a:r>
            <a:r>
              <a:rPr lang="fr-FR" sz="2000" dirty="0" smtClean="0"/>
              <a:t>14), infractions routières (11), recel (1), autres (34</a:t>
            </a:r>
            <a:r>
              <a:rPr lang="fr-FR" sz="2000" dirty="0"/>
              <a:t>).</a:t>
            </a:r>
          </a:p>
        </p:txBody>
      </p:sp>
    </p:spTree>
    <p:extLst>
      <p:ext uri="{BB962C8B-B14F-4D97-AF65-F5344CB8AC3E}">
        <p14:creationId xmlns:p14="http://schemas.microsoft.com/office/powerpoint/2010/main" val="2357580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011863" y="5949950"/>
            <a:ext cx="1584325" cy="6477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8195" name="Titre 1"/>
          <p:cNvSpPr>
            <a:spLocks noGrp="1"/>
          </p:cNvSpPr>
          <p:nvPr>
            <p:ph type="title" idx="4294967295"/>
          </p:nvPr>
        </p:nvSpPr>
        <p:spPr>
          <a:xfrm>
            <a:off x="272955" y="428625"/>
            <a:ext cx="8486871" cy="1143000"/>
          </a:xfrm>
        </p:spPr>
        <p:txBody>
          <a:bodyPr/>
          <a:lstStyle/>
          <a:p>
            <a:r>
              <a:rPr lang="fr-FR" sz="4000" b="1" dirty="0">
                <a:latin typeface="Tahoma" pitchFamily="34" charset="0"/>
              </a:rPr>
              <a:t>Quelques </a:t>
            </a:r>
            <a:r>
              <a:rPr lang="fr-FR" sz="4000" b="1" dirty="0" smtClean="0">
                <a:latin typeface="Tahoma" pitchFamily="34" charset="0"/>
              </a:rPr>
              <a:t>éléments déclencheurs</a:t>
            </a:r>
            <a:endParaRPr lang="fr-FR" sz="4000" b="1" dirty="0">
              <a:latin typeface="Tahoma" pitchFamily="34" charset="0"/>
            </a:endParaRPr>
          </a:p>
        </p:txBody>
      </p:sp>
      <p:sp>
        <p:nvSpPr>
          <p:cNvPr id="3" name="Espace réservé du contenu 2"/>
          <p:cNvSpPr>
            <a:spLocks noGrp="1"/>
          </p:cNvSpPr>
          <p:nvPr>
            <p:ph idx="4294967295"/>
          </p:nvPr>
        </p:nvSpPr>
        <p:spPr bwMode="auto">
          <a:xfrm>
            <a:off x="684213" y="2000250"/>
            <a:ext cx="8208962" cy="3516313"/>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buClr>
                <a:schemeClr val="tx2"/>
              </a:buClr>
              <a:buFont typeface="Wingdings" pitchFamily="2" charset="2"/>
              <a:buChar char="Ø"/>
            </a:pPr>
            <a:r>
              <a:rPr lang="fr-FR" sz="2400" dirty="0">
                <a:latin typeface="Tahoma" pitchFamily="34" charset="0"/>
              </a:rPr>
              <a:t>Temps d’attente</a:t>
            </a:r>
          </a:p>
          <a:p>
            <a:pPr marL="342900" indent="-342900">
              <a:buClr>
                <a:schemeClr val="tx2"/>
              </a:buClr>
              <a:buFont typeface="Wingdings" pitchFamily="2" charset="2"/>
              <a:buChar char="Ø"/>
            </a:pPr>
            <a:r>
              <a:rPr lang="fr-FR" sz="2400" dirty="0">
                <a:latin typeface="Tahoma" pitchFamily="34" charset="0"/>
              </a:rPr>
              <a:t>Refus de prescription</a:t>
            </a:r>
          </a:p>
          <a:p>
            <a:pPr marL="342900" indent="-342900">
              <a:buClr>
                <a:schemeClr val="tx2"/>
              </a:buClr>
              <a:buFont typeface="Wingdings" pitchFamily="2" charset="2"/>
              <a:buChar char="Ø"/>
            </a:pPr>
            <a:r>
              <a:rPr lang="fr-FR" sz="2400" dirty="0">
                <a:latin typeface="Tahoma" pitchFamily="34" charset="0"/>
              </a:rPr>
              <a:t>Refus d’un certificat ou d’un arrêt de travail</a:t>
            </a:r>
          </a:p>
          <a:p>
            <a:pPr marL="342900" indent="-342900">
              <a:buClr>
                <a:schemeClr val="tx2"/>
              </a:buClr>
              <a:buFont typeface="Wingdings" pitchFamily="2" charset="2"/>
              <a:buChar char="Ø"/>
            </a:pPr>
            <a:r>
              <a:rPr lang="fr-FR" sz="2400" dirty="0">
                <a:latin typeface="Tahoma" pitchFamily="34" charset="0"/>
              </a:rPr>
              <a:t>Pathologie mentale, drogue, alcool</a:t>
            </a:r>
          </a:p>
          <a:p>
            <a:pPr marL="342900" indent="-342900">
              <a:buClr>
                <a:schemeClr val="tx2"/>
              </a:buClr>
              <a:buFont typeface="Wingdings" pitchFamily="2" charset="2"/>
              <a:buChar char="Ø"/>
            </a:pPr>
            <a:r>
              <a:rPr lang="fr-FR" sz="2400" dirty="0">
                <a:latin typeface="Tahoma" pitchFamily="34" charset="0"/>
              </a:rPr>
              <a:t>Décision médicale contestée</a:t>
            </a:r>
          </a:p>
          <a:p>
            <a:pPr algn="ctr">
              <a:buFontTx/>
              <a:buNone/>
            </a:pPr>
            <a:r>
              <a:rPr lang="fr-FR" sz="2400" b="1" dirty="0">
                <a:latin typeface="Tahoma" pitchFamily="34" charset="0"/>
              </a:rPr>
              <a:t>L’hôpital est une institution qui engendre des formes de violence pour des raisons institutionnelles, structurelles et organisationnelles</a:t>
            </a:r>
          </a:p>
        </p:txBody>
      </p:sp>
    </p:spTree>
    <p:extLst>
      <p:ext uri="{BB962C8B-B14F-4D97-AF65-F5344CB8AC3E}">
        <p14:creationId xmlns:p14="http://schemas.microsoft.com/office/powerpoint/2010/main" val="3859945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re 1"/>
          <p:cNvSpPr>
            <a:spLocks noGrp="1"/>
          </p:cNvSpPr>
          <p:nvPr>
            <p:ph type="title" idx="4294967295"/>
          </p:nvPr>
        </p:nvSpPr>
        <p:spPr>
          <a:xfrm>
            <a:off x="846161" y="0"/>
            <a:ext cx="7581331" cy="1143000"/>
          </a:xfrm>
        </p:spPr>
        <p:txBody>
          <a:bodyPr/>
          <a:lstStyle/>
          <a:p>
            <a:pPr algn="ctr"/>
            <a:r>
              <a:rPr lang="fr-FR" sz="4000" b="1" dirty="0">
                <a:latin typeface="Tahoma" pitchFamily="34" charset="0"/>
              </a:rPr>
              <a:t>Les suites en cas </a:t>
            </a:r>
            <a:r>
              <a:rPr lang="fr-FR" sz="4000" b="1" dirty="0" smtClean="0">
                <a:latin typeface="Tahoma" pitchFamily="34" charset="0"/>
              </a:rPr>
              <a:t>de </a:t>
            </a:r>
            <a:r>
              <a:rPr lang="fr-FR" sz="4000" b="1" dirty="0">
                <a:latin typeface="Tahoma" pitchFamily="34" charset="0"/>
              </a:rPr>
              <a:t>plainte</a:t>
            </a:r>
          </a:p>
        </p:txBody>
      </p:sp>
      <p:sp>
        <p:nvSpPr>
          <p:cNvPr id="3" name="Espace réservé du contenu 2"/>
          <p:cNvSpPr>
            <a:spLocks noGrp="1"/>
          </p:cNvSpPr>
          <p:nvPr>
            <p:ph idx="4294967295"/>
          </p:nvPr>
        </p:nvSpPr>
        <p:spPr bwMode="auto">
          <a:xfrm>
            <a:off x="395785" y="1583140"/>
            <a:ext cx="8570794" cy="3496695"/>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2800" b="1" dirty="0">
                <a:latin typeface="Tahoma" pitchFamily="34" charset="0"/>
              </a:rPr>
              <a:t>Sont lourdes</a:t>
            </a:r>
          </a:p>
          <a:p>
            <a:r>
              <a:rPr lang="fr-FR" sz="2400" dirty="0">
                <a:latin typeface="Tahoma" pitchFamily="34" charset="0"/>
              </a:rPr>
              <a:t>Les condamnations sont majorées pour les victimes chargées d’une mission de service public, pour les professionnels de santé dans l’exercice ou du fait de leurs fonctions lorsque la qualité de la victime est apparente ou connue de l’auteur</a:t>
            </a:r>
            <a:r>
              <a:rPr lang="fr-FR" sz="2800" dirty="0">
                <a:latin typeface="Tahoma" pitchFamily="34" charset="0"/>
              </a:rPr>
              <a:t> </a:t>
            </a:r>
            <a:r>
              <a:rPr lang="fr-FR" sz="1800" dirty="0">
                <a:latin typeface="Tahoma" pitchFamily="34" charset="0"/>
              </a:rPr>
              <a:t>(art. 433-3 CP pour les menaces et actes d’intimidation, art. 222-10 pour les violences ayant entraîné une infirmité permanente, art. 222-8 pour les violences ayant entraîné la mort art. 221-4 pour le meurtre)</a:t>
            </a:r>
          </a:p>
          <a:p>
            <a:r>
              <a:rPr lang="fr-FR" sz="1800" dirty="0">
                <a:latin typeface="Tahoma" pitchFamily="34" charset="0"/>
              </a:rPr>
              <a:t>Exemple 222-10 : L'infraction définie à l’article 222-9 (Les violences ayant entraîné une mutilation ou une infirmité permanente sont punies de dix ans d'emprisonnement et de 15 0000 euros d'amende) est punie de quinze ans de réclusion criminelle lorsqu'elle est commise :</a:t>
            </a:r>
            <a:r>
              <a:rPr lang="fr-FR" sz="2000" dirty="0"/>
              <a:t> « …</a:t>
            </a:r>
            <a:r>
              <a:rPr lang="fr-FR" sz="1800" dirty="0">
                <a:latin typeface="Tahoma" pitchFamily="34" charset="0"/>
              </a:rPr>
              <a:t>sur un professionnel de santé, dans l'exercice ou du fait de ses fonctions, lorsque la qualité de la victime est apparente ou connue de l'auteur … »</a:t>
            </a:r>
          </a:p>
          <a:p>
            <a:endParaRPr lang="fr-FR" sz="1600" dirty="0">
              <a:latin typeface="Tahoma" pitchFamily="34" charset="0"/>
            </a:endParaRPr>
          </a:p>
        </p:txBody>
      </p:sp>
    </p:spTree>
    <p:extLst>
      <p:ext uri="{BB962C8B-B14F-4D97-AF65-F5344CB8AC3E}">
        <p14:creationId xmlns:p14="http://schemas.microsoft.com/office/powerpoint/2010/main" val="33763934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939996" y="260990"/>
            <a:ext cx="5627687" cy="1143000"/>
          </a:xfrm>
        </p:spPr>
        <p:txBody>
          <a:bodyPr/>
          <a:lstStyle/>
          <a:p>
            <a:pPr algn="ctr"/>
            <a:r>
              <a:rPr lang="fr-FR" sz="4000" b="1" dirty="0"/>
              <a:t>La légitime défense</a:t>
            </a:r>
          </a:p>
        </p:txBody>
      </p:sp>
      <p:sp>
        <p:nvSpPr>
          <p:cNvPr id="59395" name="Rectangle 3"/>
          <p:cNvSpPr>
            <a:spLocks noGrp="1" noChangeArrowheads="1"/>
          </p:cNvSpPr>
          <p:nvPr>
            <p:ph type="body" idx="1"/>
          </p:nvPr>
        </p:nvSpPr>
        <p:spPr bwMode="auto">
          <a:xfrm>
            <a:off x="272955" y="1514664"/>
            <a:ext cx="8438606" cy="45259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0000"/>
              </a:lnSpc>
            </a:pPr>
            <a:r>
              <a:rPr lang="fr-FR" sz="2400" dirty="0">
                <a:latin typeface="Tahoma" pitchFamily="34" charset="0"/>
              </a:rPr>
              <a:t>Article 122-5 CP</a:t>
            </a:r>
          </a:p>
          <a:p>
            <a:pPr>
              <a:lnSpc>
                <a:spcPct val="80000"/>
              </a:lnSpc>
            </a:pPr>
            <a:endParaRPr lang="fr-FR" sz="2400" dirty="0">
              <a:latin typeface="Tahoma" pitchFamily="34" charset="0"/>
            </a:endParaRPr>
          </a:p>
          <a:p>
            <a:pPr>
              <a:lnSpc>
                <a:spcPct val="80000"/>
              </a:lnSpc>
            </a:pPr>
            <a:r>
              <a:rPr lang="fr-FR" sz="2400" dirty="0">
                <a:latin typeface="Tahoma" pitchFamily="34" charset="0"/>
              </a:rPr>
              <a:t>N'est pas pénalement responsable la personne qui, devant une </a:t>
            </a:r>
            <a:r>
              <a:rPr lang="fr-FR" sz="2400" dirty="0">
                <a:solidFill>
                  <a:srgbClr val="BC1D02"/>
                </a:solidFill>
                <a:latin typeface="Tahoma" pitchFamily="34" charset="0"/>
              </a:rPr>
              <a:t>atteinte injustifiée envers elle-même</a:t>
            </a:r>
            <a:r>
              <a:rPr lang="fr-FR" sz="2400" dirty="0">
                <a:solidFill>
                  <a:srgbClr val="333333"/>
                </a:solidFill>
                <a:latin typeface="Tahoma" pitchFamily="34" charset="0"/>
              </a:rPr>
              <a:t> </a:t>
            </a:r>
            <a:r>
              <a:rPr lang="fr-FR" sz="2400" dirty="0">
                <a:latin typeface="Tahoma" pitchFamily="34" charset="0"/>
              </a:rPr>
              <a:t>ou autrui, accomplit, dans le même temps, un acte commandé par la nécessité de la légitime défense d'elle-même ou d'autrui, sauf s'il y a disproportion entre les moyens de défense employés et la gravité de l'atteinte. </a:t>
            </a:r>
          </a:p>
          <a:p>
            <a:pPr>
              <a:lnSpc>
                <a:spcPct val="80000"/>
              </a:lnSpc>
            </a:pPr>
            <a:r>
              <a:rPr lang="fr-FR" sz="2400" dirty="0">
                <a:latin typeface="Tahoma" pitchFamily="34" charset="0"/>
              </a:rPr>
              <a:t>N'est pas pénalement responsable la personne qui, pour interrompre l'exécution</a:t>
            </a:r>
            <a:r>
              <a:rPr lang="fr-FR" sz="2400" dirty="0">
                <a:solidFill>
                  <a:srgbClr val="333333"/>
                </a:solidFill>
                <a:latin typeface="Tahoma" pitchFamily="34" charset="0"/>
              </a:rPr>
              <a:t> </a:t>
            </a:r>
            <a:r>
              <a:rPr lang="fr-FR" sz="2400" dirty="0">
                <a:solidFill>
                  <a:srgbClr val="BC1D02"/>
                </a:solidFill>
                <a:latin typeface="Tahoma" pitchFamily="34" charset="0"/>
              </a:rPr>
              <a:t>d'un crime ou d'un délit contre un bien</a:t>
            </a:r>
            <a:r>
              <a:rPr lang="fr-FR" sz="2400" dirty="0">
                <a:latin typeface="Tahoma" pitchFamily="34" charset="0"/>
              </a:rPr>
              <a:t>, accomplit un acte de défense, autre qu'un homicide volontaire, lorsque cet acte est strictement nécessaire au but poursuivi dès lors que les moyens employés sont proportionnés à la gravité de l'infraction. </a:t>
            </a:r>
          </a:p>
          <a:p>
            <a:pPr>
              <a:lnSpc>
                <a:spcPct val="80000"/>
              </a:lnSpc>
            </a:pPr>
            <a:r>
              <a:rPr lang="fr-FR" sz="2000" dirty="0"/>
              <a:t/>
            </a:r>
            <a:br>
              <a:rPr lang="fr-FR" sz="2000" dirty="0"/>
            </a:br>
            <a:endParaRPr lang="fr-FR" sz="2000" dirty="0"/>
          </a:p>
        </p:txBody>
      </p:sp>
    </p:spTree>
    <p:extLst>
      <p:ext uri="{BB962C8B-B14F-4D97-AF65-F5344CB8AC3E}">
        <p14:creationId xmlns:p14="http://schemas.microsoft.com/office/powerpoint/2010/main" val="4182565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068347" y="301933"/>
            <a:ext cx="5267325" cy="1143000"/>
          </a:xfrm>
        </p:spPr>
        <p:txBody>
          <a:bodyPr/>
          <a:lstStyle/>
          <a:p>
            <a:pPr algn="ctr"/>
            <a:r>
              <a:rPr lang="fr-FR" sz="3600" b="1" dirty="0"/>
              <a:t>CIVI - dommage grave</a:t>
            </a:r>
          </a:p>
        </p:txBody>
      </p:sp>
      <p:sp>
        <p:nvSpPr>
          <p:cNvPr id="45059" name="Rectangle 3"/>
          <p:cNvSpPr>
            <a:spLocks noGrp="1" noChangeArrowheads="1"/>
          </p:cNvSpPr>
          <p:nvPr>
            <p:ph type="body" idx="1"/>
          </p:nvPr>
        </p:nvSpPr>
        <p:spPr bwMode="auto">
          <a:xfrm>
            <a:off x="457200" y="1916113"/>
            <a:ext cx="8362950" cy="421005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90000"/>
              </a:lnSpc>
            </a:pPr>
            <a:r>
              <a:rPr lang="fr-FR" sz="2400" b="1" dirty="0"/>
              <a:t>La personne lésée peut obtenir la </a:t>
            </a:r>
            <a:r>
              <a:rPr lang="fr-FR" sz="2400" b="1" u="sng" dirty="0"/>
              <a:t>réparation intégrale</a:t>
            </a:r>
            <a:r>
              <a:rPr lang="fr-FR" sz="2400" b="1" dirty="0"/>
              <a:t> des dommages qui résultent des atteintes à la personne dans la mesure où les faits ont entraîné : la mort, une incapacité permanente ou une incapacité totale de travail personnel égale ou supérieure à un mois, ou bien s'ils constituent une infraction de viol ou d’agression sexuelle.</a:t>
            </a:r>
          </a:p>
          <a:p>
            <a:pPr>
              <a:lnSpc>
                <a:spcPct val="90000"/>
              </a:lnSpc>
            </a:pPr>
            <a:r>
              <a:rPr lang="fr-FR" sz="2400" b="1" dirty="0"/>
              <a:t>La CIVI tient compte des </a:t>
            </a:r>
            <a:r>
              <a:rPr lang="fr-FR" sz="2400" b="1" u="sng" dirty="0"/>
              <a:t>prestations versées</a:t>
            </a:r>
            <a:r>
              <a:rPr lang="fr-FR" sz="2400" b="1" dirty="0"/>
              <a:t> par les organismes sociaux, mutuelles, entreprises d’assurances.</a:t>
            </a:r>
          </a:p>
          <a:p>
            <a:pPr>
              <a:lnSpc>
                <a:spcPct val="90000"/>
              </a:lnSpc>
            </a:pPr>
            <a:r>
              <a:rPr lang="fr-FR" sz="2400" b="1" dirty="0"/>
              <a:t>Le </a:t>
            </a:r>
            <a:r>
              <a:rPr lang="fr-FR" sz="2400" b="1" u="sng" dirty="0"/>
              <a:t>préjudice vestimentaire</a:t>
            </a:r>
            <a:r>
              <a:rPr lang="fr-FR" sz="2400" b="1" dirty="0"/>
              <a:t> ou matériel n’est pas indemnisé.</a:t>
            </a:r>
          </a:p>
          <a:p>
            <a:pPr>
              <a:lnSpc>
                <a:spcPct val="90000"/>
              </a:lnSpc>
              <a:buFontTx/>
              <a:buNone/>
            </a:pPr>
            <a:endParaRPr lang="fr-FR" sz="2400" b="1" dirty="0"/>
          </a:p>
        </p:txBody>
      </p:sp>
    </p:spTree>
    <p:extLst>
      <p:ext uri="{BB962C8B-B14F-4D97-AF65-F5344CB8AC3E}">
        <p14:creationId xmlns:p14="http://schemas.microsoft.com/office/powerpoint/2010/main" val="1044285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59307" y="247343"/>
            <a:ext cx="8720919" cy="1143000"/>
          </a:xfrm>
        </p:spPr>
        <p:txBody>
          <a:bodyPr/>
          <a:lstStyle/>
          <a:p>
            <a:pPr algn="ctr"/>
            <a:r>
              <a:rPr lang="fr-FR" sz="3200" dirty="0"/>
              <a:t>CIVI </a:t>
            </a:r>
            <a:r>
              <a:rPr lang="fr-FR" sz="3200" dirty="0" smtClean="0"/>
              <a:t>dommage «</a:t>
            </a:r>
            <a:r>
              <a:rPr lang="fr-FR" sz="3200" dirty="0"/>
              <a:t> sans caractère de gravité»</a:t>
            </a:r>
          </a:p>
        </p:txBody>
      </p:sp>
      <p:sp>
        <p:nvSpPr>
          <p:cNvPr id="47107" name="Rectangle 3"/>
          <p:cNvSpPr>
            <a:spLocks noGrp="1" noChangeArrowheads="1"/>
          </p:cNvSpPr>
          <p:nvPr>
            <p:ph type="body" idx="1"/>
          </p:nvPr>
        </p:nvSpPr>
        <p:spPr bwMode="auto">
          <a:xfrm>
            <a:off x="509256" y="1470523"/>
            <a:ext cx="8229600" cy="4525962"/>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0000"/>
              </a:lnSpc>
            </a:pPr>
            <a:r>
              <a:rPr lang="fr-FR" sz="2000" b="1" dirty="0">
                <a:solidFill>
                  <a:srgbClr val="333333"/>
                </a:solidFill>
              </a:rPr>
              <a:t>Les conditions de l’indemnisation</a:t>
            </a:r>
            <a:endParaRPr lang="fr-FR" sz="2000" dirty="0">
              <a:solidFill>
                <a:srgbClr val="333333"/>
              </a:solidFill>
            </a:endParaRPr>
          </a:p>
          <a:p>
            <a:pPr>
              <a:lnSpc>
                <a:spcPct val="80000"/>
              </a:lnSpc>
            </a:pPr>
            <a:r>
              <a:rPr lang="fr-FR" sz="2000" dirty="0">
                <a:solidFill>
                  <a:srgbClr val="333333"/>
                </a:solidFill>
              </a:rPr>
              <a:t>Si dommage corporel ayant entraîné une </a:t>
            </a:r>
            <a:r>
              <a:rPr lang="fr-FR" sz="2000" u="sng" dirty="0">
                <a:solidFill>
                  <a:srgbClr val="333333"/>
                </a:solidFill>
              </a:rPr>
              <a:t>incapacité totale de travail inférieure à un mois</a:t>
            </a:r>
            <a:r>
              <a:rPr lang="fr-FR" sz="2000" dirty="0">
                <a:solidFill>
                  <a:srgbClr val="333333"/>
                </a:solidFill>
              </a:rPr>
              <a:t>, l’indemnisation reste soumise à des conditions strictes et limitée par un plafond fixé à 4 179 € (montant maximum pour 2011).</a:t>
            </a:r>
          </a:p>
          <a:p>
            <a:pPr>
              <a:lnSpc>
                <a:spcPct val="80000"/>
              </a:lnSpc>
            </a:pPr>
            <a:r>
              <a:rPr lang="fr-FR" sz="2000" dirty="0">
                <a:solidFill>
                  <a:srgbClr val="333333"/>
                </a:solidFill>
              </a:rPr>
              <a:t>Indemnisation si les </a:t>
            </a:r>
            <a:r>
              <a:rPr lang="fr-FR" sz="2000" u="sng" dirty="0">
                <a:solidFill>
                  <a:srgbClr val="333333"/>
                </a:solidFill>
              </a:rPr>
              <a:t>conditions supplémentaires</a:t>
            </a:r>
            <a:r>
              <a:rPr lang="fr-FR" sz="2000" dirty="0">
                <a:solidFill>
                  <a:srgbClr val="333333"/>
                </a:solidFill>
              </a:rPr>
              <a:t> suivantes sont remplies :</a:t>
            </a:r>
          </a:p>
          <a:p>
            <a:pPr>
              <a:lnSpc>
                <a:spcPct val="80000"/>
              </a:lnSpc>
              <a:buFontTx/>
              <a:buNone/>
            </a:pPr>
            <a:r>
              <a:rPr lang="fr-FR" sz="2000" b="1" dirty="0">
                <a:solidFill>
                  <a:srgbClr val="333333"/>
                </a:solidFill>
              </a:rPr>
              <a:t>     </a:t>
            </a:r>
            <a:r>
              <a:rPr lang="fr-FR" sz="2000" dirty="0">
                <a:solidFill>
                  <a:srgbClr val="333333"/>
                </a:solidFill>
              </a:rPr>
              <a:t>- ressources annuelles inférieures à 16 716 € (à compter du 1er janvier 2011) auxquelles s'ajoutent des majorations prévues pour les personnes à charge (descendant, ascendant), </a:t>
            </a:r>
          </a:p>
          <a:p>
            <a:pPr>
              <a:lnSpc>
                <a:spcPct val="80000"/>
              </a:lnSpc>
              <a:buFontTx/>
              <a:buNone/>
            </a:pPr>
            <a:r>
              <a:rPr lang="fr-FR" sz="2000" dirty="0">
                <a:solidFill>
                  <a:srgbClr val="333333"/>
                </a:solidFill>
              </a:rPr>
              <a:t>     - l’auteur de l’infraction est inconnu ou insolvable, </a:t>
            </a:r>
          </a:p>
          <a:p>
            <a:pPr>
              <a:lnSpc>
                <a:spcPct val="80000"/>
              </a:lnSpc>
              <a:buFontTx/>
              <a:buNone/>
            </a:pPr>
            <a:r>
              <a:rPr lang="fr-FR" sz="2000" dirty="0">
                <a:solidFill>
                  <a:srgbClr val="333333"/>
                </a:solidFill>
              </a:rPr>
              <a:t>     - impossibilité d’obtenir une réparation effective et suffisante de son préjudice par une entreprise d’assurance ou tout autre débiteur, </a:t>
            </a:r>
          </a:p>
          <a:p>
            <a:pPr>
              <a:lnSpc>
                <a:spcPct val="80000"/>
              </a:lnSpc>
              <a:buFontTx/>
              <a:buNone/>
            </a:pPr>
            <a:r>
              <a:rPr lang="fr-FR" sz="2000" dirty="0">
                <a:solidFill>
                  <a:srgbClr val="333333"/>
                </a:solidFill>
              </a:rPr>
              <a:t>     - situation matérielle ou psychologique grave à cause de </a:t>
            </a:r>
          </a:p>
          <a:p>
            <a:pPr>
              <a:lnSpc>
                <a:spcPct val="80000"/>
              </a:lnSpc>
              <a:buFontTx/>
              <a:buNone/>
            </a:pPr>
            <a:r>
              <a:rPr lang="fr-FR" sz="2000" dirty="0">
                <a:solidFill>
                  <a:srgbClr val="333333"/>
                </a:solidFill>
              </a:rPr>
              <a:t>      l’infraction. </a:t>
            </a:r>
          </a:p>
          <a:p>
            <a:pPr>
              <a:lnSpc>
                <a:spcPct val="80000"/>
              </a:lnSpc>
              <a:buFontTx/>
              <a:buNone/>
            </a:pPr>
            <a:endParaRPr lang="fr-FR" sz="2000" dirty="0">
              <a:solidFill>
                <a:srgbClr val="333333"/>
              </a:solidFill>
            </a:endParaRPr>
          </a:p>
        </p:txBody>
      </p:sp>
    </p:spTree>
    <p:extLst>
      <p:ext uri="{BB962C8B-B14F-4D97-AF65-F5344CB8AC3E}">
        <p14:creationId xmlns:p14="http://schemas.microsoft.com/office/powerpoint/2010/main" val="3731156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336966" y="274638"/>
            <a:ext cx="4043362" cy="1143000"/>
          </a:xfrm>
        </p:spPr>
        <p:txBody>
          <a:bodyPr/>
          <a:lstStyle/>
          <a:p>
            <a:pPr algn="ctr"/>
            <a:r>
              <a:rPr lang="fr-FR" sz="3600" b="1" dirty="0"/>
              <a:t>SARVI</a:t>
            </a:r>
          </a:p>
        </p:txBody>
      </p:sp>
      <p:sp>
        <p:nvSpPr>
          <p:cNvPr id="51203" name="Rectangle 3"/>
          <p:cNvSpPr>
            <a:spLocks noGrp="1" noChangeArrowheads="1"/>
          </p:cNvSpPr>
          <p:nvPr>
            <p:ph type="body" idx="1"/>
          </p:nvPr>
        </p:nvSpPr>
        <p:spPr bwMode="auto">
          <a:xfrm>
            <a:off x="525439" y="1833349"/>
            <a:ext cx="8229600" cy="39925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0000"/>
              </a:lnSpc>
            </a:pPr>
            <a:r>
              <a:rPr lang="fr-FR" sz="2400" dirty="0">
                <a:solidFill>
                  <a:srgbClr val="333333"/>
                </a:solidFill>
              </a:rPr>
              <a:t>La loi du 1er juillet 2008 a créé un service permettant aux victimes d’être mieux et plus rapidement indemnisées : le service d’aide au recouvrement des victimes d’infractions (SARVI), qui permet aux victimes d’infractions d’obtenir directement d’un fonds de garantie, et en quelques mois seulement, le paiement des dommages et intérêts qu’ils ont obtenus devant une juridiction pénale, dans la limite de 3 000 €, sans avoir à s’adresser à la personne condamnée</a:t>
            </a:r>
            <a:r>
              <a:rPr lang="fr-FR" sz="2800" dirty="0">
                <a:solidFill>
                  <a:srgbClr val="333333"/>
                </a:solidFill>
              </a:rPr>
              <a:t>. </a:t>
            </a:r>
          </a:p>
          <a:p>
            <a:pPr>
              <a:lnSpc>
                <a:spcPct val="80000"/>
              </a:lnSpc>
            </a:pPr>
            <a:endParaRPr lang="fr-FR" sz="2800" dirty="0">
              <a:solidFill>
                <a:srgbClr val="333333"/>
              </a:solidFill>
            </a:endParaRPr>
          </a:p>
          <a:p>
            <a:pPr>
              <a:lnSpc>
                <a:spcPct val="80000"/>
              </a:lnSpc>
              <a:buFontTx/>
              <a:buNone/>
            </a:pPr>
            <a:r>
              <a:rPr lang="fr-FR" sz="2000" b="1" dirty="0"/>
              <a:t>   FONDS DE GARANTIE – SARVI</a:t>
            </a:r>
            <a:endParaRPr lang="fr-FR" sz="2000" dirty="0"/>
          </a:p>
          <a:p>
            <a:pPr>
              <a:lnSpc>
                <a:spcPct val="80000"/>
              </a:lnSpc>
              <a:buFontTx/>
              <a:buNone/>
            </a:pPr>
            <a:r>
              <a:rPr lang="fr-FR" sz="2000" dirty="0"/>
              <a:t>   75569 PARIS CEDEX 12 </a:t>
            </a:r>
          </a:p>
          <a:p>
            <a:pPr>
              <a:lnSpc>
                <a:spcPct val="80000"/>
              </a:lnSpc>
              <a:buFontTx/>
              <a:buNone/>
            </a:pPr>
            <a:r>
              <a:rPr lang="fr-FR" sz="2000" dirty="0"/>
              <a:t>    Tél. : 08 20 77 27 84</a:t>
            </a:r>
          </a:p>
        </p:txBody>
      </p:sp>
    </p:spTree>
    <p:extLst>
      <p:ext uri="{BB962C8B-B14F-4D97-AF65-F5344CB8AC3E}">
        <p14:creationId xmlns:p14="http://schemas.microsoft.com/office/powerpoint/2010/main" val="345279139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0050&quot;&gt;&lt;object type=&quot;3&quot; unique_id=&quot;10051&quot;&gt;&lt;property id=&quot;20148&quot; value=&quot;5&quot;/&gt;&lt;property id=&quot;20300&quot; value=&quot;Diapositive 1 - &amp;quot;SÉMINAIRE DES ADMINISTRATEURS&amp;quot;&quot;/&gt;&lt;property id=&quot;20307&quot; value=&quot;256&quot;/&gt;&lt;/object&gt;&lt;object type=&quot;3&quot; unique_id=&quot;10052&quot;&gt;&lt;property id=&quot;20148&quot; value=&quot;5&quot;/&gt;&lt;property id=&quot;20300&quot; value=&quot;Diapositive 2 - &amp;quot;SOMMAIRE&amp;quot;&quot;/&gt;&lt;property id=&quot;20307&quot; value=&quot;258&quot;/&gt;&lt;/object&gt;&lt;object type=&quot;3&quot; unique_id=&quot;10053&quot;&gt;&lt;property id=&quot;20148&quot; value=&quot;5&quot;/&gt;&lt;property id=&quot;20300&quot; value=&quot;Diapositive 3 - &amp;quot;PRESENTATION TITLE&amp;quot;&quot;/&gt;&lt;property id=&quot;20307&quot; value=&quot;257&quot;/&gt;&lt;/object&gt;&lt;object type=&quot;3&quot; unique_id=&quot;10054&quot;&gt;&lt;property id=&quot;20148&quot; value=&quot;5&quot;/&gt;&lt;property id=&quot;20300&quot; value=&quot;Diapositive 4 - &amp;quot;PRESENTATION TITLE&amp;quot;&quot;/&gt;&lt;property id=&quot;20307&quot; value=&quot;262&quot;/&gt;&lt;/object&gt;&lt;object type=&quot;3&quot; unique_id=&quot;10055&quot;&gt;&lt;property id=&quot;20148&quot; value=&quot;5&quot;/&gt;&lt;property id=&quot;20300&quot; value=&quot;Diapositive 5 - &amp;quot;SANDIPIS CILISMO DIONSEQ&amp;#x0D;&amp;#x0A;UISCILI SMODIAMET&amp;quot;&quot;/&gt;&lt;property id=&quot;20307&quot; value=&quot;263&quot;/&gt;&lt;/object&gt;&lt;object type=&quot;3&quot; unique_id=&quot;10056&quot;&gt;&lt;property id=&quot;20148&quot; value=&quot;5&quot;/&gt;&lt;property id=&quot;20300&quot; value=&quot;Diapositive 7 - &amp;quot;10 cours du Triangle de l’Arche TSA 40100 92919 LA DEFENSE CEDEX France | T. 01 71 23 82 21 | F. 01 00 00 00 &quot;/&gt;&lt;property id=&quot;20307&quot; value=&quot;261&quot;/&gt;&lt;/object&gt;&lt;object type=&quot;3&quot; unique_id=&quot;10073&quot;&gt;&lt;property id=&quot;20148&quot; value=&quot;5&quot;/&gt;&lt;property id=&quot;20300&quot; value=&quot;Diapositive 6 - &amp;quot;PRESENTATION TITLE&amp;quot;&quot;/&gt;&lt;property id=&quot;20307&quot; value=&quot;264&quot;/&gt;&lt;/object&gt;&lt;/object&gt;&lt;object type=&quot;8&quot; unique_id=&quot;10064&quot;&gt;&lt;/object&gt;&lt;/object&gt;&lt;/database&gt;"/>
  <p:tag name="SECTOMILLISECCONVERTED" val="1"/>
</p:tagLst>
</file>

<file path=ppt/theme/theme1.xml><?xml version="1.0" encoding="utf-8"?>
<a:theme xmlns:a="http://schemas.openxmlformats.org/drawingml/2006/main" name="Copie de Nouvelle_Identite_masque_LE_SOU_ecran">
  <a:themeElements>
    <a:clrScheme name="Titre &amp; texte 1">
      <a:dk1>
        <a:srgbClr val="000000"/>
      </a:dk1>
      <a:lt1>
        <a:srgbClr val="FFFFFF"/>
      </a:lt1>
      <a:dk2>
        <a:srgbClr val="8C0F14"/>
      </a:dk2>
      <a:lt2>
        <a:srgbClr val="E2001A"/>
      </a:lt2>
      <a:accent1>
        <a:srgbClr val="2D1E4F"/>
      </a:accent1>
      <a:accent2>
        <a:srgbClr val="B79513"/>
      </a:accent2>
      <a:accent3>
        <a:srgbClr val="FFFFFF"/>
      </a:accent3>
      <a:accent4>
        <a:srgbClr val="000000"/>
      </a:accent4>
      <a:accent5>
        <a:srgbClr val="ADABB2"/>
      </a:accent5>
      <a:accent6>
        <a:srgbClr val="A68710"/>
      </a:accent6>
      <a:hlink>
        <a:srgbClr val="D05E0D"/>
      </a:hlink>
      <a:folHlink>
        <a:srgbClr val="4395AD"/>
      </a:folHlink>
    </a:clrScheme>
    <a:fontScheme name="Titre &amp; tex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tre &amp; texte 1">
        <a:dk1>
          <a:srgbClr val="000000"/>
        </a:dk1>
        <a:lt1>
          <a:srgbClr val="FFFFFF"/>
        </a:lt1>
        <a:dk2>
          <a:srgbClr val="8C0F14"/>
        </a:dk2>
        <a:lt2>
          <a:srgbClr val="E2001A"/>
        </a:lt2>
        <a:accent1>
          <a:srgbClr val="2D1E4F"/>
        </a:accent1>
        <a:accent2>
          <a:srgbClr val="B79513"/>
        </a:accent2>
        <a:accent3>
          <a:srgbClr val="FFFFFF"/>
        </a:accent3>
        <a:accent4>
          <a:srgbClr val="000000"/>
        </a:accent4>
        <a:accent5>
          <a:srgbClr val="ADABB2"/>
        </a:accent5>
        <a:accent6>
          <a:srgbClr val="A68710"/>
        </a:accent6>
        <a:hlink>
          <a:srgbClr val="D05E0D"/>
        </a:hlink>
        <a:folHlink>
          <a:srgbClr val="4395A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ommaire &amp; fin">
  <a:themeElements>
    <a:clrScheme name="Sommaire &amp; fin 1">
      <a:dk1>
        <a:srgbClr val="000000"/>
      </a:dk1>
      <a:lt1>
        <a:srgbClr val="FFFFFF"/>
      </a:lt1>
      <a:dk2>
        <a:srgbClr val="8C0F14"/>
      </a:dk2>
      <a:lt2>
        <a:srgbClr val="E2001A"/>
      </a:lt2>
      <a:accent1>
        <a:srgbClr val="2D1E4F"/>
      </a:accent1>
      <a:accent2>
        <a:srgbClr val="B79513"/>
      </a:accent2>
      <a:accent3>
        <a:srgbClr val="FFFFFF"/>
      </a:accent3>
      <a:accent4>
        <a:srgbClr val="000000"/>
      </a:accent4>
      <a:accent5>
        <a:srgbClr val="ADABB2"/>
      </a:accent5>
      <a:accent6>
        <a:srgbClr val="A68710"/>
      </a:accent6>
      <a:hlink>
        <a:srgbClr val="D05E0D"/>
      </a:hlink>
      <a:folHlink>
        <a:srgbClr val="4395AD"/>
      </a:folHlink>
    </a:clrScheme>
    <a:fontScheme name="Sommaire &amp; fi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ommaire &amp; fin 1">
        <a:dk1>
          <a:srgbClr val="000000"/>
        </a:dk1>
        <a:lt1>
          <a:srgbClr val="FFFFFF"/>
        </a:lt1>
        <a:dk2>
          <a:srgbClr val="8C0F14"/>
        </a:dk2>
        <a:lt2>
          <a:srgbClr val="E2001A"/>
        </a:lt2>
        <a:accent1>
          <a:srgbClr val="2D1E4F"/>
        </a:accent1>
        <a:accent2>
          <a:srgbClr val="B79513"/>
        </a:accent2>
        <a:accent3>
          <a:srgbClr val="FFFFFF"/>
        </a:accent3>
        <a:accent4>
          <a:srgbClr val="000000"/>
        </a:accent4>
        <a:accent5>
          <a:srgbClr val="ADABB2"/>
        </a:accent5>
        <a:accent6>
          <a:srgbClr val="A68710"/>
        </a:accent6>
        <a:hlink>
          <a:srgbClr val="D05E0D"/>
        </a:hlink>
        <a:folHlink>
          <a:srgbClr val="4395AD"/>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Titre &amp; texte">
  <a:themeElements>
    <a:clrScheme name="1_Titre &amp; texte 1">
      <a:dk1>
        <a:srgbClr val="000000"/>
      </a:dk1>
      <a:lt1>
        <a:srgbClr val="FFFFFF"/>
      </a:lt1>
      <a:dk2>
        <a:srgbClr val="8C0F14"/>
      </a:dk2>
      <a:lt2>
        <a:srgbClr val="E2001A"/>
      </a:lt2>
      <a:accent1>
        <a:srgbClr val="2D1E4F"/>
      </a:accent1>
      <a:accent2>
        <a:srgbClr val="B79513"/>
      </a:accent2>
      <a:accent3>
        <a:srgbClr val="FFFFFF"/>
      </a:accent3>
      <a:accent4>
        <a:srgbClr val="000000"/>
      </a:accent4>
      <a:accent5>
        <a:srgbClr val="ADABB2"/>
      </a:accent5>
      <a:accent6>
        <a:srgbClr val="A68710"/>
      </a:accent6>
      <a:hlink>
        <a:srgbClr val="D05E0D"/>
      </a:hlink>
      <a:folHlink>
        <a:srgbClr val="4395AD"/>
      </a:folHlink>
    </a:clrScheme>
    <a:fontScheme name="1_Titre &amp; tex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Titre &amp; texte 1">
        <a:dk1>
          <a:srgbClr val="000000"/>
        </a:dk1>
        <a:lt1>
          <a:srgbClr val="FFFFFF"/>
        </a:lt1>
        <a:dk2>
          <a:srgbClr val="8C0F14"/>
        </a:dk2>
        <a:lt2>
          <a:srgbClr val="E2001A"/>
        </a:lt2>
        <a:accent1>
          <a:srgbClr val="2D1E4F"/>
        </a:accent1>
        <a:accent2>
          <a:srgbClr val="B79513"/>
        </a:accent2>
        <a:accent3>
          <a:srgbClr val="FFFFFF"/>
        </a:accent3>
        <a:accent4>
          <a:srgbClr val="000000"/>
        </a:accent4>
        <a:accent5>
          <a:srgbClr val="ADABB2"/>
        </a:accent5>
        <a:accent6>
          <a:srgbClr val="A68710"/>
        </a:accent6>
        <a:hlink>
          <a:srgbClr val="D05E0D"/>
        </a:hlink>
        <a:folHlink>
          <a:srgbClr val="4395AD"/>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Copie de Nouvelle_Identite_masque_LE_SOU_ecran</Template>
  <TotalTime>120</TotalTime>
  <Words>897</Words>
  <Application>Microsoft Office PowerPoint</Application>
  <PresentationFormat>Affichage à l'écran (4:3)</PresentationFormat>
  <Paragraphs>99</Paragraphs>
  <Slides>20</Slides>
  <Notes>0</Notes>
  <HiddenSlides>0</HiddenSlides>
  <MMClips>0</MMClips>
  <ScaleCrop>false</ScaleCrop>
  <HeadingPairs>
    <vt:vector size="4" baseType="variant">
      <vt:variant>
        <vt:lpstr>Thème</vt:lpstr>
      </vt:variant>
      <vt:variant>
        <vt:i4>3</vt:i4>
      </vt:variant>
      <vt:variant>
        <vt:lpstr>Titres des diapositives</vt:lpstr>
      </vt:variant>
      <vt:variant>
        <vt:i4>20</vt:i4>
      </vt:variant>
    </vt:vector>
  </HeadingPairs>
  <TitlesOfParts>
    <vt:vector size="23" baseType="lpstr">
      <vt:lpstr>Copie de Nouvelle_Identite_masque_LE_SOU_ecran</vt:lpstr>
      <vt:lpstr>Sommaire &amp; fin</vt:lpstr>
      <vt:lpstr>1_Titre &amp; texte</vt:lpstr>
      <vt:lpstr>Droits de la victime de la violence et devoirs de l’hôpital</vt:lpstr>
      <vt:lpstr>Analyse de la violence  à partir de nos dossiers</vt:lpstr>
      <vt:lpstr>Rapport 2012 sur la protection juridique</vt:lpstr>
      <vt:lpstr>Quelques éléments déclencheurs</vt:lpstr>
      <vt:lpstr>Les suites en cas de plainte</vt:lpstr>
      <vt:lpstr>La légitime défense</vt:lpstr>
      <vt:lpstr>CIVI - dommage grave</vt:lpstr>
      <vt:lpstr>CIVI dommage « sans caractère de gravité»</vt:lpstr>
      <vt:lpstr>SARVI</vt:lpstr>
      <vt:lpstr>Présentation PowerPoint</vt:lpstr>
      <vt:lpstr>Art. 11 loi du 13/07/1983</vt:lpstr>
      <vt:lpstr>Art. 11 loi du 13/07/1983</vt:lpstr>
      <vt:lpstr>Les autres devoirs de l’hôpital</vt:lpstr>
      <vt:lpstr>C’est un accident du travail !</vt:lpstr>
      <vt:lpstr>C’est un accident du travail !</vt:lpstr>
      <vt:lpstr>La formation :  l’exemple des compagnies aériennes</vt:lpstr>
      <vt:lpstr>Présentation PowerPoint</vt:lpstr>
      <vt:lpstr>En résumé</vt:lpstr>
      <vt:lpstr>Un Web documentaire</vt:lpstr>
      <vt:lpstr>10 cours du Triangle de l’Arche | 92919 LA DEFENSE CEDEX France | T. 01 71 14 32 33 macsf.fr</vt:lpstr>
    </vt:vector>
  </TitlesOfParts>
  <Company>MACSF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PRESENTATION</dc:title>
  <dc:creator>DECROIX Germain</dc:creator>
  <cp:lastModifiedBy>Anne Crouzet</cp:lastModifiedBy>
  <cp:revision>19</cp:revision>
  <dcterms:created xsi:type="dcterms:W3CDTF">2013-09-17T15:47:46Z</dcterms:created>
  <dcterms:modified xsi:type="dcterms:W3CDTF">2013-12-31T15:16:19Z</dcterms:modified>
</cp:coreProperties>
</file>