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slideLayouts/slideLayout11.xml" ContentType="application/vnd.openxmlformats-officedocument.presentationml.slideLayout+xml"/>
  <Override PartName="/ppt/commentAuthors.xml" ContentType="application/vnd.openxmlformats-officedocument.presentationml.commentAuthors+xml"/>
  <Override PartName="/ppt/tags/tag14.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ags/tag7.xml" ContentType="application/vnd.openxmlformats-officedocument.presentationml.tags+xml"/>
  <Override PartName="/ppt/theme/theme4.xml" ContentType="application/vnd.openxmlformats-officedocument.them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2.xml" ContentType="application/vnd.openxmlformats-officedocument.presentationml.slideLayout+xml"/>
  <Default Extension="vml" ContentType="application/vnd.openxmlformats-officedocument.vmlDrawing"/>
  <Default Extension="gif" ContentType="image/gif"/>
  <Override PartName="/ppt/tags/tag15.xml" ContentType="application/vnd.openxmlformats-officedocument.presentationml.tags+xml"/>
  <Override PartName="/ppt/slideLayouts/slideLayout10.xml" ContentType="application/vnd.openxmlformats-officedocument.presentationml.slideLayout+xml"/>
  <Override PartName="/ppt/diagrams/layout2.xml" ContentType="application/vnd.openxmlformats-officedocument.drawingml.diagramLayout+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4" r:id="rId2"/>
  </p:sldMasterIdLst>
  <p:notesMasterIdLst>
    <p:notesMasterId r:id="rId29"/>
  </p:notesMasterIdLst>
  <p:handoutMasterIdLst>
    <p:handoutMasterId r:id="rId30"/>
  </p:handoutMasterIdLst>
  <p:sldIdLst>
    <p:sldId id="278" r:id="rId3"/>
    <p:sldId id="280" r:id="rId4"/>
    <p:sldId id="281" r:id="rId5"/>
    <p:sldId id="296" r:id="rId6"/>
    <p:sldId id="301" r:id="rId7"/>
    <p:sldId id="283" r:id="rId8"/>
    <p:sldId id="288" r:id="rId9"/>
    <p:sldId id="289" r:id="rId10"/>
    <p:sldId id="293" r:id="rId11"/>
    <p:sldId id="297" r:id="rId12"/>
    <p:sldId id="302" r:id="rId13"/>
    <p:sldId id="294" r:id="rId14"/>
    <p:sldId id="298" r:id="rId15"/>
    <p:sldId id="299" r:id="rId16"/>
    <p:sldId id="300" r:id="rId17"/>
    <p:sldId id="286" r:id="rId18"/>
    <p:sldId id="295" r:id="rId19"/>
    <p:sldId id="291" r:id="rId20"/>
    <p:sldId id="292" r:id="rId21"/>
    <p:sldId id="311" r:id="rId22"/>
    <p:sldId id="312" r:id="rId23"/>
    <p:sldId id="313" r:id="rId24"/>
    <p:sldId id="314" r:id="rId25"/>
    <p:sldId id="315" r:id="rId26"/>
    <p:sldId id="316" r:id="rId27"/>
    <p:sldId id="317" r:id="rId28"/>
  </p:sldIdLst>
  <p:sldSz cx="9906000" cy="6858000" type="A4"/>
  <p:notesSz cx="6797675" cy="9926638"/>
  <p:custDataLst>
    <p:tags r:id="rId31"/>
  </p:custDataLst>
  <p:defaultTextStyle>
    <a:defPPr>
      <a:defRPr lang="fr-FR"/>
    </a:defPPr>
    <a:lvl1pPr algn="l" rtl="0" eaLnBrk="0" fontAlgn="base" hangingPunct="0">
      <a:spcBef>
        <a:spcPct val="0"/>
      </a:spcBef>
      <a:spcAft>
        <a:spcPct val="0"/>
      </a:spcAft>
      <a:defRPr sz="1800" kern="1200">
        <a:solidFill>
          <a:schemeClr val="tx1"/>
        </a:solidFill>
        <a:latin typeface="Arial" charset="0"/>
        <a:ea typeface="ＭＳ Ｐゴシック" pitchFamily="80" charset="-128"/>
        <a:cs typeface="+mn-cs"/>
      </a:defRPr>
    </a:lvl1pPr>
    <a:lvl2pPr marL="336728" algn="l" rtl="0" eaLnBrk="0" fontAlgn="base" hangingPunct="0">
      <a:spcBef>
        <a:spcPct val="0"/>
      </a:spcBef>
      <a:spcAft>
        <a:spcPct val="0"/>
      </a:spcAft>
      <a:defRPr sz="1800" kern="1200">
        <a:solidFill>
          <a:schemeClr val="tx1"/>
        </a:solidFill>
        <a:latin typeface="Arial" charset="0"/>
        <a:ea typeface="ＭＳ Ｐゴシック" pitchFamily="80" charset="-128"/>
        <a:cs typeface="+mn-cs"/>
      </a:defRPr>
    </a:lvl2pPr>
    <a:lvl3pPr marL="673456" algn="l" rtl="0" eaLnBrk="0" fontAlgn="base" hangingPunct="0">
      <a:spcBef>
        <a:spcPct val="0"/>
      </a:spcBef>
      <a:spcAft>
        <a:spcPct val="0"/>
      </a:spcAft>
      <a:defRPr sz="1800" kern="1200">
        <a:solidFill>
          <a:schemeClr val="tx1"/>
        </a:solidFill>
        <a:latin typeface="Arial" charset="0"/>
        <a:ea typeface="ＭＳ Ｐゴシック" pitchFamily="80" charset="-128"/>
        <a:cs typeface="+mn-cs"/>
      </a:defRPr>
    </a:lvl3pPr>
    <a:lvl4pPr marL="1010183" algn="l" rtl="0" eaLnBrk="0" fontAlgn="base" hangingPunct="0">
      <a:spcBef>
        <a:spcPct val="0"/>
      </a:spcBef>
      <a:spcAft>
        <a:spcPct val="0"/>
      </a:spcAft>
      <a:defRPr sz="1800" kern="1200">
        <a:solidFill>
          <a:schemeClr val="tx1"/>
        </a:solidFill>
        <a:latin typeface="Arial" charset="0"/>
        <a:ea typeface="ＭＳ Ｐゴシック" pitchFamily="80" charset="-128"/>
        <a:cs typeface="+mn-cs"/>
      </a:defRPr>
    </a:lvl4pPr>
    <a:lvl5pPr marL="1346911" algn="l" rtl="0" eaLnBrk="0" fontAlgn="base" hangingPunct="0">
      <a:spcBef>
        <a:spcPct val="0"/>
      </a:spcBef>
      <a:spcAft>
        <a:spcPct val="0"/>
      </a:spcAft>
      <a:defRPr sz="1800" kern="1200">
        <a:solidFill>
          <a:schemeClr val="tx1"/>
        </a:solidFill>
        <a:latin typeface="Arial" charset="0"/>
        <a:ea typeface="ＭＳ Ｐゴシック" pitchFamily="80" charset="-128"/>
        <a:cs typeface="+mn-cs"/>
      </a:defRPr>
    </a:lvl5pPr>
    <a:lvl6pPr marL="1683639" algn="l" defTabSz="673456" rtl="0" eaLnBrk="1" latinLnBrk="0" hangingPunct="1">
      <a:defRPr sz="1800" kern="1200">
        <a:solidFill>
          <a:schemeClr val="tx1"/>
        </a:solidFill>
        <a:latin typeface="Arial" charset="0"/>
        <a:ea typeface="ＭＳ Ｐゴシック" pitchFamily="80" charset="-128"/>
        <a:cs typeface="+mn-cs"/>
      </a:defRPr>
    </a:lvl6pPr>
    <a:lvl7pPr marL="2020367" algn="l" defTabSz="673456" rtl="0" eaLnBrk="1" latinLnBrk="0" hangingPunct="1">
      <a:defRPr sz="1800" kern="1200">
        <a:solidFill>
          <a:schemeClr val="tx1"/>
        </a:solidFill>
        <a:latin typeface="Arial" charset="0"/>
        <a:ea typeface="ＭＳ Ｐゴシック" pitchFamily="80" charset="-128"/>
        <a:cs typeface="+mn-cs"/>
      </a:defRPr>
    </a:lvl7pPr>
    <a:lvl8pPr marL="2357095" algn="l" defTabSz="673456" rtl="0" eaLnBrk="1" latinLnBrk="0" hangingPunct="1">
      <a:defRPr sz="1800" kern="1200">
        <a:solidFill>
          <a:schemeClr val="tx1"/>
        </a:solidFill>
        <a:latin typeface="Arial" charset="0"/>
        <a:ea typeface="ＭＳ Ｐゴシック" pitchFamily="80" charset="-128"/>
        <a:cs typeface="+mn-cs"/>
      </a:defRPr>
    </a:lvl8pPr>
    <a:lvl9pPr marL="2693822" algn="l" defTabSz="673456" rtl="0" eaLnBrk="1" latinLnBrk="0" hangingPunct="1">
      <a:defRPr sz="1800" kern="1200">
        <a:solidFill>
          <a:schemeClr val="tx1"/>
        </a:solidFill>
        <a:latin typeface="Arial" charset="0"/>
        <a:ea typeface="ＭＳ Ｐゴシック" pitchFamily="8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ratmarty" initials="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5F8A"/>
    <a:srgbClr val="B7CA30"/>
    <a:srgbClr val="647FA2"/>
    <a:srgbClr val="97A8C0"/>
    <a:srgbClr val="AD006D"/>
    <a:srgbClr val="576C9B"/>
    <a:srgbClr val="466793"/>
    <a:srgbClr val="536793"/>
    <a:srgbClr val="3C5A82"/>
    <a:srgbClr val="254C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99" d="100"/>
          <a:sy n="99" d="100"/>
        </p:scale>
        <p:origin x="-96" y="-20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vfiler1\DGOScommun$\SDR\SDR5\MIGAC\MIGAC%20Tableaux%20de%20synth&#232;se%20et%20fiches%20de%20pr&#233;sentation\Dotations%20MIGAC_%202005-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filer1\DGOScommun$\SDR\SDR5\MIGAC\MIGAC%20Tableaux%20de%20synth&#232;se%20et%20fiches%20de%20pr&#233;sentation\Dotations%20MIGAC_%202005-20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filer1\DGOScommun$\SDR\SDR5\MIGAC\MIGAC%20Tableaux%20de%20synth&#232;se%20et%20fiches%20de%20pr&#233;sentation\Dotations%20MIGAC_%202005-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Evolution de la dotation des MIGAC</a:t>
            </a:r>
          </a:p>
        </c:rich>
      </c:tx>
      <c:layout>
        <c:manualLayout>
          <c:xMode val="edge"/>
          <c:yMode val="edge"/>
          <c:x val="0.25089322487572374"/>
          <c:y val="2.9617940016912359E-2"/>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title>
    <c:view3D>
      <c:rAngAx val="1"/>
    </c:view3D>
    <c:plotArea>
      <c:layout>
        <c:manualLayout>
          <c:layoutTarget val="inner"/>
          <c:xMode val="edge"/>
          <c:yMode val="edge"/>
          <c:x val="6.3442719327482133E-2"/>
          <c:y val="4.2185628023312743E-2"/>
          <c:w val="0.81658577287708778"/>
          <c:h val="0.84570858493200451"/>
        </c:manualLayout>
      </c:layout>
      <c:bar3DChart>
        <c:barDir val="col"/>
        <c:grouping val="stacked"/>
        <c:ser>
          <c:idx val="0"/>
          <c:order val="0"/>
          <c:tx>
            <c:strRef>
              <c:f>'Evolution 2006-2012'!$B$3</c:f>
              <c:strCache>
                <c:ptCount val="1"/>
                <c:pt idx="0">
                  <c:v>MERRI</c:v>
                </c:pt>
              </c:strCache>
            </c:strRef>
          </c:tx>
          <c:cat>
            <c:numRef>
              <c:f>'Evolution 2006-2012'!$C$2:$I$2</c:f>
              <c:numCache>
                <c:formatCode>0</c:formatCode>
                <c:ptCount val="7"/>
                <c:pt idx="0">
                  <c:v>2006</c:v>
                </c:pt>
                <c:pt idx="1">
                  <c:v>2007</c:v>
                </c:pt>
                <c:pt idx="2">
                  <c:v>2008</c:v>
                </c:pt>
                <c:pt idx="3">
                  <c:v>2009</c:v>
                </c:pt>
                <c:pt idx="4" formatCode="General">
                  <c:v>2010</c:v>
                </c:pt>
                <c:pt idx="5" formatCode="General">
                  <c:v>2011</c:v>
                </c:pt>
                <c:pt idx="6" formatCode="General">
                  <c:v>2012</c:v>
                </c:pt>
              </c:numCache>
            </c:numRef>
          </c:cat>
          <c:val>
            <c:numRef>
              <c:f>'Evolution 2006-2012'!$C$3:$I$3</c:f>
              <c:numCache>
                <c:formatCode>General</c:formatCode>
                <c:ptCount val="7"/>
                <c:pt idx="0">
                  <c:v>2322044278</c:v>
                </c:pt>
                <c:pt idx="1">
                  <c:v>2392321561</c:v>
                </c:pt>
                <c:pt idx="2">
                  <c:v>2463570916</c:v>
                </c:pt>
                <c:pt idx="3">
                  <c:v>2610283611</c:v>
                </c:pt>
                <c:pt idx="4">
                  <c:v>2681011979</c:v>
                </c:pt>
                <c:pt idx="5">
                  <c:v>2945306501</c:v>
                </c:pt>
                <c:pt idx="6">
                  <c:v>2939684121</c:v>
                </c:pt>
              </c:numCache>
            </c:numRef>
          </c:val>
        </c:ser>
        <c:ser>
          <c:idx val="1"/>
          <c:order val="1"/>
          <c:tx>
            <c:strRef>
              <c:f>'Evolution 2006-2012'!$B$4</c:f>
              <c:strCache>
                <c:ptCount val="1"/>
                <c:pt idx="0">
                  <c:v>Autres MIG</c:v>
                </c:pt>
              </c:strCache>
            </c:strRef>
          </c:tx>
          <c:cat>
            <c:numRef>
              <c:f>'Evolution 2006-2012'!$C$2:$I$2</c:f>
              <c:numCache>
                <c:formatCode>0</c:formatCode>
                <c:ptCount val="7"/>
                <c:pt idx="0">
                  <c:v>2006</c:v>
                </c:pt>
                <c:pt idx="1">
                  <c:v>2007</c:v>
                </c:pt>
                <c:pt idx="2">
                  <c:v>2008</c:v>
                </c:pt>
                <c:pt idx="3">
                  <c:v>2009</c:v>
                </c:pt>
                <c:pt idx="4" formatCode="General">
                  <c:v>2010</c:v>
                </c:pt>
                <c:pt idx="5" formatCode="General">
                  <c:v>2011</c:v>
                </c:pt>
                <c:pt idx="6" formatCode="General">
                  <c:v>2012</c:v>
                </c:pt>
              </c:numCache>
            </c:numRef>
          </c:cat>
          <c:val>
            <c:numRef>
              <c:f>'Evolution 2006-2012'!$C$4:$I$4</c:f>
              <c:numCache>
                <c:formatCode>General</c:formatCode>
                <c:ptCount val="7"/>
                <c:pt idx="0">
                  <c:v>1585247286</c:v>
                </c:pt>
                <c:pt idx="1">
                  <c:v>1723885452</c:v>
                </c:pt>
                <c:pt idx="2">
                  <c:v>1918326971</c:v>
                </c:pt>
                <c:pt idx="3">
                  <c:v>2647924570</c:v>
                </c:pt>
                <c:pt idx="4">
                  <c:v>2877143022</c:v>
                </c:pt>
                <c:pt idx="5">
                  <c:v>2916192964</c:v>
                </c:pt>
                <c:pt idx="6">
                  <c:v>2336185106</c:v>
                </c:pt>
              </c:numCache>
            </c:numRef>
          </c:val>
        </c:ser>
        <c:ser>
          <c:idx val="2"/>
          <c:order val="2"/>
          <c:tx>
            <c:strRef>
              <c:f>'Evolution 2006-2012'!$B$5</c:f>
              <c:strCache>
                <c:ptCount val="1"/>
                <c:pt idx="0">
                  <c:v>AC</c:v>
                </c:pt>
              </c:strCache>
            </c:strRef>
          </c:tx>
          <c:cat>
            <c:numRef>
              <c:f>'Evolution 2006-2012'!$C$2:$I$2</c:f>
              <c:numCache>
                <c:formatCode>0</c:formatCode>
                <c:ptCount val="7"/>
                <c:pt idx="0">
                  <c:v>2006</c:v>
                </c:pt>
                <c:pt idx="1">
                  <c:v>2007</c:v>
                </c:pt>
                <c:pt idx="2">
                  <c:v>2008</c:v>
                </c:pt>
                <c:pt idx="3">
                  <c:v>2009</c:v>
                </c:pt>
                <c:pt idx="4" formatCode="General">
                  <c:v>2010</c:v>
                </c:pt>
                <c:pt idx="5" formatCode="General">
                  <c:v>2011</c:v>
                </c:pt>
                <c:pt idx="6" formatCode="General">
                  <c:v>2012</c:v>
                </c:pt>
              </c:numCache>
            </c:numRef>
          </c:cat>
          <c:val>
            <c:numRef>
              <c:f>'Evolution 2006-2012'!$C$5:$I$5</c:f>
              <c:numCache>
                <c:formatCode>General</c:formatCode>
                <c:ptCount val="7"/>
                <c:pt idx="0">
                  <c:v>1544044073</c:v>
                </c:pt>
                <c:pt idx="1">
                  <c:v>2108509255</c:v>
                </c:pt>
                <c:pt idx="2">
                  <c:v>2322434268</c:v>
                </c:pt>
                <c:pt idx="3">
                  <c:v>2419814194</c:v>
                </c:pt>
                <c:pt idx="4">
                  <c:v>2387047391</c:v>
                </c:pt>
                <c:pt idx="5">
                  <c:v>2257220535</c:v>
                </c:pt>
                <c:pt idx="6">
                  <c:v>2395003503</c:v>
                </c:pt>
              </c:numCache>
            </c:numRef>
          </c:val>
        </c:ser>
        <c:shape val="box"/>
        <c:axId val="66807680"/>
        <c:axId val="66809216"/>
        <c:axId val="0"/>
      </c:bar3DChart>
      <c:catAx>
        <c:axId val="66807680"/>
        <c:scaling>
          <c:orientation val="minMax"/>
        </c:scaling>
        <c:axPos val="b"/>
        <c:majorGridlines/>
        <c:minorGridlines/>
        <c:numFmt formatCode="0" sourceLinked="1"/>
        <c:tickLblPos val="nextTo"/>
        <c:crossAx val="66809216"/>
        <c:crossesAt val="0"/>
        <c:auto val="1"/>
        <c:lblAlgn val="ctr"/>
        <c:lblOffset val="100"/>
      </c:catAx>
      <c:valAx>
        <c:axId val="66809216"/>
        <c:scaling>
          <c:orientation val="minMax"/>
        </c:scaling>
        <c:axPos val="l"/>
        <c:majorGridlines/>
        <c:numFmt formatCode="General" sourceLinked="1"/>
        <c:tickLblPos val="nextTo"/>
        <c:crossAx val="66807680"/>
        <c:crosses val="autoZero"/>
        <c:crossBetween val="between"/>
        <c:majorUnit val="1000000000"/>
        <c:dispUnits>
          <c:builtInUnit val="billions"/>
          <c:dispUnitsLbl>
            <c:layout/>
          </c:dispUnitsLbl>
        </c:dispUnits>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manualLayout>
          <c:layoutTarget val="inner"/>
          <c:xMode val="edge"/>
          <c:yMode val="edge"/>
          <c:x val="6.1111111111111123E-2"/>
          <c:y val="0.10185168030466735"/>
          <c:w val="0.58055555555555549"/>
          <c:h val="0.89814814814814814"/>
        </c:manualLayout>
      </c:layout>
      <c:pie3DChart>
        <c:varyColors val="1"/>
        <c:ser>
          <c:idx val="0"/>
          <c:order val="0"/>
          <c:explosion val="28"/>
          <c:dLbls>
            <c:txPr>
              <a:bodyPr/>
              <a:lstStyle/>
              <a:p>
                <a:pPr>
                  <a:defRPr sz="800"/>
                </a:pPr>
                <a:endParaRPr lang="fr-FR"/>
              </a:p>
            </c:txPr>
            <c:showVal val="1"/>
            <c:showLeaderLines val="1"/>
          </c:dLbls>
          <c:cat>
            <c:strRef>
              <c:f>'Principales MIG 2012'!$B$101:$B$111</c:f>
              <c:strCache>
                <c:ptCount val="11"/>
                <c:pt idx="0">
                  <c:v>PART MODULABLE DES MERRI</c:v>
                </c:pt>
                <c:pt idx="1">
                  <c:v>PART FIXE DES MERRI</c:v>
                </c:pt>
                <c:pt idx="2">
                  <c:v>Financement de la rémunération des internes</c:v>
                </c:pt>
                <c:pt idx="3">
                  <c:v>Actes HN</c:v>
                </c:pt>
                <c:pt idx="4">
                  <c:v>Laboratoires de génétique</c:v>
                </c:pt>
                <c:pt idx="5">
                  <c:v>Centres de référence pour la prise en charge des maladies rares</c:v>
                </c:pt>
                <c:pt idx="6">
                  <c:v>Délégations à la recherche clinique et à l'innovation</c:v>
                </c:pt>
                <c:pt idx="7">
                  <c:v>Activités de recours exceptionnel</c:v>
                </c:pt>
                <c:pt idx="8">
                  <c:v>Médicaments bénéficiant d'une ATU</c:v>
                </c:pt>
                <c:pt idx="9">
                  <c:v>PHRC national (hors cancérologie et
programmes inter régionaux)</c:v>
                </c:pt>
                <c:pt idx="10">
                  <c:v>Centres d'investigation clinique, notamment les CEC, les centres de biothérapie et les CIT</c:v>
                </c:pt>
              </c:strCache>
            </c:strRef>
          </c:cat>
          <c:val>
            <c:numRef>
              <c:f>'Principales MIG 2012'!$C$101:$C$111</c:f>
              <c:numCache>
                <c:formatCode>_-* #,##0\ "€"_-;\-* #,##0\ "€"_-;_-* "-"\ "€"_-;_-@_-</c:formatCode>
                <c:ptCount val="11"/>
                <c:pt idx="0">
                  <c:v>1142219640</c:v>
                </c:pt>
                <c:pt idx="1">
                  <c:v>515428167</c:v>
                </c:pt>
                <c:pt idx="2">
                  <c:v>343247703</c:v>
                </c:pt>
                <c:pt idx="3">
                  <c:v>255293295</c:v>
                </c:pt>
                <c:pt idx="4">
                  <c:v>126232751</c:v>
                </c:pt>
                <c:pt idx="5">
                  <c:v>110390334</c:v>
                </c:pt>
                <c:pt idx="6">
                  <c:v>74060731</c:v>
                </c:pt>
                <c:pt idx="7">
                  <c:v>36552066</c:v>
                </c:pt>
                <c:pt idx="8">
                  <c:v>31162010</c:v>
                </c:pt>
                <c:pt idx="9">
                  <c:v>27998522</c:v>
                </c:pt>
                <c:pt idx="10" formatCode="#,##0">
                  <c:v>27950000</c:v>
                </c:pt>
              </c:numCache>
            </c:numRef>
          </c:val>
        </c:ser>
      </c:pie3DChart>
    </c:plotArea>
    <c:legend>
      <c:legendPos val="r"/>
      <c:layout/>
      <c:txPr>
        <a:bodyPr/>
        <a:lstStyle/>
        <a:p>
          <a:pPr>
            <a:defRPr sz="700"/>
          </a:pPr>
          <a:endParaRPr lang="fr-FR"/>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manualLayout>
          <c:layoutTarget val="inner"/>
          <c:xMode val="edge"/>
          <c:yMode val="edge"/>
          <c:x val="0.32223147559282583"/>
          <c:y val="0"/>
          <c:w val="0.67647831343324094"/>
          <c:h val="1"/>
        </c:manualLayout>
      </c:layout>
      <c:pie3DChart>
        <c:varyColors val="1"/>
        <c:ser>
          <c:idx val="0"/>
          <c:order val="0"/>
          <c:explosion val="25"/>
          <c:dLbls>
            <c:dLbl>
              <c:idx val="1"/>
              <c:layout>
                <c:manualLayout>
                  <c:x val="-8.9167672430004008E-2"/>
                  <c:y val="-0.14933464342799713"/>
                </c:manualLayout>
              </c:layout>
              <c:dLblPos val="bestFit"/>
              <c:showVal val="1"/>
            </c:dLbl>
            <c:dLbl>
              <c:idx val="2"/>
              <c:layout>
                <c:manualLayout>
                  <c:x val="0.14149209692253603"/>
                  <c:y val="-0.16149553327056559"/>
                </c:manualLayout>
              </c:layout>
              <c:dLblPos val="bestFit"/>
              <c:showVal val="1"/>
            </c:dLbl>
            <c:dLbl>
              <c:idx val="3"/>
              <c:layout>
                <c:manualLayout>
                  <c:x val="0.1637860237075229"/>
                  <c:y val="-9.8307733572726708E-2"/>
                </c:manualLayout>
              </c:layout>
              <c:dLblPos val="bestFit"/>
              <c:showVal val="1"/>
            </c:dLbl>
            <c:dLbl>
              <c:idx val="4"/>
              <c:layout>
                <c:manualLayout>
                  <c:x val="0.10793179727914012"/>
                  <c:y val="1.0585218190974579E-2"/>
                </c:manualLayout>
              </c:layout>
              <c:dLblPos val="bestFit"/>
              <c:showVal val="1"/>
            </c:dLbl>
            <c:dLbl>
              <c:idx val="5"/>
              <c:layout>
                <c:manualLayout>
                  <c:x val="0.10810052618802612"/>
                  <c:y val="3.3729007466444812E-2"/>
                </c:manualLayout>
              </c:layout>
              <c:dLblPos val="bestFit"/>
              <c:showVal val="1"/>
            </c:dLbl>
            <c:dLbl>
              <c:idx val="6"/>
              <c:layout>
                <c:manualLayout>
                  <c:x val="3.8623363568915804E-2"/>
                  <c:y val="1.60659937378205E-2"/>
                </c:manualLayout>
              </c:layout>
              <c:dLblPos val="bestFit"/>
              <c:showVal val="1"/>
            </c:dLbl>
            <c:dLbl>
              <c:idx val="7"/>
              <c:layout>
                <c:manualLayout>
                  <c:x val="5.4711417151884018E-2"/>
                  <c:y val="-1.3497898009677921E-2"/>
                </c:manualLayout>
              </c:layout>
              <c:dLblPos val="bestFit"/>
              <c:showVal val="1"/>
            </c:dLbl>
            <c:dLbl>
              <c:idx val="8"/>
              <c:layout>
                <c:manualLayout>
                  <c:x val="0.10239348880782"/>
                  <c:y val="1.8401447307919701E-2"/>
                </c:manualLayout>
              </c:layout>
              <c:dLblPos val="bestFit"/>
              <c:showVal val="1"/>
            </c:dLbl>
            <c:dLblPos val="ctr"/>
            <c:showVal val="1"/>
            <c:showLeaderLines val="1"/>
          </c:dLbls>
          <c:cat>
            <c:strRef>
              <c:f>'Principales MIG 2012'!$B$3:$B$11</c:f>
              <c:strCache>
                <c:ptCount val="9"/>
                <c:pt idx="0">
                  <c:v>SMUR</c:v>
                </c:pt>
                <c:pt idx="1">
                  <c:v>SAMU</c:v>
                </c:pt>
                <c:pt idx="2">
                  <c:v>UCSA</c:v>
                </c:pt>
                <c:pt idx="3">
                  <c:v>Précarité</c:v>
                </c:pt>
                <c:pt idx="4">
                  <c:v>Equipes mobiles de soins palliatifs</c:v>
                </c:pt>
                <c:pt idx="5">
                  <c:v>PDSES</c:v>
                </c:pt>
                <c:pt idx="6">
                  <c:v>Qualité transversale des prat. de soins cancéro</c:v>
                </c:pt>
                <c:pt idx="7">
                  <c:v>Equipes mobiles de gériatrie</c:v>
                </c:pt>
                <c:pt idx="8">
                  <c:v>Douleur chronique</c:v>
                </c:pt>
              </c:strCache>
            </c:strRef>
          </c:cat>
          <c:val>
            <c:numRef>
              <c:f>'Principales MIG 2012'!$C$3:$C$11</c:f>
              <c:numCache>
                <c:formatCode>_-* #,##0\ "€"_-;\-* #,##0\ "€"_-;_-* "-"\ "€"_-;_-@_-</c:formatCode>
                <c:ptCount val="9"/>
                <c:pt idx="0">
                  <c:v>702720506</c:v>
                </c:pt>
                <c:pt idx="1">
                  <c:v>227195223</c:v>
                </c:pt>
                <c:pt idx="2">
                  <c:v>173246458</c:v>
                </c:pt>
                <c:pt idx="3">
                  <c:v>149492954</c:v>
                </c:pt>
                <c:pt idx="4">
                  <c:v>126665118</c:v>
                </c:pt>
                <c:pt idx="5">
                  <c:v>124997302</c:v>
                </c:pt>
                <c:pt idx="6">
                  <c:v>77604663</c:v>
                </c:pt>
                <c:pt idx="7">
                  <c:v>70431626</c:v>
                </c:pt>
                <c:pt idx="8">
                  <c:v>65300300</c:v>
                </c:pt>
              </c:numCache>
            </c:numRef>
          </c:val>
        </c:ser>
      </c:pie3DChart>
    </c:plotArea>
    <c:legend>
      <c:legendPos val="l"/>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F543F-A45F-4420-8D3D-B0A925DE4926}" type="doc">
      <dgm:prSet loTypeId="urn:microsoft.com/office/officeart/2005/8/layout/arrow2" loCatId="process" qsTypeId="urn:microsoft.com/office/officeart/2005/8/quickstyle/simple1" qsCatId="simple" csTypeId="urn:microsoft.com/office/officeart/2005/8/colors/accent6_5" csCatId="accent6" phldr="1"/>
      <dgm:spPr/>
    </dgm:pt>
    <dgm:pt modelId="{717DD31D-0C25-4F9C-9EE9-AE2A0E4176C0}">
      <dgm:prSet phldrT="[Texte]" custT="1"/>
      <dgm:spPr/>
      <dgm:t>
        <a:bodyPr/>
        <a:lstStyle/>
        <a:p>
          <a:pPr lvl="0" algn="l" defTabSz="622300">
            <a:spcAft>
              <a:spcPct val="35000"/>
            </a:spcAft>
          </a:pPr>
          <a:r>
            <a:rPr lang="fr-FR" sz="1600" b="0" u="none" kern="1200" baseline="0" dirty="0" smtClean="0">
              <a:solidFill>
                <a:schemeClr val="bg1"/>
              </a:solidFill>
              <a:latin typeface="Arial" pitchFamily="34" charset="0"/>
              <a:cs typeface="Arial" pitchFamily="34" charset="0"/>
            </a:rPr>
            <a:t>Trois pré-requis constituant un socle garantissant la sécurité :</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Identités mouvements</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Fiabilité  disponibilité</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Confidentialité</a:t>
          </a:r>
          <a:endParaRPr lang="fr-FR" sz="1600" b="1" kern="1200" dirty="0">
            <a:solidFill>
              <a:prstClr val="black"/>
            </a:solidFill>
            <a:latin typeface="Arial" pitchFamily="34" charset="0"/>
            <a:ea typeface="+mn-ea"/>
            <a:cs typeface="Arial" pitchFamily="34" charset="0"/>
          </a:endParaRPr>
        </a:p>
      </dgm:t>
    </dgm:pt>
    <dgm:pt modelId="{C2EB1D60-FF8B-4BE1-B43A-9FA02834BE83}" type="parTrans" cxnId="{4D911F41-F237-482C-AB70-3610FE5FA78E}">
      <dgm:prSet/>
      <dgm:spPr/>
      <dgm:t>
        <a:bodyPr/>
        <a:lstStyle/>
        <a:p>
          <a:endParaRPr lang="fr-FR"/>
        </a:p>
      </dgm:t>
    </dgm:pt>
    <dgm:pt modelId="{E18E9E2B-A67D-462E-B9CA-62C64208D484}" type="sibTrans" cxnId="{4D911F41-F237-482C-AB70-3610FE5FA78E}">
      <dgm:prSet/>
      <dgm:spPr/>
      <dgm:t>
        <a:bodyPr/>
        <a:lstStyle/>
        <a:p>
          <a:endParaRPr lang="fr-FR"/>
        </a:p>
      </dgm:t>
    </dgm:pt>
    <dgm:pt modelId="{3647D9D6-7F6E-469F-8D7A-AE333F599656}">
      <dgm:prSet phldrT="[Texte]" custT="1"/>
      <dgm:spPr/>
      <dgm:t>
        <a:bodyPr/>
        <a:lstStyle/>
        <a:p>
          <a:pPr marL="0" lvl="1" indent="0" algn="just" defTabSz="914400" rtl="0" eaLnBrk="1" latinLnBrk="0" hangingPunct="1">
            <a:spcAft>
              <a:spcPts val="600"/>
            </a:spcAft>
            <a:buClr>
              <a:srgbClr val="DF1A55"/>
            </a:buClr>
            <a:buSzPct val="80000"/>
            <a:buFont typeface="Wingdings 2"/>
            <a:buNone/>
          </a:pPr>
          <a:r>
            <a:rPr lang="fr-FR" sz="1600" b="0" kern="1200" dirty="0" smtClean="0">
              <a:solidFill>
                <a:prstClr val="black"/>
              </a:solidFill>
              <a:latin typeface="Arial" pitchFamily="34" charset="0"/>
              <a:ea typeface="+mn-ea"/>
              <a:cs typeface="Arial" pitchFamily="34" charset="0"/>
            </a:rPr>
            <a:t>Cinq domaines fonctionnels prioritaires, permettant d’améliorer la qualité et la sécurité des soins et pour lesquels les établissements peuvent se porter candidat au financement :</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Résultats d’imagerie, de biologie et d’anatomo-pathologie</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Dossier patient  informatisé et interopérable</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Prescription électronique alimentant le plan de soins</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Programmation des ressources et agenda du patient</a:t>
          </a:r>
        </a:p>
        <a:p>
          <a:pPr marL="450850" lvl="1" indent="-273050" algn="just" defTabSz="914400" rtl="0" eaLnBrk="1" latinLnBrk="0" hangingPunct="1">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Pilotage médico-économique</a:t>
          </a:r>
          <a:endParaRPr lang="fr-FR" sz="1600" b="1" kern="1200" dirty="0">
            <a:solidFill>
              <a:prstClr val="black"/>
            </a:solidFill>
            <a:latin typeface="Arial" pitchFamily="34" charset="0"/>
            <a:ea typeface="+mn-ea"/>
            <a:cs typeface="Arial" pitchFamily="34" charset="0"/>
          </a:endParaRPr>
        </a:p>
      </dgm:t>
    </dgm:pt>
    <dgm:pt modelId="{6A888168-88D4-4F4B-9CAC-31E4FDBBBA2D}" type="parTrans" cxnId="{44425214-9A08-4D43-AE8A-3457B7CFE3D2}">
      <dgm:prSet/>
      <dgm:spPr/>
      <dgm:t>
        <a:bodyPr/>
        <a:lstStyle/>
        <a:p>
          <a:endParaRPr lang="fr-FR"/>
        </a:p>
      </dgm:t>
    </dgm:pt>
    <dgm:pt modelId="{706AF88B-9054-4F51-8F39-B583C8B6E3FC}" type="sibTrans" cxnId="{44425214-9A08-4D43-AE8A-3457B7CFE3D2}">
      <dgm:prSet/>
      <dgm:spPr/>
      <dgm:t>
        <a:bodyPr/>
        <a:lstStyle/>
        <a:p>
          <a:endParaRPr lang="fr-FR"/>
        </a:p>
      </dgm:t>
    </dgm:pt>
    <dgm:pt modelId="{DE660D7C-F9C7-4C97-A730-E2A543E6ADEC}">
      <dgm:prSet custT="1"/>
      <dgm:spPr/>
      <dgm:t>
        <a:bodyPr/>
        <a:lstStyle/>
        <a:p>
          <a:pPr marL="450850" lvl="1" indent="-273050" algn="just" defTabSz="914400" rtl="0" eaLnBrk="1" latinLnBrk="0" hangingPunct="1">
            <a:spcAft>
              <a:spcPts val="600"/>
            </a:spcAft>
            <a:buClr>
              <a:srgbClr val="DF1A55"/>
            </a:buClr>
            <a:buSzPct val="80000"/>
            <a:buFont typeface="Wingdings 2"/>
            <a:buChar char=""/>
          </a:pPr>
          <a:endParaRPr lang="fr-FR" sz="1600" b="1" kern="1200" dirty="0">
            <a:solidFill>
              <a:prstClr val="black"/>
            </a:solidFill>
            <a:latin typeface="Arial" pitchFamily="34" charset="0"/>
            <a:ea typeface="+mn-ea"/>
            <a:cs typeface="Arial" pitchFamily="34" charset="0"/>
          </a:endParaRPr>
        </a:p>
      </dgm:t>
    </dgm:pt>
    <dgm:pt modelId="{D1B07B5A-1147-49D6-BFE3-E1E1691AF90E}" type="parTrans" cxnId="{910A821D-2370-4504-A114-03E7EE892832}">
      <dgm:prSet/>
      <dgm:spPr/>
      <dgm:t>
        <a:bodyPr/>
        <a:lstStyle/>
        <a:p>
          <a:endParaRPr lang="fr-FR"/>
        </a:p>
      </dgm:t>
    </dgm:pt>
    <dgm:pt modelId="{54FDC0F9-4177-40F7-ABEA-323DA7B5F6EF}" type="sibTrans" cxnId="{910A821D-2370-4504-A114-03E7EE892832}">
      <dgm:prSet/>
      <dgm:spPr/>
      <dgm:t>
        <a:bodyPr/>
        <a:lstStyle/>
        <a:p>
          <a:endParaRPr lang="fr-FR"/>
        </a:p>
      </dgm:t>
    </dgm:pt>
    <dgm:pt modelId="{343350FE-3EDC-4F50-8C80-C801F748E749}" type="pres">
      <dgm:prSet presAssocID="{1D8F543F-A45F-4420-8D3D-B0A925DE4926}" presName="arrowDiagram" presStyleCnt="0">
        <dgm:presLayoutVars>
          <dgm:chMax val="5"/>
          <dgm:dir/>
          <dgm:resizeHandles val="exact"/>
        </dgm:presLayoutVars>
      </dgm:prSet>
      <dgm:spPr/>
    </dgm:pt>
    <dgm:pt modelId="{9EED93E5-E012-495A-AADF-A9FE87650991}" type="pres">
      <dgm:prSet presAssocID="{1D8F543F-A45F-4420-8D3D-B0A925DE4926}" presName="arrow" presStyleLbl="bgShp" presStyleIdx="0" presStyleCnt="1" custScaleX="57447" custScaleY="50624" custLinFactNeighborX="-12313" custLinFactNeighborY="20917"/>
      <dgm:spPr/>
    </dgm:pt>
    <dgm:pt modelId="{DE4CD87A-62D7-4D93-A2B0-3C25D4FEA563}" type="pres">
      <dgm:prSet presAssocID="{1D8F543F-A45F-4420-8D3D-B0A925DE4926}" presName="arrowDiagram2" presStyleCnt="0"/>
      <dgm:spPr/>
    </dgm:pt>
    <dgm:pt modelId="{DAC03FAE-AC52-4D37-BF8F-4D1931FAB57D}" type="pres">
      <dgm:prSet presAssocID="{717DD31D-0C25-4F9C-9EE9-AE2A0E4176C0}" presName="bullet2a" presStyleLbl="node1" presStyleIdx="0" presStyleCnt="2" custScaleX="174321" custScaleY="175087" custLinFactY="128616" custLinFactNeighborX="-73416" custLinFactNeighborY="200000"/>
      <dgm:spPr/>
    </dgm:pt>
    <dgm:pt modelId="{D05080D2-3D52-4C85-879E-4DDB8BB1BAF5}" type="pres">
      <dgm:prSet presAssocID="{717DD31D-0C25-4F9C-9EE9-AE2A0E4176C0}" presName="textBox2a" presStyleLbl="revTx" presStyleIdx="0" presStyleCnt="2" custScaleX="156868" custScaleY="52483" custLinFactNeighborX="-46551" custLinFactNeighborY="-88018">
        <dgm:presLayoutVars>
          <dgm:bulletEnabled val="1"/>
        </dgm:presLayoutVars>
      </dgm:prSet>
      <dgm:spPr/>
      <dgm:t>
        <a:bodyPr/>
        <a:lstStyle/>
        <a:p>
          <a:endParaRPr lang="fr-FR"/>
        </a:p>
      </dgm:t>
    </dgm:pt>
    <dgm:pt modelId="{895CB4CC-72C4-4BD0-A2EC-F2234BD18982}" type="pres">
      <dgm:prSet presAssocID="{3647D9D6-7F6E-469F-8D7A-AE333F599656}" presName="bullet2b" presStyleLbl="node1" presStyleIdx="1" presStyleCnt="2" custLinFactX="-15892" custLinFactY="100000" custLinFactNeighborX="-100000" custLinFactNeighborY="177135"/>
      <dgm:spPr/>
    </dgm:pt>
    <dgm:pt modelId="{5433445E-3F03-4D91-830F-ED0AFAD5323E}" type="pres">
      <dgm:prSet presAssocID="{3647D9D6-7F6E-469F-8D7A-AE333F599656}" presName="textBox2b" presStyleLbl="revTx" presStyleIdx="1" presStyleCnt="2" custScaleX="168722" custScaleY="62345" custLinFactX="54929" custLinFactNeighborX="100000" custLinFactNeighborY="-45753">
        <dgm:presLayoutVars>
          <dgm:bulletEnabled val="1"/>
        </dgm:presLayoutVars>
      </dgm:prSet>
      <dgm:spPr/>
      <dgm:t>
        <a:bodyPr/>
        <a:lstStyle/>
        <a:p>
          <a:endParaRPr lang="fr-FR"/>
        </a:p>
      </dgm:t>
    </dgm:pt>
  </dgm:ptLst>
  <dgm:cxnLst>
    <dgm:cxn modelId="{4D911F41-F237-482C-AB70-3610FE5FA78E}" srcId="{1D8F543F-A45F-4420-8D3D-B0A925DE4926}" destId="{717DD31D-0C25-4F9C-9EE9-AE2A0E4176C0}" srcOrd="0" destOrd="0" parTransId="{C2EB1D60-FF8B-4BE1-B43A-9FA02834BE83}" sibTransId="{E18E9E2B-A67D-462E-B9CA-62C64208D484}"/>
    <dgm:cxn modelId="{44425214-9A08-4D43-AE8A-3457B7CFE3D2}" srcId="{1D8F543F-A45F-4420-8D3D-B0A925DE4926}" destId="{3647D9D6-7F6E-469F-8D7A-AE333F599656}" srcOrd="1" destOrd="0" parTransId="{6A888168-88D4-4F4B-9CAC-31E4FDBBBA2D}" sibTransId="{706AF88B-9054-4F51-8F39-B583C8B6E3FC}"/>
    <dgm:cxn modelId="{910A821D-2370-4504-A114-03E7EE892832}" srcId="{3647D9D6-7F6E-469F-8D7A-AE333F599656}" destId="{DE660D7C-F9C7-4C97-A730-E2A543E6ADEC}" srcOrd="0" destOrd="0" parTransId="{D1B07B5A-1147-49D6-BFE3-E1E1691AF90E}" sibTransId="{54FDC0F9-4177-40F7-ABEA-323DA7B5F6EF}"/>
    <dgm:cxn modelId="{D876A8E5-E78E-4975-AE7E-397F1D923757}" type="presOf" srcId="{3647D9D6-7F6E-469F-8D7A-AE333F599656}" destId="{5433445E-3F03-4D91-830F-ED0AFAD5323E}" srcOrd="0" destOrd="0" presId="urn:microsoft.com/office/officeart/2005/8/layout/arrow2"/>
    <dgm:cxn modelId="{F141641F-E923-4686-92FB-D7B9CE7D33E8}" type="presOf" srcId="{717DD31D-0C25-4F9C-9EE9-AE2A0E4176C0}" destId="{D05080D2-3D52-4C85-879E-4DDB8BB1BAF5}" srcOrd="0" destOrd="0" presId="urn:microsoft.com/office/officeart/2005/8/layout/arrow2"/>
    <dgm:cxn modelId="{84545628-82A7-4713-81A6-B3939676B588}" type="presOf" srcId="{1D8F543F-A45F-4420-8D3D-B0A925DE4926}" destId="{343350FE-3EDC-4F50-8C80-C801F748E749}" srcOrd="0" destOrd="0" presId="urn:microsoft.com/office/officeart/2005/8/layout/arrow2"/>
    <dgm:cxn modelId="{DAC62A46-9345-43FA-9332-246A6B3F6762}" type="presOf" srcId="{DE660D7C-F9C7-4C97-A730-E2A543E6ADEC}" destId="{5433445E-3F03-4D91-830F-ED0AFAD5323E}" srcOrd="0" destOrd="1" presId="urn:microsoft.com/office/officeart/2005/8/layout/arrow2"/>
    <dgm:cxn modelId="{A4E9370D-07AE-406C-A168-2A78C580A81E}" type="presParOf" srcId="{343350FE-3EDC-4F50-8C80-C801F748E749}" destId="{9EED93E5-E012-495A-AADF-A9FE87650991}" srcOrd="0" destOrd="0" presId="urn:microsoft.com/office/officeart/2005/8/layout/arrow2"/>
    <dgm:cxn modelId="{6FC27792-11B7-4A1C-8C9F-EFB75F45D6DE}" type="presParOf" srcId="{343350FE-3EDC-4F50-8C80-C801F748E749}" destId="{DE4CD87A-62D7-4D93-A2B0-3C25D4FEA563}" srcOrd="1" destOrd="0" presId="urn:microsoft.com/office/officeart/2005/8/layout/arrow2"/>
    <dgm:cxn modelId="{411ACFE2-AD13-4930-82A4-3B16E9027F25}" type="presParOf" srcId="{DE4CD87A-62D7-4D93-A2B0-3C25D4FEA563}" destId="{DAC03FAE-AC52-4D37-BF8F-4D1931FAB57D}" srcOrd="0" destOrd="0" presId="urn:microsoft.com/office/officeart/2005/8/layout/arrow2"/>
    <dgm:cxn modelId="{32160659-2C70-4330-A598-520BD1D13EB9}" type="presParOf" srcId="{DE4CD87A-62D7-4D93-A2B0-3C25D4FEA563}" destId="{D05080D2-3D52-4C85-879E-4DDB8BB1BAF5}" srcOrd="1" destOrd="0" presId="urn:microsoft.com/office/officeart/2005/8/layout/arrow2"/>
    <dgm:cxn modelId="{0A7DD645-0F7D-403D-96C4-AD9F03DA7EAF}" type="presParOf" srcId="{DE4CD87A-62D7-4D93-A2B0-3C25D4FEA563}" destId="{895CB4CC-72C4-4BD0-A2EC-F2234BD18982}" srcOrd="2" destOrd="0" presId="urn:microsoft.com/office/officeart/2005/8/layout/arrow2"/>
    <dgm:cxn modelId="{01F85055-3830-44D9-AFE8-5C39948BE56B}" type="presParOf" srcId="{DE4CD87A-62D7-4D93-A2B0-3C25D4FEA563}" destId="{5433445E-3F03-4D91-830F-ED0AFAD5323E}"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6E499-98EC-4367-81C5-0E45B60FB712}" type="doc">
      <dgm:prSet loTypeId="urn:microsoft.com/office/officeart/2005/8/layout/chevron1" loCatId="process" qsTypeId="urn:microsoft.com/office/officeart/2005/8/quickstyle/simple1" qsCatId="simple" csTypeId="urn:microsoft.com/office/officeart/2005/8/colors/accent2_2" csCatId="accent2" phldr="1"/>
      <dgm:spPr/>
    </dgm:pt>
    <dgm:pt modelId="{69BAD507-E0A7-44D9-BB96-63F95CA26899}">
      <dgm:prSet custT="1"/>
      <dgm:spPr>
        <a:solidFill>
          <a:srgbClr val="DF1A55"/>
        </a:solidFill>
      </dgm:spPr>
      <dgm:t>
        <a:bodyPr/>
        <a:lstStyle/>
        <a:p>
          <a:r>
            <a:rPr lang="fr-FR" sz="1500" b="1" dirty="0" smtClean="0">
              <a:latin typeface="Arial" pitchFamily="34" charset="0"/>
              <a:cs typeface="Arial" pitchFamily="34" charset="0"/>
            </a:rPr>
            <a:t>Responsables de  la sélection et de l'instruction des dossiers</a:t>
          </a:r>
        </a:p>
      </dgm:t>
    </dgm:pt>
    <dgm:pt modelId="{C3B58E1F-078E-4EE1-A15E-2CADDE798EFD}" type="parTrans" cxnId="{4181FCCB-1726-44A5-8EE7-897A02935DC6}">
      <dgm:prSet/>
      <dgm:spPr/>
      <dgm:t>
        <a:bodyPr/>
        <a:lstStyle/>
        <a:p>
          <a:endParaRPr lang="fr-FR" sz="1400">
            <a:latin typeface="Arial" pitchFamily="34" charset="0"/>
            <a:cs typeface="Arial" pitchFamily="34" charset="0"/>
          </a:endParaRPr>
        </a:p>
      </dgm:t>
    </dgm:pt>
    <dgm:pt modelId="{06275F4E-FF5D-474E-9974-09E3A79EA806}" type="sibTrans" cxnId="{4181FCCB-1726-44A5-8EE7-897A02935DC6}">
      <dgm:prSet/>
      <dgm:spPr/>
      <dgm:t>
        <a:bodyPr/>
        <a:lstStyle/>
        <a:p>
          <a:endParaRPr lang="fr-FR" sz="1400">
            <a:latin typeface="Arial" pitchFamily="34" charset="0"/>
            <a:cs typeface="Arial" pitchFamily="34" charset="0"/>
          </a:endParaRPr>
        </a:p>
      </dgm:t>
    </dgm:pt>
    <dgm:pt modelId="{DE978DC4-1F48-40DD-9D6A-F22ED2D81694}">
      <dgm:prSet custT="1"/>
      <dgm:spPr>
        <a:solidFill>
          <a:srgbClr val="DF1A55"/>
        </a:solidFill>
      </dgm:spPr>
      <dgm:t>
        <a:bodyPr/>
        <a:lstStyle/>
        <a:p>
          <a:r>
            <a:rPr lang="fr-FR" sz="1500" b="1" dirty="0" smtClean="0">
              <a:latin typeface="Arial" pitchFamily="34" charset="0"/>
              <a:cs typeface="Arial" pitchFamily="34" charset="0"/>
            </a:rPr>
            <a:t>Responsables du pilotage de leur enveloppe</a:t>
          </a:r>
          <a:r>
            <a:rPr lang="fr-FR" sz="1500" dirty="0" smtClean="0">
              <a:latin typeface="Arial" pitchFamily="34" charset="0"/>
              <a:cs typeface="Arial" pitchFamily="34" charset="0"/>
            </a:rPr>
            <a:t> sur la durée totale du programme</a:t>
          </a:r>
        </a:p>
      </dgm:t>
    </dgm:pt>
    <dgm:pt modelId="{92FB7B9E-6A32-4699-AED0-8183F00921CF}" type="parTrans" cxnId="{365598F1-F1CC-410F-8B14-DD031A3C32E6}">
      <dgm:prSet/>
      <dgm:spPr/>
      <dgm:t>
        <a:bodyPr/>
        <a:lstStyle/>
        <a:p>
          <a:endParaRPr lang="fr-FR" sz="1400">
            <a:latin typeface="Arial" pitchFamily="34" charset="0"/>
            <a:cs typeface="Arial" pitchFamily="34" charset="0"/>
          </a:endParaRPr>
        </a:p>
      </dgm:t>
    </dgm:pt>
    <dgm:pt modelId="{BA9A6F0C-AFBA-4D61-8A8D-05F19A8FC9D7}" type="sibTrans" cxnId="{365598F1-F1CC-410F-8B14-DD031A3C32E6}">
      <dgm:prSet/>
      <dgm:spPr/>
      <dgm:t>
        <a:bodyPr/>
        <a:lstStyle/>
        <a:p>
          <a:endParaRPr lang="fr-FR" sz="1400">
            <a:latin typeface="Arial" pitchFamily="34" charset="0"/>
            <a:cs typeface="Arial" pitchFamily="34" charset="0"/>
          </a:endParaRPr>
        </a:p>
      </dgm:t>
    </dgm:pt>
    <dgm:pt modelId="{7C08937E-20B8-4F14-92C6-FF8B9F11FC7E}">
      <dgm:prSet custT="1"/>
      <dgm:spPr>
        <a:solidFill>
          <a:srgbClr val="DF1A55"/>
        </a:solidFill>
      </dgm:spPr>
      <dgm:t>
        <a:bodyPr/>
        <a:lstStyle/>
        <a:p>
          <a:r>
            <a:rPr lang="fr-FR" sz="1500" dirty="0" smtClean="0">
              <a:latin typeface="Arial" pitchFamily="34" charset="0"/>
              <a:cs typeface="Arial" pitchFamily="34" charset="0"/>
            </a:rPr>
            <a:t>Elles </a:t>
          </a:r>
          <a:r>
            <a:rPr lang="fr-FR" sz="1500" b="1" dirty="0" smtClean="0">
              <a:latin typeface="Arial" pitchFamily="34" charset="0"/>
              <a:cs typeface="Arial" pitchFamily="34" charset="0"/>
            </a:rPr>
            <a:t>notifient les soutiens financiers </a:t>
          </a:r>
          <a:r>
            <a:rPr lang="fr-FR" sz="1500" dirty="0" smtClean="0">
              <a:latin typeface="Arial" pitchFamily="34" charset="0"/>
              <a:cs typeface="Arial" pitchFamily="34" charset="0"/>
            </a:rPr>
            <a:t>aux établissements ayant atteint les cibles d’usage</a:t>
          </a:r>
        </a:p>
      </dgm:t>
    </dgm:pt>
    <dgm:pt modelId="{DF854B45-78EC-4961-B1ED-F79193B6B40A}" type="parTrans" cxnId="{3247BA56-E185-46D1-9425-8B275E3D4224}">
      <dgm:prSet/>
      <dgm:spPr/>
      <dgm:t>
        <a:bodyPr/>
        <a:lstStyle/>
        <a:p>
          <a:endParaRPr lang="fr-FR" sz="1400">
            <a:latin typeface="Arial" pitchFamily="34" charset="0"/>
            <a:cs typeface="Arial" pitchFamily="34" charset="0"/>
          </a:endParaRPr>
        </a:p>
      </dgm:t>
    </dgm:pt>
    <dgm:pt modelId="{DE5C670A-3246-423C-A04F-7C5F129B63FD}" type="sibTrans" cxnId="{3247BA56-E185-46D1-9425-8B275E3D4224}">
      <dgm:prSet/>
      <dgm:spPr/>
      <dgm:t>
        <a:bodyPr/>
        <a:lstStyle/>
        <a:p>
          <a:endParaRPr lang="fr-FR" sz="1400">
            <a:latin typeface="Arial" pitchFamily="34" charset="0"/>
            <a:cs typeface="Arial" pitchFamily="34" charset="0"/>
          </a:endParaRPr>
        </a:p>
      </dgm:t>
    </dgm:pt>
    <dgm:pt modelId="{BB7AC99D-9834-4B1F-B343-AFA2686FCE1C}" type="pres">
      <dgm:prSet presAssocID="{2C96E499-98EC-4367-81C5-0E45B60FB712}" presName="Name0" presStyleCnt="0">
        <dgm:presLayoutVars>
          <dgm:dir/>
          <dgm:animLvl val="lvl"/>
          <dgm:resizeHandles val="exact"/>
        </dgm:presLayoutVars>
      </dgm:prSet>
      <dgm:spPr/>
    </dgm:pt>
    <dgm:pt modelId="{0F47A000-8CCD-4DD8-B4FA-C083C944AB08}" type="pres">
      <dgm:prSet presAssocID="{69BAD507-E0A7-44D9-BB96-63F95CA26899}" presName="parTxOnly" presStyleLbl="node1" presStyleIdx="0" presStyleCnt="3" custScaleY="109439">
        <dgm:presLayoutVars>
          <dgm:chMax val="0"/>
          <dgm:chPref val="0"/>
          <dgm:bulletEnabled val="1"/>
        </dgm:presLayoutVars>
      </dgm:prSet>
      <dgm:spPr/>
      <dgm:t>
        <a:bodyPr/>
        <a:lstStyle/>
        <a:p>
          <a:endParaRPr lang="fr-FR"/>
        </a:p>
      </dgm:t>
    </dgm:pt>
    <dgm:pt modelId="{46D6E862-3B28-4D26-B6B1-FA4A48F3C1F9}" type="pres">
      <dgm:prSet presAssocID="{06275F4E-FF5D-474E-9974-09E3A79EA806}" presName="parTxOnlySpace" presStyleCnt="0"/>
      <dgm:spPr/>
    </dgm:pt>
    <dgm:pt modelId="{57B9E554-42EE-4A1E-A532-922BAA37A670}" type="pres">
      <dgm:prSet presAssocID="{DE978DC4-1F48-40DD-9D6A-F22ED2D81694}" presName="parTxOnly" presStyleLbl="node1" presStyleIdx="1" presStyleCnt="3" custScaleY="109439">
        <dgm:presLayoutVars>
          <dgm:chMax val="0"/>
          <dgm:chPref val="0"/>
          <dgm:bulletEnabled val="1"/>
        </dgm:presLayoutVars>
      </dgm:prSet>
      <dgm:spPr/>
      <dgm:t>
        <a:bodyPr/>
        <a:lstStyle/>
        <a:p>
          <a:endParaRPr lang="fr-FR"/>
        </a:p>
      </dgm:t>
    </dgm:pt>
    <dgm:pt modelId="{1EB2E1E0-0E04-4E49-911A-645F15101643}" type="pres">
      <dgm:prSet presAssocID="{BA9A6F0C-AFBA-4D61-8A8D-05F19A8FC9D7}" presName="parTxOnlySpace" presStyleCnt="0"/>
      <dgm:spPr/>
    </dgm:pt>
    <dgm:pt modelId="{478C863C-2C55-4925-A6C0-BB88D9C669B5}" type="pres">
      <dgm:prSet presAssocID="{7C08937E-20B8-4F14-92C6-FF8B9F11FC7E}" presName="parTxOnly" presStyleLbl="node1" presStyleIdx="2" presStyleCnt="3" custScaleY="109439">
        <dgm:presLayoutVars>
          <dgm:chMax val="0"/>
          <dgm:chPref val="0"/>
          <dgm:bulletEnabled val="1"/>
        </dgm:presLayoutVars>
      </dgm:prSet>
      <dgm:spPr/>
      <dgm:t>
        <a:bodyPr/>
        <a:lstStyle/>
        <a:p>
          <a:endParaRPr lang="fr-FR"/>
        </a:p>
      </dgm:t>
    </dgm:pt>
  </dgm:ptLst>
  <dgm:cxnLst>
    <dgm:cxn modelId="{BCFEF281-BF00-46E3-82D9-E06994CCE63F}" type="presOf" srcId="{69BAD507-E0A7-44D9-BB96-63F95CA26899}" destId="{0F47A000-8CCD-4DD8-B4FA-C083C944AB08}" srcOrd="0" destOrd="0" presId="urn:microsoft.com/office/officeart/2005/8/layout/chevron1"/>
    <dgm:cxn modelId="{3247BA56-E185-46D1-9425-8B275E3D4224}" srcId="{2C96E499-98EC-4367-81C5-0E45B60FB712}" destId="{7C08937E-20B8-4F14-92C6-FF8B9F11FC7E}" srcOrd="2" destOrd="0" parTransId="{DF854B45-78EC-4961-B1ED-F79193B6B40A}" sibTransId="{DE5C670A-3246-423C-A04F-7C5F129B63FD}"/>
    <dgm:cxn modelId="{4181FCCB-1726-44A5-8EE7-897A02935DC6}" srcId="{2C96E499-98EC-4367-81C5-0E45B60FB712}" destId="{69BAD507-E0A7-44D9-BB96-63F95CA26899}" srcOrd="0" destOrd="0" parTransId="{C3B58E1F-078E-4EE1-A15E-2CADDE798EFD}" sibTransId="{06275F4E-FF5D-474E-9974-09E3A79EA806}"/>
    <dgm:cxn modelId="{021CB1E9-0970-4109-9CF8-F97AE21DE2EA}" type="presOf" srcId="{7C08937E-20B8-4F14-92C6-FF8B9F11FC7E}" destId="{478C863C-2C55-4925-A6C0-BB88D9C669B5}" srcOrd="0" destOrd="0" presId="urn:microsoft.com/office/officeart/2005/8/layout/chevron1"/>
    <dgm:cxn modelId="{7E3BF7C1-D626-4EBD-A2FF-7B17E551456E}" type="presOf" srcId="{2C96E499-98EC-4367-81C5-0E45B60FB712}" destId="{BB7AC99D-9834-4B1F-B343-AFA2686FCE1C}" srcOrd="0" destOrd="0" presId="urn:microsoft.com/office/officeart/2005/8/layout/chevron1"/>
    <dgm:cxn modelId="{DD38DFC1-D7F5-40E2-B182-7BE4F33104D7}" type="presOf" srcId="{DE978DC4-1F48-40DD-9D6A-F22ED2D81694}" destId="{57B9E554-42EE-4A1E-A532-922BAA37A670}" srcOrd="0" destOrd="0" presId="urn:microsoft.com/office/officeart/2005/8/layout/chevron1"/>
    <dgm:cxn modelId="{365598F1-F1CC-410F-8B14-DD031A3C32E6}" srcId="{2C96E499-98EC-4367-81C5-0E45B60FB712}" destId="{DE978DC4-1F48-40DD-9D6A-F22ED2D81694}" srcOrd="1" destOrd="0" parTransId="{92FB7B9E-6A32-4699-AED0-8183F00921CF}" sibTransId="{BA9A6F0C-AFBA-4D61-8A8D-05F19A8FC9D7}"/>
    <dgm:cxn modelId="{340CA586-CD36-46C8-8137-A044FE3FA40E}" type="presParOf" srcId="{BB7AC99D-9834-4B1F-B343-AFA2686FCE1C}" destId="{0F47A000-8CCD-4DD8-B4FA-C083C944AB08}" srcOrd="0" destOrd="0" presId="urn:microsoft.com/office/officeart/2005/8/layout/chevron1"/>
    <dgm:cxn modelId="{30E9D290-78CB-4662-8990-A8839562DB2A}" type="presParOf" srcId="{BB7AC99D-9834-4B1F-B343-AFA2686FCE1C}" destId="{46D6E862-3B28-4D26-B6B1-FA4A48F3C1F9}" srcOrd="1" destOrd="0" presId="urn:microsoft.com/office/officeart/2005/8/layout/chevron1"/>
    <dgm:cxn modelId="{4E6CF9D4-B65E-40F6-8640-A0DB24506C92}" type="presParOf" srcId="{BB7AC99D-9834-4B1F-B343-AFA2686FCE1C}" destId="{57B9E554-42EE-4A1E-A532-922BAA37A670}" srcOrd="2" destOrd="0" presId="urn:microsoft.com/office/officeart/2005/8/layout/chevron1"/>
    <dgm:cxn modelId="{749037E8-62BF-474B-BBCD-2B72BE8CAB79}" type="presParOf" srcId="{BB7AC99D-9834-4B1F-B343-AFA2686FCE1C}" destId="{1EB2E1E0-0E04-4E49-911A-645F15101643}" srcOrd="3" destOrd="0" presId="urn:microsoft.com/office/officeart/2005/8/layout/chevron1"/>
    <dgm:cxn modelId="{DFC556DE-3B99-4E01-AE65-3C325E3AB27E}" type="presParOf" srcId="{BB7AC99D-9834-4B1F-B343-AFA2686FCE1C}" destId="{478C863C-2C55-4925-A6C0-BB88D9C669B5}"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ED93E5-E012-495A-AADF-A9FE87650991}">
      <dsp:nvSpPr>
        <dsp:cNvPr id="0" name=""/>
        <dsp:cNvSpPr/>
      </dsp:nvSpPr>
      <dsp:spPr>
        <a:xfrm>
          <a:off x="912126" y="1656188"/>
          <a:ext cx="3971177" cy="2187199"/>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03FAE-AC52-4D37-BF8F-4D1931FAB57D}">
      <dsp:nvSpPr>
        <dsp:cNvPr id="0" name=""/>
        <dsp:cNvSpPr/>
      </dsp:nvSpPr>
      <dsp:spPr>
        <a:xfrm>
          <a:off x="1632182" y="2744736"/>
          <a:ext cx="421764" cy="423617"/>
        </a:xfrm>
        <a:prstGeom prst="ellips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080D2-3D52-4C85-879E-4DDB8BB1BAF5}">
      <dsp:nvSpPr>
        <dsp:cNvPr id="0" name=""/>
        <dsp:cNvSpPr/>
      </dsp:nvSpPr>
      <dsp:spPr>
        <a:xfrm>
          <a:off x="336042" y="975980"/>
          <a:ext cx="3524274" cy="96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03" tIns="0" rIns="0" bIns="0" numCol="1" spcCol="1270" anchor="t" anchorCtr="0">
          <a:noAutofit/>
        </a:bodyPr>
        <a:lstStyle/>
        <a:p>
          <a:pPr lvl="0" algn="l" defTabSz="622300">
            <a:lnSpc>
              <a:spcPct val="90000"/>
            </a:lnSpc>
            <a:spcBef>
              <a:spcPct val="0"/>
            </a:spcBef>
            <a:spcAft>
              <a:spcPct val="35000"/>
            </a:spcAft>
          </a:pPr>
          <a:r>
            <a:rPr lang="fr-FR" sz="1600" b="0" u="none" kern="1200" baseline="0" dirty="0" smtClean="0">
              <a:solidFill>
                <a:schemeClr val="bg1"/>
              </a:solidFill>
              <a:latin typeface="Arial" pitchFamily="34" charset="0"/>
              <a:cs typeface="Arial" pitchFamily="34" charset="0"/>
            </a:rPr>
            <a:t>Trois pré-requis constituant un socle garantissant la sécurité :</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Identités mouvements</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Fiabilité  disponibilité</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Confidentialité</a:t>
          </a:r>
          <a:endParaRPr lang="fr-FR" sz="1600" b="1" kern="1200" dirty="0">
            <a:solidFill>
              <a:prstClr val="black"/>
            </a:solidFill>
            <a:latin typeface="Arial" pitchFamily="34" charset="0"/>
            <a:ea typeface="+mn-ea"/>
            <a:cs typeface="Arial" pitchFamily="34" charset="0"/>
          </a:endParaRPr>
        </a:p>
      </dsp:txBody>
      <dsp:txXfrm>
        <a:off x="336042" y="975980"/>
        <a:ext cx="3524274" cy="968229"/>
      </dsp:txXfrm>
    </dsp:sp>
    <dsp:sp modelId="{895CB4CC-72C4-4BD0-A2EC-F2234BD18982}">
      <dsp:nvSpPr>
        <dsp:cNvPr id="0" name=""/>
        <dsp:cNvSpPr/>
      </dsp:nvSpPr>
      <dsp:spPr>
        <a:xfrm>
          <a:off x="3648406" y="2088234"/>
          <a:ext cx="414766" cy="414766"/>
        </a:xfrm>
        <a:prstGeom prst="ellipse">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3445E-3F03-4D91-830F-ED0AFAD5323E}">
      <dsp:nvSpPr>
        <dsp:cNvPr id="0" name=""/>
        <dsp:cNvSpPr/>
      </dsp:nvSpPr>
      <dsp:spPr>
        <a:xfrm>
          <a:off x="4946378" y="376044"/>
          <a:ext cx="3790592" cy="178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76" tIns="0" rIns="0" bIns="0" numCol="1" spcCol="1270" anchor="t" anchorCtr="0">
          <a:noAutofit/>
        </a:bodyPr>
        <a:lstStyle/>
        <a:p>
          <a:pPr marL="0" lvl="1" indent="0" algn="just" defTabSz="914400" rtl="0" eaLnBrk="1" latinLnBrk="0" hangingPunct="1">
            <a:lnSpc>
              <a:spcPct val="90000"/>
            </a:lnSpc>
            <a:spcBef>
              <a:spcPct val="0"/>
            </a:spcBef>
            <a:spcAft>
              <a:spcPts val="600"/>
            </a:spcAft>
            <a:buClr>
              <a:srgbClr val="DF1A55"/>
            </a:buClr>
            <a:buSzPct val="80000"/>
            <a:buFont typeface="Wingdings 2"/>
            <a:buNone/>
          </a:pPr>
          <a:r>
            <a:rPr lang="fr-FR" sz="1600" b="0" kern="1200" dirty="0" smtClean="0">
              <a:solidFill>
                <a:prstClr val="black"/>
              </a:solidFill>
              <a:latin typeface="Arial" pitchFamily="34" charset="0"/>
              <a:ea typeface="+mn-ea"/>
              <a:cs typeface="Arial" pitchFamily="34" charset="0"/>
            </a:rPr>
            <a:t>Cinq domaines fonctionnels prioritaires, permettant d’améliorer la qualité et la sécurité des soins et pour lesquels les établissements peuvent se porter candidat au financement :</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Résultats d’imagerie, de biologie et d’anatomo-pathologie</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Dossier patient  informatisé et interopérable</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Prescription électronique alimentant le plan de soins</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Programmation des ressources et agenda du patient</a:t>
          </a: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r>
            <a:rPr lang="fr-FR" sz="1600" b="1" kern="1200" dirty="0" smtClean="0">
              <a:solidFill>
                <a:prstClr val="black"/>
              </a:solidFill>
              <a:latin typeface="Arial" pitchFamily="34" charset="0"/>
              <a:ea typeface="+mn-ea"/>
              <a:cs typeface="Arial" pitchFamily="34" charset="0"/>
            </a:rPr>
            <a:t>Pilotage médico-économique</a:t>
          </a:r>
          <a:endParaRPr lang="fr-FR" sz="1600" b="1" kern="1200" dirty="0">
            <a:solidFill>
              <a:prstClr val="black"/>
            </a:solidFill>
            <a:latin typeface="Arial" pitchFamily="34" charset="0"/>
            <a:ea typeface="+mn-ea"/>
            <a:cs typeface="Arial" pitchFamily="34" charset="0"/>
          </a:endParaRPr>
        </a:p>
        <a:p>
          <a:pPr marL="450850" lvl="1" indent="-273050" algn="just" defTabSz="914400" rtl="0" eaLnBrk="1" latinLnBrk="0" hangingPunct="1">
            <a:lnSpc>
              <a:spcPct val="90000"/>
            </a:lnSpc>
            <a:spcBef>
              <a:spcPct val="0"/>
            </a:spcBef>
            <a:spcAft>
              <a:spcPts val="600"/>
            </a:spcAft>
            <a:buClr>
              <a:srgbClr val="DF1A55"/>
            </a:buClr>
            <a:buSzPct val="80000"/>
            <a:buFont typeface="Wingdings 2"/>
            <a:buChar char="••"/>
          </a:pPr>
          <a:endParaRPr lang="fr-FR" sz="1600" b="1" kern="1200" dirty="0">
            <a:solidFill>
              <a:prstClr val="black"/>
            </a:solidFill>
            <a:latin typeface="Arial" pitchFamily="34" charset="0"/>
            <a:ea typeface="+mn-ea"/>
            <a:cs typeface="Arial" pitchFamily="34" charset="0"/>
          </a:endParaRPr>
        </a:p>
      </dsp:txBody>
      <dsp:txXfrm>
        <a:off x="4946378" y="376044"/>
        <a:ext cx="3790592" cy="17831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47A000-8CCD-4DD8-B4FA-C083C944AB08}">
      <dsp:nvSpPr>
        <dsp:cNvPr id="0" name=""/>
        <dsp:cNvSpPr/>
      </dsp:nvSpPr>
      <dsp:spPr>
        <a:xfrm>
          <a:off x="2559" y="0"/>
          <a:ext cx="3118518" cy="1296143"/>
        </a:xfrm>
        <a:prstGeom prst="chevron">
          <a:avLst/>
        </a:prstGeom>
        <a:solidFill>
          <a:srgbClr val="DF1A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FR" sz="1500" b="1" kern="1200" dirty="0" smtClean="0">
              <a:latin typeface="Arial" pitchFamily="34" charset="0"/>
              <a:cs typeface="Arial" pitchFamily="34" charset="0"/>
            </a:rPr>
            <a:t>Responsables de  la sélection et de l'instruction des dossiers</a:t>
          </a:r>
        </a:p>
      </dsp:txBody>
      <dsp:txXfrm>
        <a:off x="2559" y="0"/>
        <a:ext cx="3118518" cy="1296143"/>
      </dsp:txXfrm>
    </dsp:sp>
    <dsp:sp modelId="{57B9E554-42EE-4A1E-A532-922BAA37A670}">
      <dsp:nvSpPr>
        <dsp:cNvPr id="0" name=""/>
        <dsp:cNvSpPr/>
      </dsp:nvSpPr>
      <dsp:spPr>
        <a:xfrm>
          <a:off x="2809226" y="0"/>
          <a:ext cx="3118518" cy="1296143"/>
        </a:xfrm>
        <a:prstGeom prst="chevron">
          <a:avLst/>
        </a:prstGeom>
        <a:solidFill>
          <a:srgbClr val="DF1A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FR" sz="1500" b="1" kern="1200" dirty="0" smtClean="0">
              <a:latin typeface="Arial" pitchFamily="34" charset="0"/>
              <a:cs typeface="Arial" pitchFamily="34" charset="0"/>
            </a:rPr>
            <a:t>Responsables du pilotage de leur enveloppe</a:t>
          </a:r>
          <a:r>
            <a:rPr lang="fr-FR" sz="1500" kern="1200" dirty="0" smtClean="0">
              <a:latin typeface="Arial" pitchFamily="34" charset="0"/>
              <a:cs typeface="Arial" pitchFamily="34" charset="0"/>
            </a:rPr>
            <a:t> sur la durée totale du programme</a:t>
          </a:r>
        </a:p>
      </dsp:txBody>
      <dsp:txXfrm>
        <a:off x="2809226" y="0"/>
        <a:ext cx="3118518" cy="1296143"/>
      </dsp:txXfrm>
    </dsp:sp>
    <dsp:sp modelId="{478C863C-2C55-4925-A6C0-BB88D9C669B5}">
      <dsp:nvSpPr>
        <dsp:cNvPr id="0" name=""/>
        <dsp:cNvSpPr/>
      </dsp:nvSpPr>
      <dsp:spPr>
        <a:xfrm>
          <a:off x="5615892" y="0"/>
          <a:ext cx="3118518" cy="1296143"/>
        </a:xfrm>
        <a:prstGeom prst="chevron">
          <a:avLst/>
        </a:prstGeom>
        <a:solidFill>
          <a:srgbClr val="DF1A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FR" sz="1500" kern="1200" dirty="0" smtClean="0">
              <a:latin typeface="Arial" pitchFamily="34" charset="0"/>
              <a:cs typeface="Arial" pitchFamily="34" charset="0"/>
            </a:rPr>
            <a:t>Elles </a:t>
          </a:r>
          <a:r>
            <a:rPr lang="fr-FR" sz="1500" b="1" kern="1200" dirty="0" smtClean="0">
              <a:latin typeface="Arial" pitchFamily="34" charset="0"/>
              <a:cs typeface="Arial" pitchFamily="34" charset="0"/>
            </a:rPr>
            <a:t>notifient les soutiens financiers </a:t>
          </a:r>
          <a:r>
            <a:rPr lang="fr-FR" sz="1500" kern="1200" dirty="0" smtClean="0">
              <a:latin typeface="Arial" pitchFamily="34" charset="0"/>
              <a:cs typeface="Arial" pitchFamily="34" charset="0"/>
            </a:rPr>
            <a:t>aux établissements ayant atteint les cibles d’usage</a:t>
          </a:r>
        </a:p>
      </dsp:txBody>
      <dsp:txXfrm>
        <a:off x="5615892" y="0"/>
        <a:ext cx="3118518" cy="129614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defRPr sz="1200">
                <a:latin typeface="Times New Roman" pitchFamily="18" charset="0"/>
              </a:defRPr>
            </a:lvl1pPr>
          </a:lstStyle>
          <a:p>
            <a:endParaRPr lang="en-US" dirty="0"/>
          </a:p>
        </p:txBody>
      </p:sp>
      <p:sp>
        <p:nvSpPr>
          <p:cNvPr id="11267"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11268" name="Rectangle 4"/>
          <p:cNvSpPr>
            <a:spLocks noGrp="1" noChangeArrowheads="1"/>
          </p:cNvSpPr>
          <p:nvPr>
            <p:ph type="ftr" sz="quarter" idx="2"/>
          </p:nvPr>
        </p:nvSpPr>
        <p:spPr bwMode="auto">
          <a:xfrm>
            <a:off x="0" y="9430307"/>
            <a:ext cx="2945659" cy="496332"/>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defRPr sz="1200">
                <a:latin typeface="Times New Roman" pitchFamily="18" charset="0"/>
              </a:defRPr>
            </a:lvl1pPr>
          </a:lstStyle>
          <a:p>
            <a:endParaRPr lang="en-US" dirty="0"/>
          </a:p>
        </p:txBody>
      </p:sp>
      <p:sp>
        <p:nvSpPr>
          <p:cNvPr id="11269" name="Rectangle 5"/>
          <p:cNvSpPr>
            <a:spLocks noGrp="1" noChangeArrowheads="1"/>
          </p:cNvSpPr>
          <p:nvPr>
            <p:ph type="sldNum" sz="quarter" idx="3"/>
          </p:nvPr>
        </p:nvSpPr>
        <p:spPr bwMode="auto">
          <a:xfrm>
            <a:off x="3852016" y="9430307"/>
            <a:ext cx="2945659" cy="496332"/>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lgn="r">
              <a:defRPr sz="1200">
                <a:latin typeface="Times New Roman" pitchFamily="18" charset="0"/>
              </a:defRPr>
            </a:lvl1pPr>
          </a:lstStyle>
          <a:p>
            <a:fld id="{143095A9-004B-40C3-B183-E64ACDAB030B}" type="slidenum">
              <a:rPr lang="en-US"/>
              <a:pPr/>
              <a:t>‹N°›</a:t>
            </a:fld>
            <a:endParaRPr lang="en-US" dirty="0"/>
          </a:p>
        </p:txBody>
      </p:sp>
    </p:spTree>
    <p:extLst>
      <p:ext uri="{BB962C8B-B14F-4D97-AF65-F5344CB8AC3E}">
        <p14:creationId xmlns:p14="http://schemas.microsoft.com/office/powerpoint/2010/main" xmlns="" val="344348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defRPr sz="1200"/>
            </a:lvl1pPr>
          </a:lstStyle>
          <a:p>
            <a:endParaRPr lang="fr-FR" dirty="0"/>
          </a:p>
        </p:txBody>
      </p:sp>
      <p:sp>
        <p:nvSpPr>
          <p:cNvPr id="5123"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lvl1pPr algn="r">
              <a:defRPr sz="1200"/>
            </a:lvl1pPr>
          </a:lstStyle>
          <a:p>
            <a:endParaRPr lang="fr-FR" dirty="0"/>
          </a:p>
        </p:txBody>
      </p:sp>
      <p:sp>
        <p:nvSpPr>
          <p:cNvPr id="5124" name="Rectangle 4"/>
          <p:cNvSpPr>
            <a:spLocks noGrp="1" noRot="1" noChangeAspect="1" noChangeArrowheads="1" noTextEdit="1"/>
          </p:cNvSpPr>
          <p:nvPr>
            <p:ph type="sldImg" idx="2"/>
          </p:nvPr>
        </p:nvSpPr>
        <p:spPr bwMode="auto">
          <a:xfrm>
            <a:off x="709613" y="744538"/>
            <a:ext cx="5378450"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06358" y="4715154"/>
            <a:ext cx="4984962" cy="4466987"/>
          </a:xfrm>
          <a:prstGeom prst="rect">
            <a:avLst/>
          </a:prstGeom>
          <a:noFill/>
          <a:ln w="9525">
            <a:noFill/>
            <a:miter lim="800000"/>
            <a:headEnd/>
            <a:tailEnd/>
          </a:ln>
        </p:spPr>
        <p:txBody>
          <a:bodyPr vert="horz" wrap="square" lIns="92190" tIns="46095" rIns="92190" bIns="46095"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6"/>
          <p:cNvSpPr>
            <a:spLocks noGrp="1" noChangeArrowheads="1"/>
          </p:cNvSpPr>
          <p:nvPr>
            <p:ph type="ftr" sz="quarter" idx="4"/>
          </p:nvPr>
        </p:nvSpPr>
        <p:spPr bwMode="auto">
          <a:xfrm>
            <a:off x="0" y="9430307"/>
            <a:ext cx="2945659" cy="496332"/>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defRPr sz="1200"/>
            </a:lvl1pPr>
          </a:lstStyle>
          <a:p>
            <a:endParaRPr lang="fr-FR" dirty="0"/>
          </a:p>
        </p:txBody>
      </p:sp>
      <p:sp>
        <p:nvSpPr>
          <p:cNvPr id="5127" name="Rectangle 7"/>
          <p:cNvSpPr>
            <a:spLocks noGrp="1" noChangeArrowheads="1"/>
          </p:cNvSpPr>
          <p:nvPr>
            <p:ph type="sldNum" sz="quarter" idx="5"/>
          </p:nvPr>
        </p:nvSpPr>
        <p:spPr bwMode="auto">
          <a:xfrm>
            <a:off x="3852016" y="9430307"/>
            <a:ext cx="2945659" cy="496332"/>
          </a:xfrm>
          <a:prstGeom prst="rect">
            <a:avLst/>
          </a:prstGeom>
          <a:noFill/>
          <a:ln w="9525">
            <a:noFill/>
            <a:miter lim="800000"/>
            <a:headEnd/>
            <a:tailEnd/>
          </a:ln>
        </p:spPr>
        <p:txBody>
          <a:bodyPr vert="horz" wrap="square" lIns="92190" tIns="46095" rIns="92190" bIns="46095" numCol="1" anchor="b" anchorCtr="0" compatLnSpc="1">
            <a:prstTxWarp prst="textNoShape">
              <a:avLst/>
            </a:prstTxWarp>
          </a:bodyPr>
          <a:lstStyle>
            <a:lvl1pPr algn="r">
              <a:defRPr sz="1200"/>
            </a:lvl1pPr>
          </a:lstStyle>
          <a:p>
            <a:fld id="{D9A7E621-88A6-4376-9226-1D67BCD90B0E}" type="slidenum">
              <a:rPr lang="fr-FR"/>
              <a:pPr/>
              <a:t>‹N°›</a:t>
            </a:fld>
            <a:endParaRPr lang="fr-FR" dirty="0"/>
          </a:p>
        </p:txBody>
      </p:sp>
    </p:spTree>
    <p:extLst>
      <p:ext uri="{BB962C8B-B14F-4D97-AF65-F5344CB8AC3E}">
        <p14:creationId xmlns:p14="http://schemas.microsoft.com/office/powerpoint/2010/main" xmlns="" val="15231777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ＭＳ Ｐゴシック" pitchFamily="80" charset="-128"/>
        <a:cs typeface="+mn-cs"/>
      </a:defRPr>
    </a:lvl1pPr>
    <a:lvl2pPr marL="336728" algn="l" rtl="0" fontAlgn="base">
      <a:spcBef>
        <a:spcPct val="30000"/>
      </a:spcBef>
      <a:spcAft>
        <a:spcPct val="0"/>
      </a:spcAft>
      <a:defRPr sz="900" kern="1200">
        <a:solidFill>
          <a:schemeClr val="tx1"/>
        </a:solidFill>
        <a:latin typeface="Arial" charset="0"/>
        <a:ea typeface="ＭＳ Ｐゴシック" pitchFamily="80" charset="-128"/>
        <a:cs typeface="+mn-cs"/>
      </a:defRPr>
    </a:lvl2pPr>
    <a:lvl3pPr marL="673456" algn="l" rtl="0" fontAlgn="base">
      <a:spcBef>
        <a:spcPct val="30000"/>
      </a:spcBef>
      <a:spcAft>
        <a:spcPct val="0"/>
      </a:spcAft>
      <a:defRPr sz="900" kern="1200">
        <a:solidFill>
          <a:schemeClr val="tx1"/>
        </a:solidFill>
        <a:latin typeface="Arial" charset="0"/>
        <a:ea typeface="ＭＳ Ｐゴシック" pitchFamily="80" charset="-128"/>
        <a:cs typeface="+mn-cs"/>
      </a:defRPr>
    </a:lvl3pPr>
    <a:lvl4pPr marL="1010183" algn="l" rtl="0" fontAlgn="base">
      <a:spcBef>
        <a:spcPct val="30000"/>
      </a:spcBef>
      <a:spcAft>
        <a:spcPct val="0"/>
      </a:spcAft>
      <a:defRPr sz="900" kern="1200">
        <a:solidFill>
          <a:schemeClr val="tx1"/>
        </a:solidFill>
        <a:latin typeface="Arial" charset="0"/>
        <a:ea typeface="ＭＳ Ｐゴシック" pitchFamily="80" charset="-128"/>
        <a:cs typeface="+mn-cs"/>
      </a:defRPr>
    </a:lvl4pPr>
    <a:lvl5pPr marL="1346911" algn="l" rtl="0" fontAlgn="base">
      <a:spcBef>
        <a:spcPct val="30000"/>
      </a:spcBef>
      <a:spcAft>
        <a:spcPct val="0"/>
      </a:spcAft>
      <a:defRPr sz="900" kern="1200">
        <a:solidFill>
          <a:schemeClr val="tx1"/>
        </a:solidFill>
        <a:latin typeface="Arial" charset="0"/>
        <a:ea typeface="ＭＳ Ｐゴシック" pitchFamily="80" charset="-128"/>
        <a:cs typeface="+mn-cs"/>
      </a:defRPr>
    </a:lvl5pPr>
    <a:lvl6pPr marL="1683639" algn="l" defTabSz="673456" rtl="0" eaLnBrk="1" latinLnBrk="0" hangingPunct="1">
      <a:defRPr sz="900" kern="1200">
        <a:solidFill>
          <a:schemeClr val="tx1"/>
        </a:solidFill>
        <a:latin typeface="+mn-lt"/>
        <a:ea typeface="+mn-ea"/>
        <a:cs typeface="+mn-cs"/>
      </a:defRPr>
    </a:lvl6pPr>
    <a:lvl7pPr marL="2020367" algn="l" defTabSz="673456" rtl="0" eaLnBrk="1" latinLnBrk="0" hangingPunct="1">
      <a:defRPr sz="900" kern="1200">
        <a:solidFill>
          <a:schemeClr val="tx1"/>
        </a:solidFill>
        <a:latin typeface="+mn-lt"/>
        <a:ea typeface="+mn-ea"/>
        <a:cs typeface="+mn-cs"/>
      </a:defRPr>
    </a:lvl7pPr>
    <a:lvl8pPr marL="2357095" algn="l" defTabSz="673456" rtl="0" eaLnBrk="1" latinLnBrk="0" hangingPunct="1">
      <a:defRPr sz="900" kern="1200">
        <a:solidFill>
          <a:schemeClr val="tx1"/>
        </a:solidFill>
        <a:latin typeface="+mn-lt"/>
        <a:ea typeface="+mn-ea"/>
        <a:cs typeface="+mn-cs"/>
      </a:defRPr>
    </a:lvl8pPr>
    <a:lvl9pPr marL="2693822" algn="l" defTabSz="67345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gi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782159370"/>
              </p:ext>
            </p:extLst>
          </p:nvPr>
        </p:nvGraphicFramePr>
        <p:xfrm>
          <a:off x="0" y="0"/>
          <a:ext cx="158750" cy="158750"/>
        </p:xfrm>
        <a:graphic>
          <a:graphicData uri="http://schemas.openxmlformats.org/presentationml/2006/ole">
            <p:oleObj spid="_x0000_s1044" name="think-cell Slide" r:id="rId6" imgW="360" imgH="360" progId="">
              <p:embed/>
            </p:oleObj>
          </a:graphicData>
        </a:graphic>
      </p:graphicFrame>
      <p:sp>
        <p:nvSpPr>
          <p:cNvPr id="3" name="Sous-titre 2"/>
          <p:cNvSpPr>
            <a:spLocks noGrp="1"/>
          </p:cNvSpPr>
          <p:nvPr>
            <p:ph type="subTitle" idx="1"/>
            <p:custDataLst>
              <p:tags r:id="rId2"/>
            </p:custDataLst>
          </p:nvPr>
        </p:nvSpPr>
        <p:spPr>
          <a:xfrm>
            <a:off x="7640983" y="9073776"/>
            <a:ext cx="6933353" cy="1751881"/>
          </a:xfrm>
          <a:prstGeom prst="rect">
            <a:avLst/>
          </a:prstGeom>
        </p:spPr>
        <p:txBody>
          <a:bodyPr lIns="67346" tIns="33673" rIns="67346" bIns="33673"/>
          <a:lstStyle>
            <a:lvl1pPr marL="0" indent="0" algn="ctr">
              <a:buNone/>
              <a:defRPr/>
            </a:lvl1pPr>
            <a:lvl2pPr marL="336728" indent="0" algn="ctr">
              <a:buNone/>
              <a:defRPr/>
            </a:lvl2pPr>
            <a:lvl3pPr marL="673456" indent="0" algn="ctr">
              <a:buNone/>
              <a:defRPr/>
            </a:lvl3pPr>
            <a:lvl4pPr marL="1010183" indent="0" algn="ctr">
              <a:buNone/>
              <a:defRPr/>
            </a:lvl4pPr>
            <a:lvl5pPr marL="1346911" indent="0" algn="ctr">
              <a:buNone/>
              <a:defRPr/>
            </a:lvl5pPr>
            <a:lvl6pPr marL="1683639" indent="0" algn="ctr">
              <a:buNone/>
              <a:defRPr/>
            </a:lvl6pPr>
            <a:lvl7pPr marL="2020367" indent="0" algn="ctr">
              <a:buNone/>
              <a:defRPr/>
            </a:lvl7pPr>
            <a:lvl8pPr marL="2357095" indent="0" algn="ctr">
              <a:buNone/>
              <a:defRPr/>
            </a:lvl8pPr>
            <a:lvl9pPr marL="2693822" indent="0" algn="ctr">
              <a:buNone/>
              <a:defRPr/>
            </a:lvl9pPr>
          </a:lstStyle>
          <a:p>
            <a:r>
              <a:rPr lang="en-US" smtClean="0"/>
              <a:t>Click to edit Master subtitle style</a:t>
            </a:r>
            <a:endParaRPr lang="fr-FR"/>
          </a:p>
        </p:txBody>
      </p:sp>
      <p:pic>
        <p:nvPicPr>
          <p:cNvPr id="4" name="Image 3" descr="fond powerpoint DGOS.gif"/>
          <p:cNvPicPr preferRelativeResize="0">
            <a:picLocks/>
          </p:cNvPicPr>
          <p:nvPr userDrawn="1">
            <p:custDataLst>
              <p:tags r:id="rId3"/>
            </p:custDataLst>
          </p:nvPr>
        </p:nvPicPr>
        <p:blipFill>
          <a:blip r:embed="rId7" cstate="print"/>
          <a:stretch>
            <a:fillRect/>
          </a:stretch>
        </p:blipFill>
        <p:spPr>
          <a:xfrm>
            <a:off x="0" y="0"/>
            <a:ext cx="9906000" cy="6858000"/>
          </a:xfrm>
          <a:prstGeom prst="rect">
            <a:avLst/>
          </a:prstGeom>
        </p:spPr>
      </p:pic>
      <p:sp>
        <p:nvSpPr>
          <p:cNvPr id="2" name="Titre 1"/>
          <p:cNvSpPr>
            <a:spLocks noGrp="1"/>
          </p:cNvSpPr>
          <p:nvPr>
            <p:ph type="ctrTitle"/>
            <p:custDataLst>
              <p:tags r:id="rId4"/>
            </p:custDataLst>
          </p:nvPr>
        </p:nvSpPr>
        <p:spPr>
          <a:xfrm>
            <a:off x="4953000" y="3212976"/>
            <a:ext cx="3384376" cy="1360665"/>
          </a:xfrm>
          <a:prstGeom prst="rect">
            <a:avLst/>
          </a:prstGeom>
        </p:spPr>
        <p:txBody>
          <a:bodyPr lIns="67346" tIns="33673" rIns="67346" bIns="33673"/>
          <a:lstStyle>
            <a:lvl1pPr algn="ctr" rtl="0" eaLnBrk="0" fontAlgn="base" hangingPunct="0">
              <a:spcBef>
                <a:spcPct val="0"/>
              </a:spcBef>
              <a:spcAft>
                <a:spcPct val="0"/>
              </a:spcAft>
              <a:defRPr lang="fr-FR" sz="2800" b="1" kern="1200" dirty="0">
                <a:solidFill>
                  <a:srgbClr val="AD006D"/>
                </a:solidFill>
                <a:latin typeface="Arial" charset="0"/>
                <a:ea typeface="ＭＳ Ｐゴシック" pitchFamily="80" charset="-128"/>
                <a:cs typeface="+mn-cs"/>
              </a:defRPr>
            </a:lvl1pPr>
          </a:lstStyle>
          <a:p>
            <a:r>
              <a:rPr lang="en-US" smtClean="0"/>
              <a:t>Click to edit Master title style</a:t>
            </a:r>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1442610" y="1484784"/>
            <a:ext cx="7677150" cy="1509712"/>
          </a:xfrm>
          <a:prstGeom prst="rect">
            <a:avLst/>
          </a:prstGeom>
        </p:spPr>
        <p:txBody>
          <a:bodyPr anchor="t">
            <a:normAutofit/>
          </a:bodyPr>
          <a:lstStyle>
            <a:lvl1pPr marL="73152" indent="0" algn="l">
              <a:buNone/>
              <a:defRPr sz="2200" baseline="0">
                <a:solidFill>
                  <a:schemeClr val="tx1"/>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dirty="0" smtClean="0"/>
              <a:t>TITRE DE PARTIE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4"/>
          <p:cNvSpPr>
            <a:spLocks noGrp="1"/>
          </p:cNvSpPr>
          <p:nvPr>
            <p:ph sz="quarter" idx="2" hasCustomPrompt="1"/>
          </p:nvPr>
        </p:nvSpPr>
        <p:spPr>
          <a:xfrm>
            <a:off x="1052567" y="1772816"/>
            <a:ext cx="8346927" cy="4176464"/>
          </a:xfrm>
          <a:prstGeom prst="rect">
            <a:avLst/>
          </a:prstGeom>
        </p:spPr>
        <p:txBody>
          <a:bodyPr/>
          <a:lstStyle>
            <a:lvl1pPr marL="92075" indent="0">
              <a:buClr>
                <a:srgbClr val="B71C8D"/>
              </a:buClr>
              <a:buNone/>
              <a:defRPr sz="2400" baseline="0">
                <a:solidFill>
                  <a:srgbClr val="DF1A55"/>
                </a:solidFill>
                <a:latin typeface="Arial" pitchFamily="34" charset="0"/>
                <a:cs typeface="Arial" pitchFamily="34" charset="0"/>
              </a:defRPr>
            </a:lvl1pPr>
            <a:lvl2pPr>
              <a:buClr>
                <a:srgbClr val="703594"/>
              </a:buClr>
              <a:defRPr sz="2000">
                <a:solidFill>
                  <a:srgbClr val="DF1A55"/>
                </a:solidFill>
                <a:latin typeface="Arial" pitchFamily="34" charset="0"/>
                <a:cs typeface="Arial" pitchFamily="34" charset="0"/>
              </a:defRPr>
            </a:lvl2pPr>
            <a:lvl3pPr>
              <a:buClr>
                <a:srgbClr val="B71C8D"/>
              </a:buClr>
              <a:defRPr sz="1800">
                <a:solidFill>
                  <a:srgbClr val="703594"/>
                </a:solidFill>
                <a:latin typeface="Arial" pitchFamily="34" charset="0"/>
                <a:cs typeface="Arial" pitchFamily="34" charset="0"/>
              </a:defRPr>
            </a:lvl3pPr>
            <a:lvl4pPr>
              <a:buClr>
                <a:srgbClr val="B71C8D"/>
              </a:buClr>
              <a:defRPr sz="1600">
                <a:solidFill>
                  <a:srgbClr val="703594"/>
                </a:solidFill>
                <a:latin typeface="Arial" pitchFamily="34" charset="0"/>
                <a:cs typeface="Arial" pitchFamily="34" charset="0"/>
              </a:defRPr>
            </a:lvl4pPr>
            <a:lvl5pPr>
              <a:buClr>
                <a:srgbClr val="B71C8D"/>
              </a:buClr>
              <a:defRPr sz="1600">
                <a:solidFill>
                  <a:srgbClr val="703594"/>
                </a:solidFill>
                <a:latin typeface="Arial" pitchFamily="34" charset="0"/>
                <a:cs typeface="Arial" pitchFamily="34" charset="0"/>
              </a:defRPr>
            </a:lvl5pPr>
          </a:lstStyle>
          <a:p>
            <a:pPr lvl="0" eaLnBrk="1" latinLnBrk="0" hangingPunct="1"/>
            <a:r>
              <a:rPr lang="fr-FR" dirty="0" smtClean="0"/>
              <a:t>Insérez votre texte</a:t>
            </a:r>
          </a:p>
          <a:p>
            <a:pPr lvl="1" eaLnBrk="1" latinLnBrk="0" hangingPunct="1"/>
            <a:r>
              <a:rPr lang="fr-FR" dirty="0" smtClean="0"/>
              <a:t>Et puce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exte 2"/>
          <p:cNvSpPr>
            <a:spLocks noGrp="1"/>
          </p:cNvSpPr>
          <p:nvPr>
            <p:ph type="body" idx="1" hasCustomPrompt="1"/>
          </p:nvPr>
        </p:nvSpPr>
        <p:spPr>
          <a:xfrm>
            <a:off x="1442610" y="1484784"/>
            <a:ext cx="7677150" cy="1509712"/>
          </a:xfrm>
          <a:prstGeom prst="rect">
            <a:avLst/>
          </a:prstGeom>
        </p:spPr>
        <p:txBody>
          <a:bodyPr anchor="t">
            <a:normAutofit/>
          </a:bodyPr>
          <a:lstStyle>
            <a:lvl1pPr marL="73152" indent="0" algn="l">
              <a:buNone/>
              <a:defRPr sz="2200" baseline="0">
                <a:solidFill>
                  <a:schemeClr val="tx1"/>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dirty="0" smtClean="0"/>
              <a:t>TITRE DE PARTIE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Espace réservé du contenu 4"/>
          <p:cNvSpPr>
            <a:spLocks noGrp="1"/>
          </p:cNvSpPr>
          <p:nvPr>
            <p:ph sz="quarter" idx="2" hasCustomPrompt="1"/>
          </p:nvPr>
        </p:nvSpPr>
        <p:spPr>
          <a:xfrm>
            <a:off x="1052567" y="1772816"/>
            <a:ext cx="8346927" cy="4176464"/>
          </a:xfrm>
          <a:prstGeom prst="rect">
            <a:avLst/>
          </a:prstGeom>
        </p:spPr>
        <p:txBody>
          <a:bodyPr/>
          <a:lstStyle>
            <a:lvl1pPr marL="92075" indent="0">
              <a:buClr>
                <a:srgbClr val="B71C8D"/>
              </a:buClr>
              <a:buNone/>
              <a:defRPr sz="2400" baseline="0">
                <a:solidFill>
                  <a:srgbClr val="703594"/>
                </a:solidFill>
                <a:latin typeface="Arial" pitchFamily="34" charset="0"/>
                <a:cs typeface="Arial" pitchFamily="34" charset="0"/>
              </a:defRPr>
            </a:lvl1pPr>
            <a:lvl2pPr>
              <a:buClr>
                <a:srgbClr val="DF1A55"/>
              </a:buClr>
              <a:defRPr sz="2000">
                <a:solidFill>
                  <a:srgbClr val="703594"/>
                </a:solidFill>
                <a:latin typeface="Arial" pitchFamily="34" charset="0"/>
                <a:cs typeface="Arial" pitchFamily="34" charset="0"/>
              </a:defRPr>
            </a:lvl2pPr>
            <a:lvl3pPr>
              <a:buClr>
                <a:srgbClr val="B71C8D"/>
              </a:buClr>
              <a:defRPr sz="1800">
                <a:solidFill>
                  <a:srgbClr val="703594"/>
                </a:solidFill>
                <a:latin typeface="Arial" pitchFamily="34" charset="0"/>
                <a:cs typeface="Arial" pitchFamily="34" charset="0"/>
              </a:defRPr>
            </a:lvl3pPr>
            <a:lvl4pPr>
              <a:buClr>
                <a:srgbClr val="B71C8D"/>
              </a:buClr>
              <a:defRPr sz="1600">
                <a:solidFill>
                  <a:srgbClr val="703594"/>
                </a:solidFill>
                <a:latin typeface="Arial" pitchFamily="34" charset="0"/>
                <a:cs typeface="Arial" pitchFamily="34" charset="0"/>
              </a:defRPr>
            </a:lvl4pPr>
            <a:lvl5pPr>
              <a:buClr>
                <a:srgbClr val="B71C8D"/>
              </a:buClr>
              <a:defRPr sz="1600">
                <a:solidFill>
                  <a:srgbClr val="703594"/>
                </a:solidFill>
                <a:latin typeface="Arial" pitchFamily="34" charset="0"/>
                <a:cs typeface="Arial" pitchFamily="34" charset="0"/>
              </a:defRPr>
            </a:lvl5pPr>
          </a:lstStyle>
          <a:p>
            <a:pPr lvl="0" eaLnBrk="1" latinLnBrk="0" hangingPunct="1"/>
            <a:r>
              <a:rPr lang="fr-FR" dirty="0" smtClean="0"/>
              <a:t>Insérez votre texte</a:t>
            </a:r>
          </a:p>
          <a:p>
            <a:pPr lvl="1" eaLnBrk="1" latinLnBrk="0" hangingPunct="1"/>
            <a:r>
              <a:rPr lang="fr-FR" dirty="0" smtClean="0"/>
              <a:t>Et puce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exte 2"/>
          <p:cNvSpPr>
            <a:spLocks noGrp="1"/>
          </p:cNvSpPr>
          <p:nvPr>
            <p:ph type="body" idx="1" hasCustomPrompt="1"/>
          </p:nvPr>
        </p:nvSpPr>
        <p:spPr>
          <a:xfrm>
            <a:off x="1442610" y="1484784"/>
            <a:ext cx="7677150" cy="1509712"/>
          </a:xfrm>
          <a:prstGeom prst="rect">
            <a:avLst/>
          </a:prstGeom>
        </p:spPr>
        <p:txBody>
          <a:bodyPr anchor="t">
            <a:normAutofit/>
          </a:bodyPr>
          <a:lstStyle>
            <a:lvl1pPr marL="73152" indent="0" algn="l">
              <a:buNone/>
              <a:defRPr sz="2200" baseline="0">
                <a:solidFill>
                  <a:schemeClr val="tx1"/>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dirty="0" smtClean="0"/>
              <a:t>TITRE DE PARTIE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4"/>
          <p:cNvSpPr>
            <a:spLocks noGrp="1"/>
          </p:cNvSpPr>
          <p:nvPr>
            <p:ph sz="quarter" idx="2" hasCustomPrompt="1"/>
          </p:nvPr>
        </p:nvSpPr>
        <p:spPr>
          <a:xfrm>
            <a:off x="1052567" y="1772816"/>
            <a:ext cx="8346927" cy="4176464"/>
          </a:xfrm>
          <a:prstGeom prst="rect">
            <a:avLst/>
          </a:prstGeom>
        </p:spPr>
        <p:txBody>
          <a:bodyPr/>
          <a:lstStyle>
            <a:lvl1pPr marL="92075" indent="0">
              <a:buClr>
                <a:srgbClr val="703594"/>
              </a:buClr>
              <a:buNone/>
              <a:defRPr sz="2400" baseline="0">
                <a:solidFill>
                  <a:srgbClr val="B71C8D"/>
                </a:solidFill>
                <a:latin typeface="Arial" pitchFamily="34" charset="0"/>
                <a:cs typeface="Arial" pitchFamily="34" charset="0"/>
              </a:defRPr>
            </a:lvl1pPr>
            <a:lvl2pPr>
              <a:buClr>
                <a:srgbClr val="703594"/>
              </a:buClr>
              <a:defRPr sz="2000">
                <a:solidFill>
                  <a:srgbClr val="B71C8D"/>
                </a:solidFill>
                <a:latin typeface="Arial" pitchFamily="34" charset="0"/>
                <a:cs typeface="Arial" pitchFamily="34" charset="0"/>
              </a:defRPr>
            </a:lvl2pPr>
            <a:lvl3pPr>
              <a:buClr>
                <a:srgbClr val="B71C8D"/>
              </a:buClr>
              <a:defRPr sz="1800">
                <a:solidFill>
                  <a:srgbClr val="703594"/>
                </a:solidFill>
                <a:latin typeface="Arial" pitchFamily="34" charset="0"/>
                <a:cs typeface="Arial" pitchFamily="34" charset="0"/>
              </a:defRPr>
            </a:lvl3pPr>
            <a:lvl4pPr>
              <a:buClr>
                <a:srgbClr val="B71C8D"/>
              </a:buClr>
              <a:defRPr sz="1600">
                <a:solidFill>
                  <a:srgbClr val="703594"/>
                </a:solidFill>
                <a:latin typeface="Arial" pitchFamily="34" charset="0"/>
                <a:cs typeface="Arial" pitchFamily="34" charset="0"/>
              </a:defRPr>
            </a:lvl4pPr>
            <a:lvl5pPr>
              <a:buClr>
                <a:srgbClr val="B71C8D"/>
              </a:buClr>
              <a:defRPr sz="1600">
                <a:solidFill>
                  <a:srgbClr val="703594"/>
                </a:solidFill>
                <a:latin typeface="Arial" pitchFamily="34" charset="0"/>
                <a:cs typeface="Arial" pitchFamily="34" charset="0"/>
              </a:defRPr>
            </a:lvl5pPr>
          </a:lstStyle>
          <a:p>
            <a:pPr lvl="0" eaLnBrk="1" latinLnBrk="0" hangingPunct="1"/>
            <a:r>
              <a:rPr lang="fr-FR" dirty="0" smtClean="0"/>
              <a:t>Insérez votre texte</a:t>
            </a:r>
          </a:p>
          <a:p>
            <a:pPr lvl="1" eaLnBrk="1" latinLnBrk="0" hangingPunct="1"/>
            <a:r>
              <a:rPr lang="fr-FR" dirty="0" smtClean="0"/>
              <a:t>Et puce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exte 2"/>
          <p:cNvSpPr>
            <a:spLocks noGrp="1"/>
          </p:cNvSpPr>
          <p:nvPr>
            <p:ph type="body" idx="1" hasCustomPrompt="1"/>
          </p:nvPr>
        </p:nvSpPr>
        <p:spPr>
          <a:xfrm>
            <a:off x="1442610" y="1484784"/>
            <a:ext cx="7677150" cy="1509712"/>
          </a:xfrm>
          <a:prstGeom prst="rect">
            <a:avLst/>
          </a:prstGeom>
        </p:spPr>
        <p:txBody>
          <a:bodyPr anchor="t">
            <a:normAutofit/>
          </a:bodyPr>
          <a:lstStyle>
            <a:lvl1pPr marL="73152" indent="0" algn="l">
              <a:buNone/>
              <a:defRPr sz="2200" baseline="0">
                <a:solidFill>
                  <a:schemeClr val="tx1"/>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dirty="0" smtClean="0"/>
              <a:t>TITRE DE PARTIE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a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4"/>
          <p:cNvSpPr>
            <a:spLocks noGrp="1"/>
          </p:cNvSpPr>
          <p:nvPr>
            <p:ph sz="quarter" idx="2" hasCustomPrompt="1"/>
          </p:nvPr>
        </p:nvSpPr>
        <p:spPr>
          <a:xfrm>
            <a:off x="1052567" y="1772816"/>
            <a:ext cx="8346927" cy="4176464"/>
          </a:xfrm>
          <a:prstGeom prst="rect">
            <a:avLst/>
          </a:prstGeom>
        </p:spPr>
        <p:txBody>
          <a:bodyPr/>
          <a:lstStyle>
            <a:lvl1pPr marL="92075" indent="0">
              <a:buClr>
                <a:srgbClr val="703594"/>
              </a:buClr>
              <a:buNone/>
              <a:defRPr sz="2400" baseline="0">
                <a:solidFill>
                  <a:srgbClr val="703594"/>
                </a:solidFill>
                <a:latin typeface="Arial" pitchFamily="34" charset="0"/>
                <a:cs typeface="Arial" pitchFamily="34" charset="0"/>
              </a:defRPr>
            </a:lvl1pPr>
            <a:lvl2pPr>
              <a:buClr>
                <a:srgbClr val="703594"/>
              </a:buClr>
              <a:defRPr sz="2000">
                <a:solidFill>
                  <a:srgbClr val="703594"/>
                </a:solidFill>
                <a:latin typeface="Arial" pitchFamily="34" charset="0"/>
                <a:cs typeface="Arial" pitchFamily="34" charset="0"/>
              </a:defRPr>
            </a:lvl2pPr>
            <a:lvl3pPr>
              <a:buClr>
                <a:srgbClr val="B71C8D"/>
              </a:buClr>
              <a:defRPr sz="1800">
                <a:solidFill>
                  <a:srgbClr val="703594"/>
                </a:solidFill>
                <a:latin typeface="Arial" pitchFamily="34" charset="0"/>
                <a:cs typeface="Arial" pitchFamily="34" charset="0"/>
              </a:defRPr>
            </a:lvl3pPr>
            <a:lvl4pPr>
              <a:buClr>
                <a:srgbClr val="B71C8D"/>
              </a:buClr>
              <a:defRPr sz="1600">
                <a:solidFill>
                  <a:srgbClr val="703594"/>
                </a:solidFill>
                <a:latin typeface="Arial" pitchFamily="34" charset="0"/>
                <a:cs typeface="Arial" pitchFamily="34" charset="0"/>
              </a:defRPr>
            </a:lvl4pPr>
            <a:lvl5pPr>
              <a:buClr>
                <a:srgbClr val="B71C8D"/>
              </a:buClr>
              <a:defRPr sz="1600">
                <a:solidFill>
                  <a:srgbClr val="703594"/>
                </a:solidFill>
                <a:latin typeface="Arial" pitchFamily="34" charset="0"/>
                <a:cs typeface="Arial" pitchFamily="34" charset="0"/>
              </a:defRPr>
            </a:lvl5pPr>
          </a:lstStyle>
          <a:p>
            <a:pPr lvl="0" eaLnBrk="1" latinLnBrk="0" hangingPunct="1"/>
            <a:r>
              <a:rPr lang="fr-FR" dirty="0" smtClean="0"/>
              <a:t>Insérez votre texte</a:t>
            </a:r>
          </a:p>
          <a:p>
            <a:pPr lvl="1" eaLnBrk="1" latinLnBrk="0" hangingPunct="1"/>
            <a:r>
              <a:rPr lang="fr-FR" dirty="0" smtClean="0"/>
              <a:t>Et puce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1052567" y="1484784"/>
            <a:ext cx="7677150" cy="1509712"/>
          </a:xfrm>
          <a:prstGeom prst="rect">
            <a:avLst/>
          </a:prstGeom>
        </p:spPr>
        <p:txBody>
          <a:bodyPr anchor="t">
            <a:normAutofit/>
          </a:bodyPr>
          <a:lstStyle>
            <a:lvl1pPr marL="73152" indent="0" algn="ctr">
              <a:buNone/>
              <a:defRPr sz="3600" baseline="0">
                <a:solidFill>
                  <a:srgbClr val="B71C8D"/>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dirty="0" smtClean="0"/>
              <a:t>GRAND 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extLst>
              <p:ext uri="{D42A27DB-BD31-4B8C-83A1-F6EECF244321}">
                <p14:modId xmlns:p14="http://schemas.microsoft.com/office/powerpoint/2010/main" xmlns="" val="2123790562"/>
              </p:ext>
            </p:extLst>
          </p:nvPr>
        </p:nvGraphicFramePr>
        <p:xfrm>
          <a:off x="0" y="0"/>
          <a:ext cx="158750" cy="158750"/>
        </p:xfrm>
        <a:graphic>
          <a:graphicData uri="http://schemas.openxmlformats.org/presentationml/2006/ole">
            <p:oleObj spid="_x0000_s2067" name="think-cell Slide" r:id="rId7" imgW="360" imgH="360" progId="">
              <p:embed/>
            </p:oleObj>
          </a:graphicData>
        </a:graphic>
      </p:graphicFrame>
      <p:pic>
        <p:nvPicPr>
          <p:cNvPr id="10" name="Picture 11" descr="04chap-PPT-22-02"/>
          <p:cNvPicPr preferRelativeResize="0">
            <a:picLocks noChangeArrowheads="1"/>
          </p:cNvPicPr>
          <p:nvPr userDrawn="1">
            <p:custDataLst>
              <p:tags r:id="rId2"/>
            </p:custDataLst>
          </p:nvPr>
        </p:nvPicPr>
        <p:blipFill>
          <a:blip r:embed="rId8" cstate="print"/>
          <a:srcRect/>
          <a:stretch>
            <a:fillRect/>
          </a:stretch>
        </p:blipFill>
        <p:spPr bwMode="auto">
          <a:xfrm>
            <a:off x="-14514" y="-10043"/>
            <a:ext cx="9920513" cy="6868043"/>
          </a:xfrm>
          <a:prstGeom prst="rect">
            <a:avLst/>
          </a:prstGeom>
          <a:noFill/>
        </p:spPr>
      </p:pic>
      <p:sp>
        <p:nvSpPr>
          <p:cNvPr id="11" name="Text Box 12"/>
          <p:cNvSpPr txBox="1">
            <a:spLocks noChangeArrowheads="1"/>
          </p:cNvSpPr>
          <p:nvPr userDrawn="1">
            <p:custDataLst>
              <p:tags r:id="rId3"/>
            </p:custDataLst>
          </p:nvPr>
        </p:nvSpPr>
        <p:spPr bwMode="auto">
          <a:xfrm>
            <a:off x="8069618" y="6052358"/>
            <a:ext cx="1702141" cy="529669"/>
          </a:xfrm>
          <a:prstGeom prst="rect">
            <a:avLst/>
          </a:prstGeom>
          <a:noFill/>
          <a:ln w="9525">
            <a:noFill/>
            <a:miter lim="800000"/>
            <a:headEnd/>
            <a:tailEnd/>
          </a:ln>
        </p:spPr>
        <p:txBody>
          <a:bodyPr wrap="none" lIns="67346" tIns="33673" rIns="67346" bIns="33673">
            <a:spAutoFit/>
          </a:bodyPr>
          <a:lstStyle/>
          <a:p>
            <a:pPr algn="r"/>
            <a:r>
              <a:rPr lang="fr-FR" sz="1500" dirty="0">
                <a:solidFill>
                  <a:schemeClr val="bg1"/>
                </a:solidFill>
                <a:latin typeface="Eurostile" pitchFamily="80" charset="0"/>
              </a:rPr>
              <a:t>Direction générale</a:t>
            </a:r>
          </a:p>
          <a:p>
            <a:pPr algn="r"/>
            <a:r>
              <a:rPr lang="fr-FR" sz="1500" dirty="0">
                <a:solidFill>
                  <a:schemeClr val="bg1"/>
                </a:solidFill>
                <a:latin typeface="Eurostile" pitchFamily="80" charset="0"/>
              </a:rPr>
              <a:t>de l’offre de soins</a:t>
            </a:r>
          </a:p>
        </p:txBody>
      </p:sp>
      <p:sp>
        <p:nvSpPr>
          <p:cNvPr id="2" name="Titre 1"/>
          <p:cNvSpPr>
            <a:spLocks noGrp="1"/>
          </p:cNvSpPr>
          <p:nvPr>
            <p:ph type="title"/>
            <p:custDataLst>
              <p:tags r:id="rId4"/>
            </p:custDataLst>
          </p:nvPr>
        </p:nvSpPr>
        <p:spPr>
          <a:xfrm>
            <a:off x="4664968" y="1412776"/>
            <a:ext cx="3168352" cy="936104"/>
          </a:xfrm>
          <a:prstGeom prst="rect">
            <a:avLst/>
          </a:prstGeom>
        </p:spPr>
        <p:txBody>
          <a:bodyPr lIns="67346" tIns="33673" rIns="67346" bIns="33673" anchor="t"/>
          <a:lstStyle>
            <a:lvl1pPr algn="l">
              <a:defRPr lang="fr-FR" sz="2900" b="1" kern="1200" dirty="0">
                <a:solidFill>
                  <a:srgbClr val="AD006D"/>
                </a:solidFill>
                <a:latin typeface="Times New Roman" pitchFamily="18" charset="0"/>
                <a:ea typeface="ＭＳ Ｐゴシック" pitchFamily="80" charset="-128"/>
                <a:cs typeface="+mn-cs"/>
              </a:defRPr>
            </a:lvl1pPr>
          </a:lstStyle>
          <a:p>
            <a:r>
              <a:rPr lang="en-US" smtClean="0"/>
              <a:t>Click to edit Master title style</a:t>
            </a:r>
            <a:endParaRPr lang="fr-FR" dirty="0"/>
          </a:p>
        </p:txBody>
      </p:sp>
      <p:sp>
        <p:nvSpPr>
          <p:cNvPr id="3" name="Espace réservé du texte 2"/>
          <p:cNvSpPr>
            <a:spLocks noGrp="1"/>
          </p:cNvSpPr>
          <p:nvPr>
            <p:ph type="body" idx="1"/>
            <p:custDataLst>
              <p:tags r:id="rId5"/>
            </p:custDataLst>
          </p:nvPr>
        </p:nvSpPr>
        <p:spPr>
          <a:xfrm>
            <a:off x="4664968" y="2505670"/>
            <a:ext cx="3168352" cy="1499394"/>
          </a:xfrm>
          <a:prstGeom prst="rect">
            <a:avLst/>
          </a:prstGeom>
        </p:spPr>
        <p:txBody>
          <a:bodyPr lIns="67346" tIns="33673" rIns="67346" bIns="33673" anchor="t"/>
          <a:lstStyle>
            <a:lvl1pPr marL="363538" indent="-363538" algn="just" rtl="0" eaLnBrk="0" fontAlgn="base" hangingPunct="0">
              <a:spcBef>
                <a:spcPct val="0"/>
              </a:spcBef>
              <a:spcAft>
                <a:spcPct val="0"/>
              </a:spcAft>
              <a:buAutoNum type="arabicPeriod"/>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336728" indent="0">
              <a:buNone/>
              <a:defRPr sz="1300"/>
            </a:lvl2pPr>
            <a:lvl3pPr marL="673456" indent="0">
              <a:buNone/>
              <a:defRPr sz="1200"/>
            </a:lvl3pPr>
            <a:lvl4pPr marL="1010183" indent="0">
              <a:buNone/>
              <a:defRPr sz="1000"/>
            </a:lvl4pPr>
            <a:lvl5pPr marL="1346911" indent="0">
              <a:buNone/>
              <a:defRPr sz="1000"/>
            </a:lvl5pPr>
            <a:lvl6pPr marL="1683639" indent="0">
              <a:buNone/>
              <a:defRPr sz="1000"/>
            </a:lvl6pPr>
            <a:lvl7pPr marL="2020367" indent="0">
              <a:buNone/>
              <a:defRPr sz="1000"/>
            </a:lvl7pPr>
            <a:lvl8pPr marL="2357095" indent="0">
              <a:buNone/>
              <a:defRPr sz="1000"/>
            </a:lvl8pPr>
            <a:lvl9pPr marL="2693822" indent="0">
              <a:buNone/>
              <a:defRPr sz="1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extLst>
              <p:ext uri="{D42A27DB-BD31-4B8C-83A1-F6EECF244321}">
                <p14:modId xmlns:p14="http://schemas.microsoft.com/office/powerpoint/2010/main" xmlns="" val="3792587216"/>
              </p:ext>
            </p:extLst>
          </p:nvPr>
        </p:nvGraphicFramePr>
        <p:xfrm>
          <a:off x="0" y="0"/>
          <a:ext cx="158750" cy="158750"/>
        </p:xfrm>
        <a:graphic>
          <a:graphicData uri="http://schemas.openxmlformats.org/presentationml/2006/ole">
            <p:oleObj spid="_x0000_s3091" name="think-cell Slide" r:id="rId5" imgW="360" imgH="360" progId="">
              <p:embed/>
            </p:oleObj>
          </a:graphicData>
        </a:graphic>
      </p:graphicFrame>
      <p:sp>
        <p:nvSpPr>
          <p:cNvPr id="15" name="Content Placeholder 14"/>
          <p:cNvSpPr>
            <a:spLocks noGrp="1"/>
          </p:cNvSpPr>
          <p:nvPr>
            <p:ph sz="quarter" idx="11"/>
            <p:custDataLst>
              <p:tags r:id="rId2"/>
            </p:custDataLst>
          </p:nvPr>
        </p:nvSpPr>
        <p:spPr>
          <a:xfrm>
            <a:off x="3368824" y="28884"/>
            <a:ext cx="6336704" cy="400110"/>
          </a:xfrm>
          <a:prstGeom prst="rect">
            <a:avLst/>
          </a:prstGeom>
        </p:spPr>
        <p:txBody>
          <a:bodyPr wrap="square">
            <a:spAutoFit/>
          </a:bodyPr>
          <a:lstStyle>
            <a:lvl1pPr marL="0" indent="0">
              <a:buNone/>
              <a:defRPr lang="en-US" sz="2000" b="1" kern="1200" dirty="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
        <p:nvSpPr>
          <p:cNvPr id="7" name="Content Placeholder 6"/>
          <p:cNvSpPr>
            <a:spLocks noGrp="1"/>
          </p:cNvSpPr>
          <p:nvPr>
            <p:ph sz="quarter" idx="10"/>
            <p:custDataLst>
              <p:tags r:id="rId3"/>
            </p:custDataLst>
          </p:nvPr>
        </p:nvSpPr>
        <p:spPr>
          <a:xfrm>
            <a:off x="848544" y="1772816"/>
            <a:ext cx="8496944" cy="2879725"/>
          </a:xfrm>
          <a:prstGeom prst="rect">
            <a:avLst/>
          </a:prstGeom>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accent2">
                    <a:lumMod val="75000"/>
                  </a:schemeClr>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2"/>
          </p:nvPr>
        </p:nvSpPr>
        <p:spPr>
          <a:xfrm>
            <a:off x="848544" y="548680"/>
            <a:ext cx="8856984" cy="647700"/>
          </a:xfrm>
          <a:prstGeom prst="rect">
            <a:avLst/>
          </a:prstGeom>
        </p:spPr>
        <p:txBody>
          <a:bodyPr/>
          <a:lstStyle>
            <a:lvl1pPr marL="0" indent="0">
              <a:defRPr lang="en-US" sz="1800" b="1" i="1" kern="1200" smtClean="0">
                <a:solidFill>
                  <a:srgbClr val="AD006D"/>
                </a:solidFill>
                <a:latin typeface="Constantia" pitchFamily="18" charset="0"/>
                <a:ea typeface="ＭＳ Ｐゴシック" pitchFamily="80" charset="-128"/>
                <a:cs typeface="+mn-cs"/>
              </a:defRPr>
            </a:lvl1pPr>
            <a:lvl2pPr marL="0" indent="0">
              <a:defRPr lang="fr-FR" sz="1800" b="1" i="1" kern="1200" dirty="0">
                <a:solidFill>
                  <a:srgbClr val="AD006D"/>
                </a:solidFill>
                <a:latin typeface="Constantia" pitchFamily="18" charset="0"/>
                <a:ea typeface="ＭＳ Ｐゴシック" pitchFamily="80" charset="-128"/>
                <a:cs typeface="+mn-cs"/>
              </a:defRPr>
            </a:lvl2pPr>
            <a:lvl3pPr marL="0" indent="0">
              <a:defRPr/>
            </a:lvl3pPr>
            <a:lvl4pPr marL="0" indent="0">
              <a:defRPr/>
            </a:lvl4pPr>
            <a:lvl5pPr marL="0" indent="0">
              <a:defRPr/>
            </a:lvl5pPr>
          </a:lstStyle>
          <a:p>
            <a:pPr marL="715963" lvl="0" indent="-715963" algn="l" defTabSz="957570" rtl="0" eaLnBrk="0" fontAlgn="base" hangingPunct="0">
              <a:spcBef>
                <a:spcPct val="50000"/>
              </a:spcBef>
              <a:spcAft>
                <a:spcPct val="0"/>
              </a:spcAft>
              <a:buNone/>
              <a:tabLst>
                <a:tab pos="804863" algn="l"/>
              </a:tabLst>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Content Placeholder 14"/>
          <p:cNvSpPr>
            <a:spLocks noGrp="1"/>
          </p:cNvSpPr>
          <p:nvPr>
            <p:ph sz="quarter" idx="11"/>
            <p:custDataLst>
              <p:tags r:id="rId1"/>
            </p:custDataLst>
          </p:nvPr>
        </p:nvSpPr>
        <p:spPr>
          <a:xfrm>
            <a:off x="3368824" y="28884"/>
            <a:ext cx="6336704" cy="400110"/>
          </a:xfrm>
          <a:prstGeom prst="rect">
            <a:avLst/>
          </a:prstGeom>
        </p:spPr>
        <p:txBody>
          <a:bodyPr wrap="square">
            <a:spAutoFit/>
          </a:bodyPr>
          <a:lstStyle>
            <a:lvl1pPr marL="0" indent="0">
              <a:buNone/>
              <a:defRPr lang="en-US" sz="2000" b="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
        <p:nvSpPr>
          <p:cNvPr id="6" name="Content Placeholder 6"/>
          <p:cNvSpPr>
            <a:spLocks noGrp="1"/>
          </p:cNvSpPr>
          <p:nvPr>
            <p:ph sz="quarter" idx="10"/>
            <p:custDataLst>
              <p:tags r:id="rId2"/>
            </p:custDataLst>
          </p:nvPr>
        </p:nvSpPr>
        <p:spPr>
          <a:xfrm>
            <a:off x="488504" y="1772816"/>
            <a:ext cx="4392488" cy="4608512"/>
          </a:xfrm>
          <a:prstGeom prst="rect">
            <a:avLst/>
          </a:prstGeom>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accent2">
                    <a:lumMod val="75000"/>
                  </a:schemeClr>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6"/>
          <p:cNvSpPr>
            <a:spLocks noGrp="1"/>
          </p:cNvSpPr>
          <p:nvPr>
            <p:ph sz="quarter" idx="12"/>
            <p:custDataLst>
              <p:tags r:id="rId3"/>
            </p:custDataLst>
          </p:nvPr>
        </p:nvSpPr>
        <p:spPr>
          <a:xfrm>
            <a:off x="5025008" y="1772816"/>
            <a:ext cx="4392488" cy="4608512"/>
          </a:xfrm>
          <a:prstGeom prst="rect">
            <a:avLst/>
          </a:prstGeom>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accent2">
                    <a:lumMod val="75000"/>
                  </a:schemeClr>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17"/>
          <p:cNvSpPr>
            <a:spLocks noGrp="1"/>
          </p:cNvSpPr>
          <p:nvPr>
            <p:ph type="body" sz="quarter" idx="13"/>
          </p:nvPr>
        </p:nvSpPr>
        <p:spPr>
          <a:xfrm>
            <a:off x="848544" y="548680"/>
            <a:ext cx="8856984" cy="369332"/>
          </a:xfrm>
          <a:prstGeom prst="rect">
            <a:avLst/>
          </a:prstGeom>
        </p:spPr>
        <p:txBody>
          <a:bodyPr wrap="square">
            <a:spAutoFit/>
          </a:bodyPr>
          <a:lstStyle>
            <a:lvl1pPr marL="0" indent="0">
              <a:buNone/>
              <a:defRPr lang="en-US" sz="1800" b="1" i="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95845" y="1052736"/>
            <a:ext cx="4376732" cy="639381"/>
          </a:xfrm>
          <a:prstGeom prst="rect">
            <a:avLst/>
          </a:prstGeom>
        </p:spPr>
        <p:txBody>
          <a:bodyPr lIns="67346" tIns="33673" rIns="67346" bIns="33673" anchor="b"/>
          <a:lstStyle>
            <a:lvl1pPr marL="0" indent="0">
              <a:buNone/>
              <a:defRPr lang="en-US" sz="1800" b="1" i="1" kern="1200" dirty="0" smtClean="0">
                <a:solidFill>
                  <a:schemeClr val="accent3"/>
                </a:solidFill>
                <a:latin typeface="Constantia" pitchFamily="18" charset="0"/>
                <a:ea typeface="ＭＳ Ｐゴシック" pitchFamily="80" charset="-128"/>
                <a:cs typeface="+mn-cs"/>
              </a:defRPr>
            </a:lvl1pPr>
            <a:lvl2pPr marL="336728" indent="0">
              <a:buNone/>
              <a:defRPr sz="1500" b="1"/>
            </a:lvl2pPr>
            <a:lvl3pPr marL="673456" indent="0">
              <a:buNone/>
              <a:defRPr sz="1300" b="1"/>
            </a:lvl3pPr>
            <a:lvl4pPr marL="1010183" indent="0">
              <a:buNone/>
              <a:defRPr sz="1200" b="1"/>
            </a:lvl4pPr>
            <a:lvl5pPr marL="1346911" indent="0">
              <a:buNone/>
              <a:defRPr sz="1200" b="1"/>
            </a:lvl5pPr>
            <a:lvl6pPr marL="1683639" indent="0">
              <a:buNone/>
              <a:defRPr sz="1200" b="1"/>
            </a:lvl6pPr>
            <a:lvl7pPr marL="2020367" indent="0">
              <a:buNone/>
              <a:defRPr sz="1200" b="1"/>
            </a:lvl7pPr>
            <a:lvl8pPr marL="2357095" indent="0">
              <a:buNone/>
              <a:defRPr sz="1200" b="1"/>
            </a:lvl8pPr>
            <a:lvl9pPr marL="2693822" indent="0">
              <a:buNone/>
              <a:defRPr sz="1200" b="1"/>
            </a:lvl9pPr>
          </a:lstStyle>
          <a:p>
            <a:pPr lvl="0"/>
            <a:r>
              <a:rPr lang="en-US" smtClean="0"/>
              <a:t>Click to edit Master text styles</a:t>
            </a:r>
          </a:p>
        </p:txBody>
      </p:sp>
      <p:sp>
        <p:nvSpPr>
          <p:cNvPr id="5" name="Espace réservé du texte 4"/>
          <p:cNvSpPr>
            <a:spLocks noGrp="1"/>
          </p:cNvSpPr>
          <p:nvPr>
            <p:ph type="body" sz="quarter" idx="3"/>
          </p:nvPr>
        </p:nvSpPr>
        <p:spPr>
          <a:xfrm>
            <a:off x="5032215" y="1052736"/>
            <a:ext cx="4377941" cy="639381"/>
          </a:xfrm>
          <a:prstGeom prst="rect">
            <a:avLst/>
          </a:prstGeom>
        </p:spPr>
        <p:txBody>
          <a:bodyPr lIns="67346" tIns="33673" rIns="67346" bIns="33673" anchor="b"/>
          <a:lstStyle>
            <a:lvl1pPr marL="0" indent="0">
              <a:buNone/>
              <a:defRPr lang="en-US" sz="1800" b="1" i="1" kern="1200" smtClean="0">
                <a:solidFill>
                  <a:schemeClr val="accent3"/>
                </a:solidFill>
                <a:latin typeface="Constantia" pitchFamily="18" charset="0"/>
                <a:ea typeface="ＭＳ Ｐゴシック" pitchFamily="80" charset="-128"/>
                <a:cs typeface="+mn-cs"/>
              </a:defRPr>
            </a:lvl1pPr>
            <a:lvl2pPr marL="336728" indent="0">
              <a:buNone/>
              <a:defRPr sz="1500" b="1"/>
            </a:lvl2pPr>
            <a:lvl3pPr marL="673456" indent="0">
              <a:buNone/>
              <a:defRPr sz="1300" b="1"/>
            </a:lvl3pPr>
            <a:lvl4pPr marL="1010183" indent="0">
              <a:buNone/>
              <a:defRPr sz="1200" b="1"/>
            </a:lvl4pPr>
            <a:lvl5pPr marL="1346911" indent="0">
              <a:buNone/>
              <a:defRPr sz="1200" b="1"/>
            </a:lvl5pPr>
            <a:lvl6pPr marL="1683639" indent="0">
              <a:buNone/>
              <a:defRPr sz="1200" b="1"/>
            </a:lvl6pPr>
            <a:lvl7pPr marL="2020367" indent="0">
              <a:buNone/>
              <a:defRPr sz="1200" b="1"/>
            </a:lvl7pPr>
            <a:lvl8pPr marL="2357095" indent="0">
              <a:buNone/>
              <a:defRPr sz="1200" b="1"/>
            </a:lvl8pPr>
            <a:lvl9pPr marL="2693822" indent="0">
              <a:buNone/>
              <a:defRPr sz="1200" b="1"/>
            </a:lvl9pPr>
          </a:lstStyle>
          <a:p>
            <a:pPr lvl="0"/>
            <a:r>
              <a:rPr lang="en-US" smtClean="0"/>
              <a:t>Click to edit Master text styles</a:t>
            </a:r>
          </a:p>
        </p:txBody>
      </p:sp>
      <p:sp>
        <p:nvSpPr>
          <p:cNvPr id="8" name="Content Placeholder 6"/>
          <p:cNvSpPr>
            <a:spLocks noGrp="1"/>
          </p:cNvSpPr>
          <p:nvPr>
            <p:ph sz="quarter" idx="10"/>
            <p:custDataLst>
              <p:tags r:id="rId1"/>
            </p:custDataLst>
          </p:nvPr>
        </p:nvSpPr>
        <p:spPr>
          <a:xfrm>
            <a:off x="488504" y="1772816"/>
            <a:ext cx="4392488" cy="4608512"/>
          </a:xfrm>
          <a:prstGeom prst="rect">
            <a:avLst/>
          </a:prstGeom>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accent2">
                    <a:lumMod val="75000"/>
                  </a:schemeClr>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6"/>
          <p:cNvSpPr>
            <a:spLocks noGrp="1"/>
          </p:cNvSpPr>
          <p:nvPr>
            <p:ph sz="quarter" idx="11"/>
            <p:custDataLst>
              <p:tags r:id="rId2"/>
            </p:custDataLst>
          </p:nvPr>
        </p:nvSpPr>
        <p:spPr>
          <a:xfrm>
            <a:off x="5025008" y="1772816"/>
            <a:ext cx="4392488" cy="4608512"/>
          </a:xfrm>
          <a:prstGeom prst="rect">
            <a:avLst/>
          </a:prstGeom>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accent2">
                    <a:lumMod val="75000"/>
                  </a:schemeClr>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14"/>
          <p:cNvSpPr>
            <a:spLocks noGrp="1"/>
          </p:cNvSpPr>
          <p:nvPr>
            <p:ph sz="quarter" idx="12"/>
            <p:custDataLst>
              <p:tags r:id="rId3"/>
            </p:custDataLst>
          </p:nvPr>
        </p:nvSpPr>
        <p:spPr>
          <a:xfrm>
            <a:off x="3368824" y="28884"/>
            <a:ext cx="6336704" cy="400110"/>
          </a:xfrm>
          <a:prstGeom prst="rect">
            <a:avLst/>
          </a:prstGeom>
        </p:spPr>
        <p:txBody>
          <a:bodyPr wrap="square">
            <a:spAutoFit/>
          </a:bodyPr>
          <a:lstStyle>
            <a:lvl1pPr marL="0" indent="0">
              <a:buNone/>
              <a:defRPr lang="en-US" sz="2000" b="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
        <p:nvSpPr>
          <p:cNvPr id="11" name="Text Placeholder 17"/>
          <p:cNvSpPr>
            <a:spLocks noGrp="1"/>
          </p:cNvSpPr>
          <p:nvPr>
            <p:ph type="body" sz="quarter" idx="13"/>
          </p:nvPr>
        </p:nvSpPr>
        <p:spPr>
          <a:xfrm>
            <a:off x="848544" y="548680"/>
            <a:ext cx="8856984" cy="369332"/>
          </a:xfrm>
          <a:prstGeom prst="rect">
            <a:avLst/>
          </a:prstGeom>
        </p:spPr>
        <p:txBody>
          <a:bodyPr wrap="square">
            <a:spAutoFit/>
          </a:bodyPr>
          <a:lstStyle>
            <a:lvl1pPr marL="0" indent="0">
              <a:buNone/>
              <a:defRPr lang="en-US" sz="1800" b="1" i="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95844" y="1052736"/>
            <a:ext cx="5393259" cy="639381"/>
          </a:xfrm>
          <a:prstGeom prst="rect">
            <a:avLst/>
          </a:prstGeom>
        </p:spPr>
        <p:txBody>
          <a:bodyPr lIns="67346" tIns="33673" rIns="67346" bIns="33673" anchor="b"/>
          <a:lstStyle>
            <a:lvl1pPr marL="0" indent="0">
              <a:buNone/>
              <a:defRPr lang="en-US" sz="1800" b="1" i="1" kern="1200" dirty="0" smtClean="0">
                <a:solidFill>
                  <a:schemeClr val="accent3"/>
                </a:solidFill>
                <a:latin typeface="Constantia" pitchFamily="18" charset="0"/>
                <a:ea typeface="ＭＳ Ｐゴシック" pitchFamily="80" charset="-128"/>
                <a:cs typeface="+mn-cs"/>
              </a:defRPr>
            </a:lvl1pPr>
            <a:lvl2pPr marL="336728" indent="0">
              <a:buNone/>
              <a:defRPr sz="1500" b="1"/>
            </a:lvl2pPr>
            <a:lvl3pPr marL="673456" indent="0">
              <a:buNone/>
              <a:defRPr sz="1300" b="1"/>
            </a:lvl3pPr>
            <a:lvl4pPr marL="1010183" indent="0">
              <a:buNone/>
              <a:defRPr sz="1200" b="1"/>
            </a:lvl4pPr>
            <a:lvl5pPr marL="1346911" indent="0">
              <a:buNone/>
              <a:defRPr sz="1200" b="1"/>
            </a:lvl5pPr>
            <a:lvl6pPr marL="1683639" indent="0">
              <a:buNone/>
              <a:defRPr sz="1200" b="1"/>
            </a:lvl6pPr>
            <a:lvl7pPr marL="2020367" indent="0">
              <a:buNone/>
              <a:defRPr sz="1200" b="1"/>
            </a:lvl7pPr>
            <a:lvl8pPr marL="2357095" indent="0">
              <a:buNone/>
              <a:defRPr sz="1200" b="1"/>
            </a:lvl8pPr>
            <a:lvl9pPr marL="2693822" indent="0">
              <a:buNone/>
              <a:defRPr sz="1200" b="1"/>
            </a:lvl9pPr>
          </a:lstStyle>
          <a:p>
            <a:pPr lvl="0"/>
            <a:r>
              <a:rPr lang="en-US" smtClean="0"/>
              <a:t>Click to edit Master text styles</a:t>
            </a:r>
          </a:p>
        </p:txBody>
      </p:sp>
      <p:sp>
        <p:nvSpPr>
          <p:cNvPr id="5" name="Espace réservé du texte 4"/>
          <p:cNvSpPr>
            <a:spLocks noGrp="1"/>
          </p:cNvSpPr>
          <p:nvPr>
            <p:ph type="body" sz="quarter" idx="3"/>
          </p:nvPr>
        </p:nvSpPr>
        <p:spPr>
          <a:xfrm>
            <a:off x="6544516" y="1052736"/>
            <a:ext cx="3161012" cy="639381"/>
          </a:xfrm>
          <a:prstGeom prst="rect">
            <a:avLst/>
          </a:prstGeom>
        </p:spPr>
        <p:txBody>
          <a:bodyPr lIns="67346" tIns="33673" rIns="67346" bIns="33673" anchor="b"/>
          <a:lstStyle>
            <a:lvl1pPr marL="0" indent="0">
              <a:buNone/>
              <a:defRPr lang="en-US" sz="1800" b="1" i="1" kern="1200" smtClean="0">
                <a:solidFill>
                  <a:schemeClr val="accent3"/>
                </a:solidFill>
                <a:latin typeface="Constantia" pitchFamily="18" charset="0"/>
                <a:ea typeface="ＭＳ Ｐゴシック" pitchFamily="80" charset="-128"/>
                <a:cs typeface="+mn-cs"/>
              </a:defRPr>
            </a:lvl1pPr>
            <a:lvl2pPr marL="336728" indent="0">
              <a:buNone/>
              <a:defRPr sz="1500" b="1"/>
            </a:lvl2pPr>
            <a:lvl3pPr marL="673456" indent="0">
              <a:buNone/>
              <a:defRPr sz="1300" b="1"/>
            </a:lvl3pPr>
            <a:lvl4pPr marL="1010183" indent="0">
              <a:buNone/>
              <a:defRPr sz="1200" b="1"/>
            </a:lvl4pPr>
            <a:lvl5pPr marL="1346911" indent="0">
              <a:buNone/>
              <a:defRPr sz="1200" b="1"/>
            </a:lvl5pPr>
            <a:lvl6pPr marL="1683639" indent="0">
              <a:buNone/>
              <a:defRPr sz="1200" b="1"/>
            </a:lvl6pPr>
            <a:lvl7pPr marL="2020367" indent="0">
              <a:buNone/>
              <a:defRPr sz="1200" b="1"/>
            </a:lvl7pPr>
            <a:lvl8pPr marL="2357095" indent="0">
              <a:buNone/>
              <a:defRPr sz="1200" b="1"/>
            </a:lvl8pPr>
            <a:lvl9pPr marL="2693822" indent="0">
              <a:buNone/>
              <a:defRPr sz="1200" b="1"/>
            </a:lvl9pPr>
          </a:lstStyle>
          <a:p>
            <a:pPr lvl="0"/>
            <a:r>
              <a:rPr lang="en-US" smtClean="0"/>
              <a:t>Click to edit Master text styles</a:t>
            </a:r>
          </a:p>
        </p:txBody>
      </p:sp>
      <p:sp>
        <p:nvSpPr>
          <p:cNvPr id="8" name="Content Placeholder 6"/>
          <p:cNvSpPr>
            <a:spLocks noGrp="1"/>
          </p:cNvSpPr>
          <p:nvPr>
            <p:ph sz="quarter" idx="10"/>
            <p:custDataLst>
              <p:tags r:id="rId1"/>
            </p:custDataLst>
          </p:nvPr>
        </p:nvSpPr>
        <p:spPr>
          <a:xfrm>
            <a:off x="488504" y="1772816"/>
            <a:ext cx="5412674" cy="4608512"/>
          </a:xfrm>
          <a:prstGeom prst="rect">
            <a:avLst/>
          </a:prstGeom>
          <a:ln>
            <a:solidFill>
              <a:schemeClr val="accent2"/>
            </a:solidFill>
          </a:ln>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accent2">
                    <a:lumMod val="75000"/>
                  </a:schemeClr>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accent2">
                    <a:lumMod val="75000"/>
                  </a:schemeClr>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6"/>
          <p:cNvSpPr>
            <a:spLocks noGrp="1"/>
          </p:cNvSpPr>
          <p:nvPr>
            <p:ph sz="quarter" idx="11"/>
            <p:custDataLst>
              <p:tags r:id="rId2"/>
            </p:custDataLst>
          </p:nvPr>
        </p:nvSpPr>
        <p:spPr>
          <a:xfrm>
            <a:off x="6537176" y="1772816"/>
            <a:ext cx="3168352" cy="4608512"/>
          </a:xfrm>
          <a:prstGeom prst="rect">
            <a:avLst/>
          </a:prstGeom>
          <a:solidFill>
            <a:schemeClr val="accent2"/>
          </a:solidFill>
        </p:spPr>
        <p:txBody>
          <a:bodyPr/>
          <a:lstStyle>
            <a:lvl1pPr marL="228600" indent="-228600" algn="just" rtl="0" eaLnBrk="0" fontAlgn="base" hangingPunct="0">
              <a:spcBef>
                <a:spcPct val="0"/>
              </a:spcBef>
              <a:spcAft>
                <a:spcPct val="0"/>
              </a:spcAft>
              <a:buFont typeface="Arial" pitchFamily="34" charset="0"/>
              <a:buChar char="•"/>
              <a:defRPr lang="en-US" sz="1800" b="1" kern="1200" dirty="0" smtClean="0">
                <a:solidFill>
                  <a:schemeClr val="bg1"/>
                </a:solidFill>
                <a:latin typeface="Constantia" pitchFamily="18" charset="0"/>
                <a:ea typeface="ＭＳ Ｐゴシック" pitchFamily="80" charset="-128"/>
                <a:cs typeface="+mn-cs"/>
              </a:defRPr>
            </a:lvl1pPr>
            <a:lvl2pPr marL="809625" indent="-228600" algn="just" rtl="0" eaLnBrk="0" fontAlgn="base" hangingPunct="0">
              <a:spcBef>
                <a:spcPct val="0"/>
              </a:spcBef>
              <a:spcAft>
                <a:spcPct val="0"/>
              </a:spcAft>
              <a:buFont typeface="Wingdings" pitchFamily="2" charset="2"/>
              <a:buChar char="Ø"/>
              <a:defRPr lang="en-US" sz="1800" kern="1200" dirty="0" smtClean="0">
                <a:solidFill>
                  <a:schemeClr val="bg1"/>
                </a:solidFill>
                <a:latin typeface="Constantia" pitchFamily="18" charset="0"/>
                <a:ea typeface="ＭＳ Ｐゴシック" pitchFamily="80" charset="-128"/>
                <a:cs typeface="+mn-cs"/>
              </a:defRPr>
            </a:lvl2pPr>
            <a:lvl3pPr marL="1197254" indent="-239685">
              <a:buFont typeface="Wingdings" pitchFamily="2" charset="2"/>
              <a:buChar char="ü"/>
              <a:defRPr lang="en-US" sz="1800" kern="1200" dirty="0" smtClean="0">
                <a:solidFill>
                  <a:schemeClr val="bg1"/>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14"/>
          <p:cNvSpPr>
            <a:spLocks noGrp="1"/>
          </p:cNvSpPr>
          <p:nvPr>
            <p:ph sz="quarter" idx="12"/>
            <p:custDataLst>
              <p:tags r:id="rId3"/>
            </p:custDataLst>
          </p:nvPr>
        </p:nvSpPr>
        <p:spPr>
          <a:xfrm>
            <a:off x="3368824" y="28884"/>
            <a:ext cx="6336704" cy="400110"/>
          </a:xfrm>
          <a:prstGeom prst="rect">
            <a:avLst/>
          </a:prstGeom>
        </p:spPr>
        <p:txBody>
          <a:bodyPr wrap="square">
            <a:spAutoFit/>
          </a:bodyPr>
          <a:lstStyle>
            <a:lvl1pPr marL="0" indent="0">
              <a:buNone/>
              <a:defRPr lang="en-US" sz="2000" b="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
        <p:nvSpPr>
          <p:cNvPr id="11" name="Text Placeholder 17"/>
          <p:cNvSpPr>
            <a:spLocks noGrp="1"/>
          </p:cNvSpPr>
          <p:nvPr>
            <p:ph type="body" sz="quarter" idx="13"/>
          </p:nvPr>
        </p:nvSpPr>
        <p:spPr>
          <a:xfrm>
            <a:off x="848544" y="548680"/>
            <a:ext cx="8856984" cy="369332"/>
          </a:xfrm>
          <a:prstGeom prst="rect">
            <a:avLst/>
          </a:prstGeom>
        </p:spPr>
        <p:txBody>
          <a:bodyPr wrap="square">
            <a:spAutoFit/>
          </a:bodyPr>
          <a:lstStyle>
            <a:lvl1pPr marL="0" indent="0">
              <a:buNone/>
              <a:defRPr lang="en-US" sz="1800" b="1" i="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
        <p:nvSpPr>
          <p:cNvPr id="2" name="Isosceles Triangle 1"/>
          <p:cNvSpPr/>
          <p:nvPr userDrawn="1"/>
        </p:nvSpPr>
        <p:spPr bwMode="auto">
          <a:xfrm rot="5400000">
            <a:off x="3914921" y="3915072"/>
            <a:ext cx="4608512" cy="324000"/>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80" charset="-128"/>
            </a:endParaRPr>
          </a:p>
        </p:txBody>
      </p:sp>
    </p:spTree>
    <p:extLst>
      <p:ext uri="{BB962C8B-B14F-4D97-AF65-F5344CB8AC3E}">
        <p14:creationId xmlns:p14="http://schemas.microsoft.com/office/powerpoint/2010/main" xmlns="" val="2018880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Content Placeholder 14"/>
          <p:cNvSpPr>
            <a:spLocks noGrp="1"/>
          </p:cNvSpPr>
          <p:nvPr>
            <p:ph sz="quarter" idx="12"/>
            <p:custDataLst>
              <p:tags r:id="rId1"/>
            </p:custDataLst>
          </p:nvPr>
        </p:nvSpPr>
        <p:spPr>
          <a:xfrm>
            <a:off x="3368824" y="28884"/>
            <a:ext cx="6336704" cy="400110"/>
          </a:xfrm>
          <a:prstGeom prst="rect">
            <a:avLst/>
          </a:prstGeom>
        </p:spPr>
        <p:txBody>
          <a:bodyPr wrap="square">
            <a:spAutoFit/>
          </a:bodyPr>
          <a:lstStyle>
            <a:lvl1pPr marL="0" indent="0">
              <a:buNone/>
              <a:defRPr lang="en-US" sz="2000" b="1" kern="120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1052567" y="1484784"/>
            <a:ext cx="7677150" cy="1509712"/>
          </a:xfrm>
          <a:prstGeom prst="rect">
            <a:avLst/>
          </a:prstGeom>
        </p:spPr>
        <p:txBody>
          <a:bodyPr anchor="t">
            <a:normAutofit/>
          </a:bodyPr>
          <a:lstStyle>
            <a:lvl1pPr marL="73152" indent="0" algn="ctr">
              <a:buNone/>
              <a:defRPr sz="3600" baseline="0">
                <a:solidFill>
                  <a:srgbClr val="B71C8D"/>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dirty="0" smtClean="0"/>
              <a:t>GRAND 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6.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03int-PPT-22-02"/>
          <p:cNvPicPr>
            <a:picLocks noChangeAspect="1" noChangeArrowheads="1"/>
          </p:cNvPicPr>
          <p:nvPr/>
        </p:nvPicPr>
        <p:blipFill>
          <a:blip r:embed="rId10" cstate="print"/>
          <a:srcRect/>
          <a:stretch>
            <a:fillRect/>
          </a:stretch>
        </p:blipFill>
        <p:spPr bwMode="auto">
          <a:xfrm>
            <a:off x="6048" y="0"/>
            <a:ext cx="9899953" cy="6851305"/>
          </a:xfrm>
          <a:prstGeom prst="rect">
            <a:avLst/>
          </a:prstGeom>
          <a:noFill/>
        </p:spPr>
      </p:pic>
      <p:sp>
        <p:nvSpPr>
          <p:cNvPr id="1032" name="Rectangle 8"/>
          <p:cNvSpPr>
            <a:spLocks noChangeArrowheads="1"/>
          </p:cNvSpPr>
          <p:nvPr/>
        </p:nvSpPr>
        <p:spPr bwMode="auto">
          <a:xfrm>
            <a:off x="1210" y="0"/>
            <a:ext cx="3289503" cy="3035106"/>
          </a:xfrm>
          <a:prstGeom prst="rect">
            <a:avLst/>
          </a:prstGeom>
          <a:solidFill>
            <a:srgbClr val="3D5F8A"/>
          </a:solidFill>
          <a:ln w="9525">
            <a:noFill/>
            <a:miter lim="800000"/>
            <a:headEnd/>
            <a:tailEnd/>
          </a:ln>
        </p:spPr>
        <p:txBody>
          <a:bodyPr wrap="none" lIns="67346" tIns="33673" rIns="67346" bIns="33673" anchor="ctr"/>
          <a:lstStyle/>
          <a:p>
            <a:endParaRPr lang="fr-FR" dirty="0"/>
          </a:p>
        </p:txBody>
      </p:sp>
      <p:sp>
        <p:nvSpPr>
          <p:cNvPr id="1033" name="Rectangle 9"/>
          <p:cNvSpPr>
            <a:spLocks noChangeArrowheads="1"/>
          </p:cNvSpPr>
          <p:nvPr/>
        </p:nvSpPr>
        <p:spPr bwMode="auto">
          <a:xfrm>
            <a:off x="407560" y="374925"/>
            <a:ext cx="3134703" cy="2867729"/>
          </a:xfrm>
          <a:prstGeom prst="rect">
            <a:avLst/>
          </a:prstGeom>
          <a:solidFill>
            <a:schemeClr val="bg1"/>
          </a:solidFill>
          <a:ln w="9525">
            <a:noFill/>
            <a:miter lim="800000"/>
            <a:headEnd/>
            <a:tailEnd/>
          </a:ln>
        </p:spPr>
        <p:txBody>
          <a:bodyPr wrap="none" lIns="67346" tIns="33673" rIns="67346" bIns="33673" anchor="ctr"/>
          <a:lstStyle/>
          <a:p>
            <a:endParaRPr lang="fr-FR" dirty="0"/>
          </a:p>
        </p:txBody>
      </p:sp>
      <p:sp>
        <p:nvSpPr>
          <p:cNvPr id="1034" name="Rectangle 10"/>
          <p:cNvSpPr>
            <a:spLocks noChangeArrowheads="1"/>
          </p:cNvSpPr>
          <p:nvPr/>
        </p:nvSpPr>
        <p:spPr bwMode="auto">
          <a:xfrm>
            <a:off x="9405318" y="6394924"/>
            <a:ext cx="501891" cy="463076"/>
          </a:xfrm>
          <a:prstGeom prst="rect">
            <a:avLst/>
          </a:prstGeom>
          <a:solidFill>
            <a:srgbClr val="AD006D"/>
          </a:solidFill>
          <a:ln w="9525">
            <a:noFill/>
            <a:miter lim="800000"/>
            <a:headEnd/>
            <a:tailEnd/>
          </a:ln>
        </p:spPr>
        <p:txBody>
          <a:bodyPr wrap="none" lIns="67346" tIns="33673" rIns="67346" bIns="33673" anchor="ctr"/>
          <a:lstStyle/>
          <a:p>
            <a:endParaRPr lang="fr-FR" dirty="0"/>
          </a:p>
        </p:txBody>
      </p:sp>
      <p:sp>
        <p:nvSpPr>
          <p:cNvPr id="1035" name="Rectangle 11"/>
          <p:cNvSpPr>
            <a:spLocks noChangeArrowheads="1"/>
          </p:cNvSpPr>
          <p:nvPr/>
        </p:nvSpPr>
        <p:spPr bwMode="auto">
          <a:xfrm>
            <a:off x="9289218" y="6356985"/>
            <a:ext cx="501891" cy="391662"/>
          </a:xfrm>
          <a:prstGeom prst="rect">
            <a:avLst/>
          </a:prstGeom>
          <a:solidFill>
            <a:schemeClr val="bg1"/>
          </a:solidFill>
          <a:ln w="9525">
            <a:noFill/>
            <a:miter lim="800000"/>
            <a:headEnd/>
            <a:tailEnd/>
          </a:ln>
        </p:spPr>
        <p:txBody>
          <a:bodyPr wrap="none" lIns="67346" tIns="33673" rIns="67346" bIns="33673" anchor="ctr"/>
          <a:lstStyle/>
          <a:p>
            <a:endParaRPr lang="fr-FR" dirty="0"/>
          </a:p>
        </p:txBody>
      </p:sp>
      <p:sp>
        <p:nvSpPr>
          <p:cNvPr id="1036" name="Text Box 12"/>
          <p:cNvSpPr txBox="1">
            <a:spLocks noChangeArrowheads="1"/>
          </p:cNvSpPr>
          <p:nvPr/>
        </p:nvSpPr>
        <p:spPr bwMode="auto">
          <a:xfrm>
            <a:off x="6386716" y="6480843"/>
            <a:ext cx="3366903" cy="206503"/>
          </a:xfrm>
          <a:prstGeom prst="rect">
            <a:avLst/>
          </a:prstGeom>
          <a:noFill/>
          <a:ln w="9525">
            <a:noFill/>
            <a:miter lim="800000"/>
            <a:headEnd/>
            <a:tailEnd/>
          </a:ln>
        </p:spPr>
        <p:txBody>
          <a:bodyPr lIns="67346" tIns="33673" rIns="67346" bIns="33673">
            <a:spAutoFit/>
          </a:bodyPr>
          <a:lstStyle/>
          <a:p>
            <a:pPr algn="r">
              <a:spcBef>
                <a:spcPct val="50000"/>
              </a:spcBef>
            </a:pPr>
            <a:r>
              <a:rPr lang="fr-FR" sz="900" dirty="0" smtClean="0">
                <a:solidFill>
                  <a:srgbClr val="3D5F8A"/>
                </a:solidFill>
                <a:latin typeface="Eurostile" pitchFamily="80" charset="0"/>
              </a:rPr>
              <a:t>  Diapositive </a:t>
            </a:r>
            <a:fld id="{4088D475-82FC-45EA-BC03-D9BF74C6FDFA}" type="slidenum">
              <a:rPr lang="fr-FR" sz="900" smtClean="0">
                <a:solidFill>
                  <a:srgbClr val="3D5F8A"/>
                </a:solidFill>
                <a:latin typeface="Eurostile" pitchFamily="80" charset="0"/>
              </a:rPr>
              <a:pPr algn="r">
                <a:spcBef>
                  <a:spcPct val="50000"/>
                </a:spcBef>
              </a:pPr>
              <a:t>‹N°›</a:t>
            </a:fld>
            <a:r>
              <a:rPr lang="fr-FR" sz="900" dirty="0" smtClean="0">
                <a:solidFill>
                  <a:srgbClr val="3D5F8A"/>
                </a:solidFill>
                <a:latin typeface="Eurostile" pitchFamily="80" charset="0"/>
              </a:rPr>
              <a:t>- Direction </a:t>
            </a:r>
            <a:r>
              <a:rPr lang="fr-FR" sz="900" dirty="0">
                <a:solidFill>
                  <a:srgbClr val="3D5F8A"/>
                </a:solidFill>
                <a:latin typeface="Eurostile" pitchFamily="80" charset="0"/>
              </a:rPr>
              <a:t>générale de l’offre de </a:t>
            </a:r>
            <a:r>
              <a:rPr lang="fr-FR" sz="900" dirty="0" smtClean="0">
                <a:solidFill>
                  <a:srgbClr val="3D5F8A"/>
                </a:solidFill>
                <a:latin typeface="Eurostile" pitchFamily="80" charset="0"/>
              </a:rPr>
              <a:t>soins - DGOS</a:t>
            </a:r>
            <a:endParaRPr lang="fr-FR" sz="900" dirty="0">
              <a:solidFill>
                <a:srgbClr val="3D5F8A"/>
              </a:solidFill>
              <a:latin typeface="Eurostile" pitchFamily="80" charset="0"/>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4" r:id="rId7"/>
    <p:sldLayoutId id="2147483655" r:id="rId8"/>
  </p:sldLayoutIdLst>
  <p:timing>
    <p:tnLst>
      <p:par>
        <p:cTn id="1" dur="indefinite" restart="never" nodeType="tmRoot"/>
      </p:par>
    </p:tnLst>
  </p:timing>
  <p:txStyles>
    <p:titleStyle>
      <a:lvl1pPr algn="ctr" defTabSz="957570" rtl="0" eaLnBrk="1" fontAlgn="base" hangingPunct="1">
        <a:spcBef>
          <a:spcPct val="0"/>
        </a:spcBef>
        <a:spcAft>
          <a:spcPct val="0"/>
        </a:spcAft>
        <a:defRPr sz="4600">
          <a:solidFill>
            <a:schemeClr val="tx2"/>
          </a:solidFill>
          <a:latin typeface="+mj-lt"/>
          <a:ea typeface="+mj-ea"/>
          <a:cs typeface="+mj-cs"/>
        </a:defRPr>
      </a:lvl1pPr>
      <a:lvl2pPr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2pPr>
      <a:lvl3pPr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3pPr>
      <a:lvl4pPr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4pPr>
      <a:lvl5pPr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5pPr>
      <a:lvl6pPr marL="336728"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6pPr>
      <a:lvl7pPr marL="673456"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7pPr>
      <a:lvl8pPr marL="1010183"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8pPr>
      <a:lvl9pPr marL="1346911" algn="ctr" defTabSz="957570" rtl="0" eaLnBrk="1" fontAlgn="base" hangingPunct="1">
        <a:spcBef>
          <a:spcPct val="0"/>
        </a:spcBef>
        <a:spcAft>
          <a:spcPct val="0"/>
        </a:spcAft>
        <a:defRPr sz="4600">
          <a:solidFill>
            <a:schemeClr val="tx2"/>
          </a:solidFill>
          <a:latin typeface="Arial" charset="0"/>
          <a:ea typeface="ＭＳ Ｐゴシック" pitchFamily="80" charset="-128"/>
        </a:defRPr>
      </a:lvl9pPr>
    </p:titleStyle>
    <p:bodyStyle>
      <a:lvl1pPr marL="358943" indent="-358943" algn="l" defTabSz="957570" rtl="0" eaLnBrk="1" fontAlgn="base" hangingPunct="1">
        <a:spcBef>
          <a:spcPct val="20000"/>
        </a:spcBef>
        <a:spcAft>
          <a:spcPct val="0"/>
        </a:spcAft>
        <a:buChar char="•"/>
        <a:defRPr sz="3400">
          <a:solidFill>
            <a:schemeClr val="tx1"/>
          </a:solidFill>
          <a:latin typeface="+mn-lt"/>
          <a:ea typeface="+mn-ea"/>
          <a:cs typeface="+mn-cs"/>
        </a:defRPr>
      </a:lvl1pPr>
      <a:lvl2pPr marL="778683" indent="-299314" algn="l" defTabSz="957570" rtl="0" eaLnBrk="1" fontAlgn="base" hangingPunct="1">
        <a:spcBef>
          <a:spcPct val="20000"/>
        </a:spcBef>
        <a:spcAft>
          <a:spcPct val="0"/>
        </a:spcAft>
        <a:buChar char="–"/>
        <a:defRPr sz="2900">
          <a:solidFill>
            <a:schemeClr val="tx1"/>
          </a:solidFill>
          <a:latin typeface="+mn-lt"/>
          <a:ea typeface="+mn-ea"/>
        </a:defRPr>
      </a:lvl2pPr>
      <a:lvl3pPr marL="1197254" indent="-239685" algn="l" defTabSz="957570" rtl="0" eaLnBrk="1" fontAlgn="base" hangingPunct="1">
        <a:spcBef>
          <a:spcPct val="20000"/>
        </a:spcBef>
        <a:spcAft>
          <a:spcPct val="0"/>
        </a:spcAft>
        <a:buChar char="•"/>
        <a:defRPr sz="2500">
          <a:solidFill>
            <a:schemeClr val="tx1"/>
          </a:solidFill>
          <a:latin typeface="+mn-lt"/>
          <a:ea typeface="+mn-ea"/>
        </a:defRPr>
      </a:lvl3pPr>
      <a:lvl4pPr marL="1676624" indent="-239685" algn="l" defTabSz="957570" rtl="0" eaLnBrk="1" fontAlgn="base" hangingPunct="1">
        <a:spcBef>
          <a:spcPct val="20000"/>
        </a:spcBef>
        <a:spcAft>
          <a:spcPct val="0"/>
        </a:spcAft>
        <a:buChar char="–"/>
        <a:defRPr sz="2100">
          <a:solidFill>
            <a:schemeClr val="tx1"/>
          </a:solidFill>
          <a:latin typeface="+mn-lt"/>
          <a:ea typeface="+mn-ea"/>
        </a:defRPr>
      </a:lvl4pPr>
      <a:lvl5pPr marL="2154824" indent="-239685" algn="l" defTabSz="957570" rtl="0" eaLnBrk="1" fontAlgn="base" hangingPunct="1">
        <a:spcBef>
          <a:spcPct val="20000"/>
        </a:spcBef>
        <a:spcAft>
          <a:spcPct val="0"/>
        </a:spcAft>
        <a:buChar char="»"/>
        <a:defRPr sz="2100">
          <a:solidFill>
            <a:schemeClr val="tx1"/>
          </a:solidFill>
          <a:latin typeface="+mn-lt"/>
          <a:ea typeface="+mn-ea"/>
        </a:defRPr>
      </a:lvl5pPr>
      <a:lvl6pPr marL="2491552" indent="-239685" algn="l" defTabSz="957570" rtl="0" eaLnBrk="1" fontAlgn="base" hangingPunct="1">
        <a:spcBef>
          <a:spcPct val="20000"/>
        </a:spcBef>
        <a:spcAft>
          <a:spcPct val="0"/>
        </a:spcAft>
        <a:buChar char="»"/>
        <a:defRPr sz="2100">
          <a:solidFill>
            <a:schemeClr val="tx1"/>
          </a:solidFill>
          <a:latin typeface="+mn-lt"/>
          <a:ea typeface="+mn-ea"/>
        </a:defRPr>
      </a:lvl6pPr>
      <a:lvl7pPr marL="2828280" indent="-239685" algn="l" defTabSz="957570" rtl="0" eaLnBrk="1" fontAlgn="base" hangingPunct="1">
        <a:spcBef>
          <a:spcPct val="20000"/>
        </a:spcBef>
        <a:spcAft>
          <a:spcPct val="0"/>
        </a:spcAft>
        <a:buChar char="»"/>
        <a:defRPr sz="2100">
          <a:solidFill>
            <a:schemeClr val="tx1"/>
          </a:solidFill>
          <a:latin typeface="+mn-lt"/>
          <a:ea typeface="+mn-ea"/>
        </a:defRPr>
      </a:lvl7pPr>
      <a:lvl8pPr marL="3165008" indent="-239685" algn="l" defTabSz="957570" rtl="0" eaLnBrk="1" fontAlgn="base" hangingPunct="1">
        <a:spcBef>
          <a:spcPct val="20000"/>
        </a:spcBef>
        <a:spcAft>
          <a:spcPct val="0"/>
        </a:spcAft>
        <a:buChar char="»"/>
        <a:defRPr sz="2100">
          <a:solidFill>
            <a:schemeClr val="tx1"/>
          </a:solidFill>
          <a:latin typeface="+mn-lt"/>
          <a:ea typeface="+mn-ea"/>
        </a:defRPr>
      </a:lvl8pPr>
      <a:lvl9pPr marL="3501736" indent="-239685" algn="l" defTabSz="957570" rtl="0" eaLnBrk="1" fontAlgn="base" hangingPunct="1">
        <a:spcBef>
          <a:spcPct val="20000"/>
        </a:spcBef>
        <a:spcAft>
          <a:spcPct val="0"/>
        </a:spcAft>
        <a:buChar char="»"/>
        <a:defRPr sz="2100">
          <a:solidFill>
            <a:schemeClr val="tx1"/>
          </a:solidFill>
          <a:latin typeface="+mn-lt"/>
          <a:ea typeface="+mn-ea"/>
        </a:defRPr>
      </a:lvl9pPr>
    </p:bodyStyle>
    <p:otherStyle>
      <a:defPPr>
        <a:defRPr lang="fr-FR"/>
      </a:defPPr>
      <a:lvl1pPr marL="0" algn="l" defTabSz="673456" rtl="0" eaLnBrk="1" latinLnBrk="0" hangingPunct="1">
        <a:defRPr sz="1300" kern="1200">
          <a:solidFill>
            <a:schemeClr val="tx1"/>
          </a:solidFill>
          <a:latin typeface="+mn-lt"/>
          <a:ea typeface="+mn-ea"/>
          <a:cs typeface="+mn-cs"/>
        </a:defRPr>
      </a:lvl1pPr>
      <a:lvl2pPr marL="336728" algn="l" defTabSz="673456" rtl="0" eaLnBrk="1" latinLnBrk="0" hangingPunct="1">
        <a:defRPr sz="1300" kern="1200">
          <a:solidFill>
            <a:schemeClr val="tx1"/>
          </a:solidFill>
          <a:latin typeface="+mn-lt"/>
          <a:ea typeface="+mn-ea"/>
          <a:cs typeface="+mn-cs"/>
        </a:defRPr>
      </a:lvl2pPr>
      <a:lvl3pPr marL="673456" algn="l" defTabSz="673456" rtl="0" eaLnBrk="1" latinLnBrk="0" hangingPunct="1">
        <a:defRPr sz="1300" kern="1200">
          <a:solidFill>
            <a:schemeClr val="tx1"/>
          </a:solidFill>
          <a:latin typeface="+mn-lt"/>
          <a:ea typeface="+mn-ea"/>
          <a:cs typeface="+mn-cs"/>
        </a:defRPr>
      </a:lvl3pPr>
      <a:lvl4pPr marL="1010183" algn="l" defTabSz="673456" rtl="0" eaLnBrk="1" latinLnBrk="0" hangingPunct="1">
        <a:defRPr sz="1300" kern="1200">
          <a:solidFill>
            <a:schemeClr val="tx1"/>
          </a:solidFill>
          <a:latin typeface="+mn-lt"/>
          <a:ea typeface="+mn-ea"/>
          <a:cs typeface="+mn-cs"/>
        </a:defRPr>
      </a:lvl4pPr>
      <a:lvl5pPr marL="1346911" algn="l" defTabSz="673456" rtl="0" eaLnBrk="1" latinLnBrk="0" hangingPunct="1">
        <a:defRPr sz="1300" kern="1200">
          <a:solidFill>
            <a:schemeClr val="tx1"/>
          </a:solidFill>
          <a:latin typeface="+mn-lt"/>
          <a:ea typeface="+mn-ea"/>
          <a:cs typeface="+mn-cs"/>
        </a:defRPr>
      </a:lvl5pPr>
      <a:lvl6pPr marL="1683639" algn="l" defTabSz="673456" rtl="0" eaLnBrk="1" latinLnBrk="0" hangingPunct="1">
        <a:defRPr sz="1300" kern="1200">
          <a:solidFill>
            <a:schemeClr val="tx1"/>
          </a:solidFill>
          <a:latin typeface="+mn-lt"/>
          <a:ea typeface="+mn-ea"/>
          <a:cs typeface="+mn-cs"/>
        </a:defRPr>
      </a:lvl6pPr>
      <a:lvl7pPr marL="2020367" algn="l" defTabSz="673456" rtl="0" eaLnBrk="1" latinLnBrk="0" hangingPunct="1">
        <a:defRPr sz="1300" kern="1200">
          <a:solidFill>
            <a:schemeClr val="tx1"/>
          </a:solidFill>
          <a:latin typeface="+mn-lt"/>
          <a:ea typeface="+mn-ea"/>
          <a:cs typeface="+mn-cs"/>
        </a:defRPr>
      </a:lvl7pPr>
      <a:lvl8pPr marL="2357095" algn="l" defTabSz="673456" rtl="0" eaLnBrk="1" latinLnBrk="0" hangingPunct="1">
        <a:defRPr sz="1300" kern="1200">
          <a:solidFill>
            <a:schemeClr val="tx1"/>
          </a:solidFill>
          <a:latin typeface="+mn-lt"/>
          <a:ea typeface="+mn-ea"/>
          <a:cs typeface="+mn-cs"/>
        </a:defRPr>
      </a:lvl8pPr>
      <a:lvl9pPr marL="2693822" algn="l" defTabSz="67345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www.sante.gouv.fr/programme-hopital-numerique.html"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www.sante.gouv.fr/programme-hopital-numerique.html"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FR"/>
          </a:p>
        </p:txBody>
      </p:sp>
      <p:sp>
        <p:nvSpPr>
          <p:cNvPr id="3" name="Title 2"/>
          <p:cNvSpPr>
            <a:spLocks noGrp="1"/>
          </p:cNvSpPr>
          <p:nvPr>
            <p:ph type="ctrTitle"/>
          </p:nvPr>
        </p:nvSpPr>
        <p:spPr>
          <a:xfrm>
            <a:off x="4736976" y="2996952"/>
            <a:ext cx="3600400" cy="1944216"/>
          </a:xfrm>
        </p:spPr>
        <p:txBody>
          <a:bodyPr/>
          <a:lstStyle/>
          <a:p>
            <a:r>
              <a:rPr lang="fr-FR" dirty="0" smtClean="0"/>
              <a:t>Financement des établissements par les dotations</a:t>
            </a:r>
            <a:endParaRPr lang="fr-FR" sz="2000" b="0" dirty="0"/>
          </a:p>
        </p:txBody>
      </p:sp>
    </p:spTree>
    <p:extLst>
      <p:ext uri="{BB962C8B-B14F-4D97-AF65-F5344CB8AC3E}">
        <p14:creationId xmlns:p14="http://schemas.microsoft.com/office/powerpoint/2010/main" xmlns="" val="1041766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569296" y="0"/>
            <a:ext cx="6336704" cy="523220"/>
          </a:xfrm>
        </p:spPr>
        <p:txBody>
          <a:bodyPr/>
          <a:lstStyle/>
          <a:p>
            <a:r>
              <a:rPr lang="fr-FR" sz="2800" dirty="0" smtClean="0"/>
              <a:t>Les objectifs des guides</a:t>
            </a:r>
            <a:endParaRPr lang="fr-FR" sz="2800" dirty="0"/>
          </a:p>
        </p:txBody>
      </p:sp>
      <p:sp>
        <p:nvSpPr>
          <p:cNvPr id="4" name="Espace réservé du contenu 3"/>
          <p:cNvSpPr>
            <a:spLocks noGrp="1"/>
          </p:cNvSpPr>
          <p:nvPr>
            <p:ph sz="quarter" idx="10"/>
          </p:nvPr>
        </p:nvSpPr>
        <p:spPr>
          <a:xfrm>
            <a:off x="848544" y="620688"/>
            <a:ext cx="8496944" cy="5544616"/>
          </a:xfrm>
        </p:spPr>
        <p:txBody>
          <a:bodyPr/>
          <a:lstStyle/>
          <a:p>
            <a:r>
              <a:rPr lang="fr-FR" sz="2000" dirty="0" smtClean="0"/>
              <a:t>Guides diffusés par voie de circulaires du 1</a:t>
            </a:r>
            <a:r>
              <a:rPr lang="fr-FR" sz="2000" baseline="30000" dirty="0" smtClean="0"/>
              <a:t>er</a:t>
            </a:r>
            <a:r>
              <a:rPr lang="fr-FR" sz="2000" dirty="0" smtClean="0"/>
              <a:t> août 2011 (AC)</a:t>
            </a:r>
          </a:p>
          <a:p>
            <a:pPr>
              <a:buNone/>
            </a:pPr>
            <a:r>
              <a:rPr lang="fr-FR" sz="2000" dirty="0" smtClean="0"/>
              <a:t>et du 19 février 2013 (MIG)</a:t>
            </a:r>
          </a:p>
          <a:p>
            <a:pPr>
              <a:buNone/>
            </a:pPr>
            <a:endParaRPr lang="fr-FR" sz="2000" dirty="0"/>
          </a:p>
          <a:p>
            <a:r>
              <a:rPr lang="fr-FR" sz="2000" dirty="0" smtClean="0"/>
              <a:t>A destination des ARS et des établissements de santé</a:t>
            </a:r>
          </a:p>
          <a:p>
            <a:endParaRPr lang="fr-FR" sz="2000" dirty="0"/>
          </a:p>
          <a:p>
            <a:r>
              <a:rPr lang="fr-FR" sz="2000" dirty="0" smtClean="0"/>
              <a:t>Le premier objectif est d’accroître la sécurité juridique des notifications des crédits finançant les AC et les MIG en donnant les moyens aux ARS de motiver leurs allocations</a:t>
            </a:r>
          </a:p>
          <a:p>
            <a:endParaRPr lang="fr-FR" sz="2000" dirty="0"/>
          </a:p>
          <a:p>
            <a:r>
              <a:rPr lang="fr-FR" sz="2000" dirty="0" smtClean="0"/>
              <a:t>Le second objectif est d’améliorer le dialogue de gestion entre les ARS et les établissements en :</a:t>
            </a:r>
          </a:p>
          <a:p>
            <a:pPr>
              <a:buNone/>
            </a:pPr>
            <a:endParaRPr lang="fr-FR" sz="2000" dirty="0" smtClean="0"/>
          </a:p>
          <a:p>
            <a:pPr lvl="1"/>
            <a:r>
              <a:rPr lang="fr-FR" sz="2000" dirty="0"/>
              <a:t>c</a:t>
            </a:r>
            <a:r>
              <a:rPr lang="fr-FR" sz="2000" dirty="0" smtClean="0"/>
              <a:t>larifiant les périmètres de financement</a:t>
            </a:r>
          </a:p>
          <a:p>
            <a:pPr lvl="1"/>
            <a:r>
              <a:rPr lang="fr-FR" sz="2000" dirty="0"/>
              <a:t>o</a:t>
            </a:r>
            <a:r>
              <a:rPr lang="fr-FR" sz="2000" dirty="0" smtClean="0"/>
              <a:t>bjectivant le chiffrage des moyens nécessaires à la réalisation des missions et des actions (établissement de référentiels, exemples d’unités d’œuvre dont la comptabilisation permet de dimensionner les dotations, etc.)</a:t>
            </a:r>
          </a:p>
          <a:p>
            <a:pPr lvl="1"/>
            <a:endParaRPr lang="fr-F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523220"/>
          </a:xfrm>
        </p:spPr>
        <p:txBody>
          <a:bodyPr/>
          <a:lstStyle/>
          <a:p>
            <a:r>
              <a:rPr lang="fr-FR" sz="2800" dirty="0" smtClean="0"/>
              <a:t>L’utilisation des guides</a:t>
            </a:r>
            <a:endParaRPr lang="fr-FR" sz="2800" dirty="0"/>
          </a:p>
        </p:txBody>
      </p:sp>
      <p:sp>
        <p:nvSpPr>
          <p:cNvPr id="4" name="Espace réservé du contenu 3"/>
          <p:cNvSpPr>
            <a:spLocks noGrp="1"/>
          </p:cNvSpPr>
          <p:nvPr>
            <p:ph sz="quarter" idx="10"/>
          </p:nvPr>
        </p:nvSpPr>
        <p:spPr>
          <a:xfrm>
            <a:off x="848544" y="620688"/>
            <a:ext cx="8496944" cy="5544616"/>
          </a:xfrm>
        </p:spPr>
        <p:txBody>
          <a:bodyPr/>
          <a:lstStyle/>
          <a:p>
            <a:pPr marL="228600" lvl="1">
              <a:buFont typeface="Arial" pitchFamily="34" charset="0"/>
              <a:buChar char="•"/>
            </a:pPr>
            <a:r>
              <a:rPr lang="fr-FR" sz="2400" b="1" dirty="0" smtClean="0"/>
              <a:t>Les guides ont une vocation méthodologique</a:t>
            </a:r>
          </a:p>
          <a:p>
            <a:pPr marL="228600" lvl="1">
              <a:buFont typeface="Arial" pitchFamily="34" charset="0"/>
              <a:buChar char="•"/>
            </a:pPr>
            <a:endParaRPr lang="fr-FR" sz="2400" b="1" dirty="0" smtClean="0"/>
          </a:p>
          <a:p>
            <a:pPr marL="228600" lvl="1">
              <a:buFont typeface="Arial" pitchFamily="34" charset="0"/>
              <a:buChar char="•"/>
            </a:pPr>
            <a:r>
              <a:rPr lang="fr-FR" sz="2400" b="1" dirty="0" smtClean="0"/>
              <a:t>Les guides sont destinés à être mis à jour régulièrement, à mesure de la progression de l’objectivation des missions, actions et de leurs dotations</a:t>
            </a:r>
          </a:p>
          <a:p>
            <a:pPr marL="228600" lvl="1">
              <a:buFont typeface="Arial" pitchFamily="34" charset="0"/>
              <a:buChar char="•"/>
            </a:pPr>
            <a:endParaRPr lang="fr-FR" sz="2400" b="1" dirty="0"/>
          </a:p>
          <a:p>
            <a:pPr marL="228600" lvl="1">
              <a:buFont typeface="Arial" pitchFamily="34" charset="0"/>
              <a:buChar char="•"/>
            </a:pPr>
            <a:r>
              <a:rPr lang="fr-FR" sz="2400" b="1" dirty="0" smtClean="0"/>
              <a:t>Les guides doivent permettre à l’administration centrale, aux ARS et aux établissements de partager une culture commune quant aux règles d’allocation des dotations des MIGAC</a:t>
            </a:r>
          </a:p>
          <a:p>
            <a:pPr marL="228600" lvl="1">
              <a:buFont typeface="Arial" pitchFamily="34" charset="0"/>
              <a:buChar char="•"/>
            </a:pPr>
            <a:endParaRPr lang="fr-FR" sz="2400" b="1" dirty="0" smtClean="0"/>
          </a:p>
          <a:p>
            <a:pPr marL="228600" lvl="1">
              <a:buFont typeface="Arial" pitchFamily="34" charset="0"/>
              <a:buChar char="•"/>
            </a:pPr>
            <a:endParaRPr lang="fr-FR"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La mise en œuvre du FIR</a:t>
            </a:r>
            <a:endParaRPr lang="fr-FR" dirty="0"/>
          </a:p>
        </p:txBody>
      </p:sp>
    </p:spTree>
    <p:extLst>
      <p:ext uri="{BB962C8B-B14F-4D97-AF65-F5344CB8AC3E}">
        <p14:creationId xmlns:p14="http://schemas.microsoft.com/office/powerpoint/2010/main" xmlns="" val="285985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830997"/>
          </a:xfrm>
        </p:spPr>
        <p:txBody>
          <a:bodyPr/>
          <a:lstStyle/>
          <a:p>
            <a:r>
              <a:rPr lang="fr-FR" sz="2400" dirty="0" smtClean="0"/>
              <a:t>Les missions du fonds d’intervention régional (FIR)</a:t>
            </a:r>
            <a:endParaRPr lang="fr-FR" sz="2400" dirty="0"/>
          </a:p>
        </p:txBody>
      </p:sp>
      <p:sp>
        <p:nvSpPr>
          <p:cNvPr id="4" name="Espace réservé du contenu 3"/>
          <p:cNvSpPr>
            <a:spLocks noGrp="1"/>
          </p:cNvSpPr>
          <p:nvPr>
            <p:ph sz="quarter" idx="10"/>
          </p:nvPr>
        </p:nvSpPr>
        <p:spPr>
          <a:xfrm>
            <a:off x="848544" y="620688"/>
            <a:ext cx="8496944" cy="5544616"/>
          </a:xfrm>
        </p:spPr>
        <p:txBody>
          <a:bodyPr/>
          <a:lstStyle/>
          <a:p>
            <a:pPr>
              <a:buNone/>
            </a:pPr>
            <a:endParaRPr lang="fr-FR" sz="2000" dirty="0"/>
          </a:p>
          <a:p>
            <a:r>
              <a:rPr lang="fr-FR" sz="2000" dirty="0" smtClean="0"/>
              <a:t>Le décret du 27 février 2012 définit l’objectif et les missions du FIR, dont le financement des :</a:t>
            </a:r>
          </a:p>
          <a:p>
            <a:pPr lvl="1"/>
            <a:r>
              <a:rPr lang="fr-FR" sz="2000" dirty="0" smtClean="0"/>
              <a:t> PDSES et PDSA</a:t>
            </a:r>
          </a:p>
          <a:p>
            <a:pPr lvl="1"/>
            <a:r>
              <a:rPr lang="fr-FR" sz="2000" dirty="0" smtClean="0"/>
              <a:t>Nouveaux modes d’exercice et de coopération</a:t>
            </a:r>
          </a:p>
          <a:p>
            <a:pPr lvl="1"/>
            <a:r>
              <a:rPr lang="fr-FR" sz="2000" dirty="0" smtClean="0"/>
              <a:t>Réseaux de santé</a:t>
            </a:r>
          </a:p>
          <a:p>
            <a:pPr lvl="1"/>
            <a:r>
              <a:rPr lang="fr-FR" sz="2000" dirty="0" smtClean="0"/>
              <a:t>Performance hospitalière</a:t>
            </a:r>
          </a:p>
          <a:p>
            <a:pPr lvl="1"/>
            <a:r>
              <a:rPr lang="fr-FR" sz="2000" dirty="0" smtClean="0"/>
              <a:t>Opérations de modernisation et restructuration</a:t>
            </a:r>
          </a:p>
          <a:p>
            <a:pPr lvl="1"/>
            <a:endParaRPr lang="fr-FR" sz="2000" dirty="0"/>
          </a:p>
          <a:p>
            <a:r>
              <a:rPr lang="fr-FR" sz="2000" dirty="0" smtClean="0"/>
              <a:t>Outil financier </a:t>
            </a:r>
          </a:p>
          <a:p>
            <a:pPr lvl="1"/>
            <a:r>
              <a:rPr lang="fr-FR" sz="2000" dirty="0" smtClean="0"/>
              <a:t>permettant une fongibilité asymétrique des crédits</a:t>
            </a:r>
          </a:p>
          <a:p>
            <a:pPr lvl="1"/>
            <a:r>
              <a:rPr lang="fr-FR" sz="2000" dirty="0" smtClean="0"/>
              <a:t>à destination de tous les agents du système de santé, quel que soit leur statut</a:t>
            </a:r>
          </a:p>
          <a:p>
            <a:pPr lvl="1"/>
            <a:r>
              <a:rPr lang="fr-FR" sz="2000" dirty="0"/>
              <a:t>l</a:t>
            </a:r>
            <a:r>
              <a:rPr lang="fr-FR" sz="2000" dirty="0" smtClean="0"/>
              <a:t>evier des ARS pour opérer des financements transversaux entre la ville et l’hôpital.</a:t>
            </a:r>
          </a:p>
          <a:p>
            <a:pPr lvl="1"/>
            <a:endParaRPr lang="fr-FR" sz="2000" dirty="0"/>
          </a:p>
          <a:p>
            <a:pPr lvl="1"/>
            <a:r>
              <a:rPr lang="fr-FR" sz="2000" b="1" dirty="0"/>
              <a:t>Le montant total des crédits du FIR s’élève à 3,3 Mds € en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830997"/>
          </a:xfrm>
        </p:spPr>
        <p:txBody>
          <a:bodyPr/>
          <a:lstStyle/>
          <a:p>
            <a:r>
              <a:rPr lang="fr-FR" sz="2400" dirty="0" smtClean="0"/>
              <a:t>Les MIG et les AC versées dans le FIR en 2013 (1)</a:t>
            </a:r>
            <a:endParaRPr lang="fr-FR" sz="2400" dirty="0"/>
          </a:p>
        </p:txBody>
      </p:sp>
      <p:sp>
        <p:nvSpPr>
          <p:cNvPr id="4" name="Espace réservé du contenu 3"/>
          <p:cNvSpPr>
            <a:spLocks noGrp="1"/>
          </p:cNvSpPr>
          <p:nvPr>
            <p:ph sz="quarter" idx="10"/>
          </p:nvPr>
        </p:nvSpPr>
        <p:spPr>
          <a:xfrm>
            <a:off x="848544" y="404664"/>
            <a:ext cx="8496944" cy="5760640"/>
          </a:xfrm>
        </p:spPr>
        <p:txBody>
          <a:bodyPr/>
          <a:lstStyle/>
          <a:p>
            <a:endParaRPr lang="fr-FR" sz="2000" dirty="0" smtClean="0"/>
          </a:p>
          <a:p>
            <a:endParaRPr lang="fr-FR" sz="2000" dirty="0"/>
          </a:p>
          <a:p>
            <a:r>
              <a:rPr lang="fr-FR" sz="2400" dirty="0" smtClean="0"/>
              <a:t>Quatre </a:t>
            </a:r>
            <a:r>
              <a:rPr lang="fr-FR" sz="2400" dirty="0"/>
              <a:t>MIG sont entrées dans le périmètre du FIR lors de sa création en 2012 </a:t>
            </a:r>
            <a:r>
              <a:rPr lang="fr-FR" sz="2400" dirty="0" smtClean="0"/>
              <a:t>:</a:t>
            </a:r>
          </a:p>
          <a:p>
            <a:endParaRPr lang="fr-FR" sz="2400" dirty="0"/>
          </a:p>
          <a:p>
            <a:pPr lvl="1"/>
            <a:r>
              <a:rPr lang="fr-FR" sz="2400" dirty="0"/>
              <a:t> La permanence des soins en établissement de santé</a:t>
            </a:r>
          </a:p>
          <a:p>
            <a:pPr lvl="1"/>
            <a:r>
              <a:rPr lang="fr-FR" sz="2400" dirty="0"/>
              <a:t> </a:t>
            </a:r>
            <a:r>
              <a:rPr lang="fr-FR" sz="2400" dirty="0" smtClean="0"/>
              <a:t>Les </a:t>
            </a:r>
            <a:r>
              <a:rPr lang="fr-FR" sz="2400" dirty="0"/>
              <a:t>centres de dépistage anonyme et </a:t>
            </a:r>
            <a:r>
              <a:rPr lang="fr-FR" sz="2400" dirty="0" smtClean="0"/>
              <a:t>gratuit (CDAG)</a:t>
            </a:r>
            <a:endParaRPr lang="fr-FR" sz="2400" dirty="0"/>
          </a:p>
          <a:p>
            <a:pPr lvl="1"/>
            <a:r>
              <a:rPr lang="fr-FR" sz="2400" dirty="0"/>
              <a:t> Les centres périnataux de proximité</a:t>
            </a:r>
          </a:p>
          <a:p>
            <a:pPr lvl="1"/>
            <a:r>
              <a:rPr lang="fr-FR" sz="2400" dirty="0"/>
              <a:t> Les actions d’éducation </a:t>
            </a:r>
            <a:r>
              <a:rPr lang="fr-FR" sz="2400" dirty="0" smtClean="0"/>
              <a:t>thérapeutique</a:t>
            </a:r>
          </a:p>
          <a:p>
            <a:pPr lvl="1">
              <a:buNone/>
            </a:pPr>
            <a:r>
              <a:rPr lang="fr-FR" sz="24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400110"/>
          </a:xfrm>
        </p:spPr>
        <p:txBody>
          <a:bodyPr/>
          <a:lstStyle/>
          <a:p>
            <a:r>
              <a:rPr lang="fr-FR" dirty="0" smtClean="0"/>
              <a:t>Les MIG et les AC versées dans le FIR en 2013 (2)</a:t>
            </a:r>
            <a:endParaRPr lang="fr-FR" dirty="0"/>
          </a:p>
        </p:txBody>
      </p:sp>
      <p:sp>
        <p:nvSpPr>
          <p:cNvPr id="4" name="Espace réservé du contenu 3"/>
          <p:cNvSpPr>
            <a:spLocks noGrp="1"/>
          </p:cNvSpPr>
          <p:nvPr>
            <p:ph sz="quarter" idx="10"/>
          </p:nvPr>
        </p:nvSpPr>
        <p:spPr>
          <a:xfrm>
            <a:off x="848544" y="404664"/>
            <a:ext cx="8496944" cy="5760640"/>
          </a:xfrm>
        </p:spPr>
        <p:txBody>
          <a:bodyPr/>
          <a:lstStyle/>
          <a:p>
            <a:r>
              <a:rPr lang="fr-FR" sz="2000" dirty="0" smtClean="0"/>
              <a:t>Dix </a:t>
            </a:r>
            <a:r>
              <a:rPr lang="fr-FR" sz="2000" dirty="0"/>
              <a:t>MIG ont été ajoutées aux missions du FIR en 2013 :</a:t>
            </a:r>
          </a:p>
          <a:p>
            <a:pPr lvl="1"/>
            <a:r>
              <a:rPr lang="fr-FR" sz="2000" dirty="0"/>
              <a:t>Les COREVIH</a:t>
            </a:r>
          </a:p>
          <a:p>
            <a:pPr lvl="1"/>
            <a:r>
              <a:rPr lang="fr-FR" sz="2000" dirty="0"/>
              <a:t>Les emplois de psychologues ou d’assistants sociaux dans les plans de santé publique hors plan cancer</a:t>
            </a:r>
          </a:p>
          <a:p>
            <a:pPr lvl="1"/>
            <a:r>
              <a:rPr lang="fr-FR" sz="2000" dirty="0"/>
              <a:t> Les équipes mobiles de soins palliatifs</a:t>
            </a:r>
          </a:p>
          <a:p>
            <a:pPr lvl="1"/>
            <a:r>
              <a:rPr lang="fr-FR" sz="2000" dirty="0"/>
              <a:t> Les équipes ressources régionales de soins palliatifs pédiatriques</a:t>
            </a:r>
          </a:p>
          <a:p>
            <a:pPr lvl="1"/>
            <a:r>
              <a:rPr lang="fr-FR" sz="2000" dirty="0"/>
              <a:t> Les structures de prise en charge des adolescents</a:t>
            </a:r>
          </a:p>
          <a:p>
            <a:pPr lvl="1"/>
            <a:r>
              <a:rPr lang="fr-FR" sz="2000" dirty="0"/>
              <a:t> Les équipes de liaison en addictologie</a:t>
            </a:r>
          </a:p>
          <a:p>
            <a:pPr lvl="1"/>
            <a:r>
              <a:rPr lang="fr-FR" sz="2000" dirty="0"/>
              <a:t> Les actions de qualité transversale des pratiques de soins en cancérologie</a:t>
            </a:r>
          </a:p>
          <a:p>
            <a:pPr lvl="1"/>
            <a:r>
              <a:rPr lang="fr-FR" sz="2000" dirty="0"/>
              <a:t>La télémédecine et la télésanté</a:t>
            </a:r>
          </a:p>
          <a:p>
            <a:pPr lvl="1"/>
            <a:r>
              <a:rPr lang="fr-FR" sz="2000" dirty="0"/>
              <a:t>Les équipes mobiles de gériatrie</a:t>
            </a:r>
          </a:p>
          <a:p>
            <a:pPr lvl="1"/>
            <a:r>
              <a:rPr lang="fr-FR" sz="2000" dirty="0"/>
              <a:t>Les consultations </a:t>
            </a:r>
            <a:r>
              <a:rPr lang="fr-FR" sz="2000" dirty="0" smtClean="0"/>
              <a:t>mémoire</a:t>
            </a:r>
          </a:p>
          <a:p>
            <a:pPr lvl="1"/>
            <a:endParaRPr lang="fr-FR" sz="2000" dirty="0"/>
          </a:p>
          <a:p>
            <a:pPr lvl="1"/>
            <a:r>
              <a:rPr lang="fr-FR" sz="2000" b="1" dirty="0"/>
              <a:t>Soit 1 325,05 M€ au titre des 14 MIG</a:t>
            </a:r>
          </a:p>
          <a:p>
            <a:pPr lvl="1"/>
            <a:endParaRPr lang="fr-FR" sz="2000" dirty="0"/>
          </a:p>
          <a:p>
            <a:pPr marL="228600" lvl="1">
              <a:buFont typeface="Arial" pitchFamily="34" charset="0"/>
              <a:buChar char="•"/>
            </a:pPr>
            <a:r>
              <a:rPr lang="fr-FR" sz="2000" b="1" dirty="0"/>
              <a:t>La totalité des AC hors plans d’investissement et engagement nationaux sont versées dans le FIR en </a:t>
            </a:r>
            <a:r>
              <a:rPr lang="fr-FR" sz="2000" b="1" dirty="0" smtClean="0"/>
              <a:t>2013 </a:t>
            </a:r>
            <a:r>
              <a:rPr lang="fr-FR" sz="2000" b="1" dirty="0"/>
              <a:t>= 1 127,86 M€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3200" dirty="0" smtClean="0"/>
              <a:t>Point sur les schémas régionaux d’investissement en santé</a:t>
            </a:r>
            <a:endParaRPr lang="fr-FR" dirty="0"/>
          </a:p>
        </p:txBody>
      </p:sp>
    </p:spTree>
    <p:extLst>
      <p:ext uri="{BB962C8B-B14F-4D97-AF65-F5344CB8AC3E}">
        <p14:creationId xmlns:p14="http://schemas.microsoft.com/office/powerpoint/2010/main" xmlns="" val="4114424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523220"/>
          </a:xfrm>
        </p:spPr>
        <p:txBody>
          <a:bodyPr/>
          <a:lstStyle/>
          <a:p>
            <a:r>
              <a:rPr lang="fr-FR" sz="2800" dirty="0"/>
              <a:t>Rappel des objectifs généraux </a:t>
            </a:r>
          </a:p>
        </p:txBody>
      </p:sp>
      <p:sp>
        <p:nvSpPr>
          <p:cNvPr id="4" name="Espace réservé du contenu 3"/>
          <p:cNvSpPr>
            <a:spLocks noGrp="1"/>
          </p:cNvSpPr>
          <p:nvPr>
            <p:ph sz="quarter" idx="10"/>
          </p:nvPr>
        </p:nvSpPr>
        <p:spPr>
          <a:xfrm>
            <a:off x="848544" y="620688"/>
            <a:ext cx="8496944" cy="5544616"/>
          </a:xfrm>
        </p:spPr>
        <p:txBody>
          <a:bodyPr/>
          <a:lstStyle/>
          <a:p>
            <a:pPr>
              <a:buFontTx/>
              <a:buChar char="-"/>
            </a:pPr>
            <a:r>
              <a:rPr lang="fr-FR" dirty="0">
                <a:solidFill>
                  <a:schemeClr val="tx1"/>
                </a:solidFill>
              </a:rPr>
              <a:t>Les attendus, les modalités et le périmètre des SRIS sont explicitement définis dans le circulaire du 28 mai 2013. </a:t>
            </a:r>
          </a:p>
          <a:p>
            <a:endParaRPr lang="fr-FR" dirty="0">
              <a:solidFill>
                <a:schemeClr val="tx1"/>
              </a:solidFill>
            </a:endParaRPr>
          </a:p>
          <a:p>
            <a:pPr>
              <a:buFontTx/>
              <a:buChar char="-"/>
            </a:pPr>
            <a:r>
              <a:rPr lang="fr-FR" dirty="0">
                <a:solidFill>
                  <a:schemeClr val="tx1"/>
                </a:solidFill>
              </a:rPr>
              <a:t> Il s’agit d’une approche d’ensemble impliquant tous les acteurs de l’offre de soins quel que soit leur secteur (sanitaire/médico-social) et leur statut (publics, privés). </a:t>
            </a:r>
          </a:p>
          <a:p>
            <a:endParaRPr lang="fr-FR" dirty="0">
              <a:solidFill>
                <a:schemeClr val="tx1"/>
              </a:solidFill>
            </a:endParaRPr>
          </a:p>
          <a:p>
            <a:pPr>
              <a:buFontTx/>
              <a:buChar char="-"/>
            </a:pPr>
            <a:r>
              <a:rPr lang="fr-FR" dirty="0">
                <a:solidFill>
                  <a:schemeClr val="tx1"/>
                </a:solidFill>
              </a:rPr>
              <a:t> Trois grands objectifs :</a:t>
            </a:r>
          </a:p>
          <a:p>
            <a:pPr>
              <a:buFontTx/>
              <a:buChar char="-"/>
            </a:pPr>
            <a:endParaRPr lang="fr-FR" dirty="0">
              <a:solidFill>
                <a:schemeClr val="tx1"/>
              </a:solidFill>
            </a:endParaRPr>
          </a:p>
          <a:p>
            <a:pPr marL="542925"/>
            <a:r>
              <a:rPr lang="fr-FR" dirty="0">
                <a:solidFill>
                  <a:schemeClr val="tx1"/>
                </a:solidFill>
              </a:rPr>
              <a:t>1- S’assurer que les investissements futurs seront en cohérence avec la stratégie nationale de santé, les PRS et participeront à la qualité des parcours des patients. </a:t>
            </a:r>
          </a:p>
          <a:p>
            <a:pPr marL="542925"/>
            <a:endParaRPr lang="fr-FR" dirty="0">
              <a:solidFill>
                <a:schemeClr val="tx1"/>
              </a:solidFill>
            </a:endParaRPr>
          </a:p>
          <a:p>
            <a:pPr marL="542925"/>
            <a:r>
              <a:rPr lang="fr-FR" dirty="0">
                <a:solidFill>
                  <a:schemeClr val="tx1"/>
                </a:solidFill>
              </a:rPr>
              <a:t>2- Passer d’une approche déclinée projet par projet à une approche stratégique à l’échelle des territoires. </a:t>
            </a:r>
          </a:p>
          <a:p>
            <a:pPr marL="542925"/>
            <a:endParaRPr lang="fr-FR" dirty="0">
              <a:solidFill>
                <a:schemeClr val="tx1"/>
              </a:solidFill>
            </a:endParaRPr>
          </a:p>
          <a:p>
            <a:pPr marL="542925"/>
            <a:r>
              <a:rPr lang="fr-FR" dirty="0">
                <a:solidFill>
                  <a:schemeClr val="tx1"/>
                </a:solidFill>
              </a:rPr>
              <a:t>3- Renforcer la performance des projets en s’assurant qu’ils se conformeront aux référentiels les plus exigeants en termes de de dimensionnement et d’organisation des activités. </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461665"/>
          </a:xfrm>
        </p:spPr>
        <p:txBody>
          <a:bodyPr/>
          <a:lstStyle/>
          <a:p>
            <a:r>
              <a:rPr lang="fr-FR" sz="2400" dirty="0"/>
              <a:t>Impact pour les établissements de santé </a:t>
            </a:r>
          </a:p>
        </p:txBody>
      </p:sp>
      <p:sp>
        <p:nvSpPr>
          <p:cNvPr id="4" name="Espace réservé du contenu 3"/>
          <p:cNvSpPr>
            <a:spLocks noGrp="1"/>
          </p:cNvSpPr>
          <p:nvPr>
            <p:ph sz="quarter" idx="10"/>
          </p:nvPr>
        </p:nvSpPr>
        <p:spPr>
          <a:xfrm>
            <a:off x="848544" y="620688"/>
            <a:ext cx="8496944" cy="5544616"/>
          </a:xfrm>
        </p:spPr>
        <p:txBody>
          <a:bodyPr/>
          <a:lstStyle/>
          <a:p>
            <a:pPr>
              <a:buFontTx/>
              <a:buChar char="-"/>
            </a:pPr>
            <a:r>
              <a:rPr lang="fr-FR" dirty="0">
                <a:solidFill>
                  <a:schemeClr val="tx1"/>
                </a:solidFill>
              </a:rPr>
              <a:t>Les orientations définies dans leur schéma par les ARS détermineront les modalités de modernisation de l’offre de soins dans le respect du cadrage macro-économique fixé au niveau national. </a:t>
            </a:r>
          </a:p>
          <a:p>
            <a:pPr>
              <a:buFontTx/>
              <a:buChar char="-"/>
            </a:pPr>
            <a:endParaRPr lang="fr-FR" dirty="0">
              <a:solidFill>
                <a:schemeClr val="tx1"/>
              </a:solidFill>
            </a:endParaRPr>
          </a:p>
          <a:p>
            <a:pPr>
              <a:buFontTx/>
              <a:buChar char="-"/>
            </a:pPr>
            <a:r>
              <a:rPr lang="fr-FR" dirty="0">
                <a:solidFill>
                  <a:schemeClr val="tx1"/>
                </a:solidFill>
              </a:rPr>
              <a:t> Parallèlement, les modalités d’accompagnement financier des projets sont refondues :</a:t>
            </a:r>
          </a:p>
          <a:p>
            <a:endParaRPr lang="fr-FR" dirty="0">
              <a:solidFill>
                <a:schemeClr val="tx1"/>
              </a:solidFill>
            </a:endParaRPr>
          </a:p>
          <a:p>
            <a:pPr marL="542925"/>
            <a:r>
              <a:rPr lang="fr-FR" dirty="0">
                <a:solidFill>
                  <a:schemeClr val="tx1"/>
                </a:solidFill>
              </a:rPr>
              <a:t>1- Priorité à l’autofinancement par les établissements</a:t>
            </a:r>
          </a:p>
          <a:p>
            <a:pPr marL="542925"/>
            <a:endParaRPr lang="fr-FR" dirty="0">
              <a:solidFill>
                <a:schemeClr val="tx1"/>
              </a:solidFill>
            </a:endParaRPr>
          </a:p>
          <a:p>
            <a:pPr marL="542925"/>
            <a:r>
              <a:rPr lang="fr-FR" dirty="0">
                <a:solidFill>
                  <a:schemeClr val="tx1"/>
                </a:solidFill>
              </a:rPr>
              <a:t>2- Une politique d’intervention nationale resserrée sur un nombre limité de projets particulièrement structurants via le COPERMO (</a:t>
            </a:r>
            <a:r>
              <a:rPr lang="fr-FR" dirty="0" err="1">
                <a:solidFill>
                  <a:schemeClr val="tx1"/>
                </a:solidFill>
              </a:rPr>
              <a:t>cf</a:t>
            </a:r>
            <a:r>
              <a:rPr lang="fr-FR" dirty="0">
                <a:solidFill>
                  <a:schemeClr val="tx1"/>
                </a:solidFill>
              </a:rPr>
              <a:t> circulaire ad hoc).</a:t>
            </a:r>
          </a:p>
          <a:p>
            <a:pPr marL="542925"/>
            <a:endParaRPr lang="fr-FR" dirty="0">
              <a:solidFill>
                <a:schemeClr val="tx1"/>
              </a:solidFill>
            </a:endParaRPr>
          </a:p>
          <a:p>
            <a:pPr marL="542925"/>
            <a:r>
              <a:rPr lang="fr-FR" dirty="0">
                <a:solidFill>
                  <a:schemeClr val="tx1"/>
                </a:solidFill>
              </a:rPr>
              <a:t>3- Pas de recours à la logique de plan de relance mais recherche d’un effort régulier d’investissement (soutenabilité financière recherchée). </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400110"/>
          </a:xfrm>
        </p:spPr>
        <p:txBody>
          <a:bodyPr/>
          <a:lstStyle/>
          <a:p>
            <a:r>
              <a:rPr lang="fr-FR" dirty="0"/>
              <a:t>Point sur les travaux d’élaboration des SRIS</a:t>
            </a:r>
          </a:p>
        </p:txBody>
      </p:sp>
      <p:sp>
        <p:nvSpPr>
          <p:cNvPr id="4" name="Espace réservé du contenu 3"/>
          <p:cNvSpPr>
            <a:spLocks noGrp="1"/>
          </p:cNvSpPr>
          <p:nvPr>
            <p:ph sz="quarter" idx="10"/>
          </p:nvPr>
        </p:nvSpPr>
        <p:spPr>
          <a:xfrm>
            <a:off x="848544" y="620688"/>
            <a:ext cx="8496944" cy="5544616"/>
          </a:xfrm>
        </p:spPr>
        <p:txBody>
          <a:bodyPr/>
          <a:lstStyle/>
          <a:p>
            <a:pPr>
              <a:buFontTx/>
              <a:buChar char="-"/>
            </a:pPr>
            <a:r>
              <a:rPr lang="fr-FR" dirty="0">
                <a:solidFill>
                  <a:schemeClr val="tx1"/>
                </a:solidFill>
              </a:rPr>
              <a:t>Un premier exercice de diagnostic/perspectives en cours au sein des ARS</a:t>
            </a:r>
          </a:p>
          <a:p>
            <a:pPr>
              <a:buFontTx/>
              <a:buChar char="-"/>
            </a:pPr>
            <a:endParaRPr lang="fr-FR" dirty="0">
              <a:solidFill>
                <a:schemeClr val="tx1"/>
              </a:solidFill>
            </a:endParaRPr>
          </a:p>
          <a:p>
            <a:pPr>
              <a:buFontTx/>
              <a:buChar char="-"/>
            </a:pPr>
            <a:r>
              <a:rPr lang="fr-FR" dirty="0">
                <a:solidFill>
                  <a:schemeClr val="tx1"/>
                </a:solidFill>
              </a:rPr>
              <a:t> Un groupe de travail piloté par le SG pour définir le contenu et la méthodologie des SRIS (</a:t>
            </a:r>
            <a:r>
              <a:rPr lang="fr-FR" dirty="0" smtClean="0">
                <a:solidFill>
                  <a:schemeClr val="tx1"/>
                </a:solidFill>
              </a:rPr>
              <a:t>cf. circulaire</a:t>
            </a:r>
            <a:r>
              <a:rPr lang="fr-FR" dirty="0">
                <a:solidFill>
                  <a:schemeClr val="tx1"/>
                </a:solidFill>
              </a:rPr>
              <a:t>)</a:t>
            </a:r>
          </a:p>
          <a:p>
            <a:endParaRPr lang="fr-FR" dirty="0"/>
          </a:p>
          <a:p>
            <a:r>
              <a:rPr lang="fr-FR" dirty="0">
                <a:solidFill>
                  <a:schemeClr val="tx1"/>
                </a:solidFill>
              </a:rPr>
              <a:t> - Pour rappel concernant la politique d’intervention nationale, le COPERMO est investi d’une mission d’analyse de la qualité des projets et de définition des aides nationales notamment pour les opérations de plus de 50 M€ HT.</a:t>
            </a:r>
          </a:p>
          <a:p>
            <a:endParaRPr lang="fr-FR" dirty="0"/>
          </a:p>
          <a:p>
            <a:r>
              <a:rPr lang="fr-FR" dirty="0">
                <a:solidFill>
                  <a:schemeClr val="tx1"/>
                </a:solidFill>
              </a:rPr>
              <a:t>- Ce dispositif est ouvert à l’ensemble des établissements de santé sur proposition des ARS au regard des priorités régionales. (</a:t>
            </a:r>
            <a:r>
              <a:rPr lang="fr-FR" dirty="0" smtClean="0">
                <a:solidFill>
                  <a:schemeClr val="tx1"/>
                </a:solidFill>
              </a:rPr>
              <a:t>cf. </a:t>
            </a:r>
            <a:r>
              <a:rPr lang="fr-FR" dirty="0">
                <a:solidFill>
                  <a:schemeClr val="tx1"/>
                </a:solidFill>
              </a:rPr>
              <a:t>projet de pôle public/privé de Melun en cours d’instruction).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68" y="1412776"/>
            <a:ext cx="3168352" cy="2304256"/>
          </a:xfrm>
        </p:spPr>
        <p:txBody>
          <a:bodyPr/>
          <a:lstStyle/>
          <a:p>
            <a:pPr algn="ctr"/>
            <a:r>
              <a:rPr lang="fr-FR" dirty="0" smtClean="0"/>
              <a:t>Objet et conditions d’attribution des dotations des MIGAC</a:t>
            </a:r>
            <a:endParaRPr lang="fr-FR" dirty="0"/>
          </a:p>
        </p:txBody>
      </p:sp>
      <p:sp>
        <p:nvSpPr>
          <p:cNvPr id="3" name="Text Placeholder 2"/>
          <p:cNvSpPr>
            <a:spLocks noGrp="1"/>
          </p:cNvSpPr>
          <p:nvPr>
            <p:ph type="body" idx="1"/>
          </p:nvPr>
        </p:nvSpPr>
        <p:spPr>
          <a:xfrm flipV="1">
            <a:off x="4664968" y="6857998"/>
            <a:ext cx="3168352" cy="45719"/>
          </a:xfrm>
        </p:spPr>
        <p:txBody>
          <a:bodyPr/>
          <a:lstStyle/>
          <a:p>
            <a:pPr>
              <a:buFont typeface="Arial" pitchFamily="34" charset="0"/>
              <a:buChar char="•"/>
            </a:pPr>
            <a:endParaRPr lang="fr-FR" dirty="0"/>
          </a:p>
        </p:txBody>
      </p:sp>
    </p:spTree>
    <p:extLst>
      <p:ext uri="{BB962C8B-B14F-4D97-AF65-F5344CB8AC3E}">
        <p14:creationId xmlns:p14="http://schemas.microsoft.com/office/powerpoint/2010/main" xmlns="" val="1710228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p:cNvSpPr>
            <a:spLocks noGrp="1"/>
          </p:cNvSpPr>
          <p:nvPr>
            <p:ph type="body" idx="1"/>
          </p:nvPr>
        </p:nvSpPr>
        <p:spPr>
          <a:xfrm>
            <a:off x="896549" y="1772816"/>
            <a:ext cx="8145202" cy="1224136"/>
          </a:xfrm>
        </p:spPr>
        <p:txBody>
          <a:bodyPr>
            <a:noAutofit/>
          </a:bodyPr>
          <a:lstStyle/>
          <a:p>
            <a:pPr algn="ctr"/>
            <a:r>
              <a:rPr lang="fr-FR" sz="3300" i="1" dirty="0" smtClean="0"/>
              <a:t>Hôpital numérique Focus « financement »</a:t>
            </a:r>
          </a:p>
          <a:p>
            <a:pPr algn="ctr"/>
            <a:endParaRPr lang="fr-FR" sz="33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2"/>
          <p:cNvSpPr>
            <a:spLocks noGrp="1"/>
          </p:cNvSpPr>
          <p:nvPr>
            <p:ph sz="quarter" idx="2"/>
          </p:nvPr>
        </p:nvSpPr>
        <p:spPr>
          <a:xfrm>
            <a:off x="428497" y="2107440"/>
            <a:ext cx="9127014" cy="4750560"/>
          </a:xfrm>
          <a:solidFill>
            <a:schemeClr val="tx1"/>
          </a:solidFill>
        </p:spPr>
        <p:txBody>
          <a:bodyPr/>
          <a:lstStyle/>
          <a:p>
            <a:pPr algn="just"/>
            <a:r>
              <a:rPr lang="fr-FR" sz="1600" dirty="0" smtClean="0">
                <a:solidFill>
                  <a:schemeClr val="bg1"/>
                </a:solidFill>
              </a:rPr>
              <a:t>Le volet financement a pour objectif de </a:t>
            </a:r>
            <a:r>
              <a:rPr lang="fr-FR" sz="1600" b="1" dirty="0" smtClean="0">
                <a:solidFill>
                  <a:schemeClr val="bg1"/>
                </a:solidFill>
              </a:rPr>
              <a:t>cibler le soutien financier sur les domaines prioritaires</a:t>
            </a:r>
            <a:r>
              <a:rPr lang="fr-FR" sz="1600" dirty="0" smtClean="0">
                <a:solidFill>
                  <a:schemeClr val="bg1"/>
                </a:solidFill>
              </a:rPr>
              <a:t> et de </a:t>
            </a:r>
            <a:r>
              <a:rPr lang="fr-FR" sz="1600" b="1" dirty="0" smtClean="0">
                <a:solidFill>
                  <a:schemeClr val="bg1"/>
                </a:solidFill>
              </a:rPr>
              <a:t>récompenser l’utilisation effective du SIH </a:t>
            </a:r>
            <a:r>
              <a:rPr lang="fr-FR" sz="1600" dirty="0" smtClean="0">
                <a:solidFill>
                  <a:schemeClr val="bg1"/>
                </a:solidFill>
              </a:rPr>
              <a:t>par les professionnels de santé, selon les principes suivants :</a:t>
            </a:r>
          </a:p>
          <a:p>
            <a:pPr algn="just"/>
            <a:endParaRPr lang="fr-FR" sz="400" dirty="0" smtClean="0">
              <a:solidFill>
                <a:schemeClr val="bg1"/>
              </a:solidFill>
            </a:endParaRPr>
          </a:p>
          <a:p>
            <a:pPr marL="450850" lvl="1" indent="-273050" algn="just">
              <a:spcBef>
                <a:spcPts val="0"/>
              </a:spcBef>
              <a:spcAft>
                <a:spcPts val="600"/>
              </a:spcAft>
              <a:buClr>
                <a:srgbClr val="DF1A55"/>
              </a:buClr>
            </a:pPr>
            <a:r>
              <a:rPr lang="fr-FR" sz="1600" b="1" dirty="0" smtClean="0">
                <a:solidFill>
                  <a:schemeClr val="bg1"/>
                </a:solidFill>
              </a:rPr>
              <a:t>Conditionner le financement à l’atteinte d’objectifs connus et partagés</a:t>
            </a:r>
          </a:p>
          <a:p>
            <a:pPr marL="716026" lvl="2" indent="-273050" algn="just">
              <a:spcBef>
                <a:spcPts val="0"/>
              </a:spcBef>
              <a:spcAft>
                <a:spcPts val="600"/>
              </a:spcAft>
              <a:buClr>
                <a:srgbClr val="DF1A55"/>
              </a:buClr>
            </a:pPr>
            <a:r>
              <a:rPr lang="fr-FR" sz="1600" dirty="0" smtClean="0">
                <a:solidFill>
                  <a:schemeClr val="bg1"/>
                </a:solidFill>
              </a:rPr>
              <a:t>Les financements sont versés a posteriori aux seuls établissements pouvant justifier de l’atteinte de cibles précises en matière d’usage. </a:t>
            </a:r>
          </a:p>
          <a:p>
            <a:pPr marL="450850" lvl="1" indent="-273050" algn="just">
              <a:spcBef>
                <a:spcPts val="0"/>
              </a:spcBef>
              <a:spcAft>
                <a:spcPts val="600"/>
              </a:spcAft>
              <a:buClr>
                <a:srgbClr val="DF1A55"/>
              </a:buClr>
            </a:pPr>
            <a:r>
              <a:rPr lang="fr-FR" sz="1600" b="1" dirty="0" smtClean="0">
                <a:solidFill>
                  <a:schemeClr val="bg1"/>
                </a:solidFill>
              </a:rPr>
              <a:t>Attribuer un montant de soutien financier fixé par domaine </a:t>
            </a:r>
            <a:r>
              <a:rPr lang="fr-FR" sz="1600" dirty="0" smtClean="0">
                <a:solidFill>
                  <a:schemeClr val="bg1"/>
                </a:solidFill>
              </a:rPr>
              <a:t>indépendamment du montant engagé par l’établissement pour la réalisation du projet</a:t>
            </a:r>
          </a:p>
          <a:p>
            <a:pPr marL="716026" lvl="2" indent="-273050" algn="just">
              <a:spcBef>
                <a:spcPts val="0"/>
              </a:spcBef>
              <a:spcAft>
                <a:spcPts val="600"/>
              </a:spcAft>
              <a:buClr>
                <a:srgbClr val="DF1A55"/>
              </a:buClr>
            </a:pPr>
            <a:r>
              <a:rPr lang="fr-FR" sz="1600" dirty="0" smtClean="0">
                <a:solidFill>
                  <a:schemeClr val="bg1"/>
                </a:solidFill>
              </a:rPr>
              <a:t>Les soutiens financiers sont déterminés forfaitairement selon l’activité des établissements et le(s) domaine(s) couverts. Les montants sont connus à l’avance et les modalités de calcul transparentes. Ils varient entre 37 k€ et 3.4 millions d’euros.</a:t>
            </a:r>
          </a:p>
          <a:p>
            <a:pPr marL="450850" lvl="1" indent="-273050" algn="just">
              <a:spcBef>
                <a:spcPts val="0"/>
              </a:spcBef>
              <a:spcAft>
                <a:spcPts val="600"/>
              </a:spcAft>
              <a:buClr>
                <a:srgbClr val="DF1A55"/>
              </a:buClr>
            </a:pPr>
            <a:r>
              <a:rPr lang="fr-FR" sz="1600" b="1" dirty="0" smtClean="0">
                <a:solidFill>
                  <a:schemeClr val="bg1"/>
                </a:solidFill>
              </a:rPr>
              <a:t>Répartition équitable sur le territoire</a:t>
            </a:r>
          </a:p>
          <a:p>
            <a:pPr marL="716026" lvl="2" indent="-273050" algn="just">
              <a:spcBef>
                <a:spcPts val="0"/>
              </a:spcBef>
              <a:spcAft>
                <a:spcPts val="600"/>
              </a:spcAft>
              <a:buClr>
                <a:srgbClr val="DF1A55"/>
              </a:buClr>
            </a:pPr>
            <a:r>
              <a:rPr lang="fr-FR" sz="1600" dirty="0" smtClean="0">
                <a:solidFill>
                  <a:schemeClr val="bg1"/>
                </a:solidFill>
              </a:rPr>
              <a:t>Les régions disposent d’une enveloppe régionale déterminée en fonction de l’activité des établissements de leur région. Le respect d’un équilibre dans la sélection des établissements, en ce qui concerne les statuts d’établissements et les activités, est préconisé.</a:t>
            </a:r>
          </a:p>
        </p:txBody>
      </p:sp>
      <p:sp>
        <p:nvSpPr>
          <p:cNvPr id="3" name="Espace réservé du contenu 12"/>
          <p:cNvSpPr txBox="1">
            <a:spLocks/>
          </p:cNvSpPr>
          <p:nvPr/>
        </p:nvSpPr>
        <p:spPr>
          <a:xfrm>
            <a:off x="0" y="1628800"/>
            <a:ext cx="9906000" cy="648072"/>
          </a:xfrm>
          <a:prstGeom prst="rect">
            <a:avLst/>
          </a:prstGeom>
        </p:spPr>
        <p:txBody>
          <a:bodyPr/>
          <a:lstStyle/>
          <a:p>
            <a:pPr marL="92075" eaLnBrk="1" fontAlgn="auto" hangingPunct="1">
              <a:spcBef>
                <a:spcPct val="20000"/>
              </a:spcBef>
              <a:spcAft>
                <a:spcPts val="0"/>
              </a:spcAft>
              <a:buClr>
                <a:srgbClr val="B71C8D"/>
              </a:buClr>
              <a:buSzPct val="65000"/>
            </a:pPr>
            <a:r>
              <a:rPr lang="fr-FR" sz="1400" b="1" i="1" dirty="0" smtClean="0">
                <a:solidFill>
                  <a:srgbClr val="703594"/>
                </a:solidFill>
                <a:latin typeface="Arial" pitchFamily="34" charset="0"/>
                <a:ea typeface="ＭＳ Ｐゴシック"/>
                <a:cs typeface="Arial" pitchFamily="34" charset="0"/>
              </a:rPr>
              <a:t>Instruction N°DGOS/PF/MSIOS/2013/225 du 4 juin 2013 relative au lancement opérationnel du volet financement du programme hôpital numérique</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
        <p:nvSpPr>
          <p:cNvPr id="4" name="Espace réservé du contenu 12"/>
          <p:cNvSpPr txBox="1">
            <a:spLocks/>
          </p:cNvSpPr>
          <p:nvPr/>
        </p:nvSpPr>
        <p:spPr>
          <a:xfrm>
            <a:off x="1754646" y="836712"/>
            <a:ext cx="5772641" cy="648072"/>
          </a:xfrm>
          <a:prstGeom prst="rect">
            <a:avLst/>
          </a:prstGeom>
        </p:spPr>
        <p:txBody>
          <a:bodyPr/>
          <a:lstStyle/>
          <a:p>
            <a:pPr marL="92075" eaLnBrk="1" fontAlgn="auto" hangingPunct="1">
              <a:spcBef>
                <a:spcPct val="20000"/>
              </a:spcBef>
              <a:spcAft>
                <a:spcPts val="0"/>
              </a:spcAft>
              <a:buClr>
                <a:srgbClr val="B71C8D"/>
              </a:buClr>
              <a:buSzPct val="65000"/>
            </a:pPr>
            <a:r>
              <a:rPr lang="fr-FR" sz="2400" b="1" i="1" dirty="0" smtClean="0">
                <a:solidFill>
                  <a:srgbClr val="703594"/>
                </a:solidFill>
                <a:latin typeface="Arial" pitchFamily="34" charset="0"/>
                <a:ea typeface="ＭＳ Ｐゴシック"/>
                <a:cs typeface="Arial" pitchFamily="34" charset="0"/>
              </a:rPr>
              <a:t>Les objectifs du financement à l’usage :</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506507" y="1844824"/>
          <a:ext cx="8736971"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contenu 12"/>
          <p:cNvSpPr txBox="1">
            <a:spLocks/>
          </p:cNvSpPr>
          <p:nvPr/>
        </p:nvSpPr>
        <p:spPr>
          <a:xfrm>
            <a:off x="1832655" y="908720"/>
            <a:ext cx="5772641" cy="648072"/>
          </a:xfrm>
          <a:prstGeom prst="rect">
            <a:avLst/>
          </a:prstGeom>
        </p:spPr>
        <p:txBody>
          <a:bodyPr/>
          <a:lstStyle/>
          <a:p>
            <a:pPr marL="92075" eaLnBrk="1" fontAlgn="auto" hangingPunct="1">
              <a:spcBef>
                <a:spcPct val="20000"/>
              </a:spcBef>
              <a:spcAft>
                <a:spcPts val="0"/>
              </a:spcAft>
              <a:buClr>
                <a:srgbClr val="B71C8D"/>
              </a:buClr>
              <a:buSzPct val="65000"/>
            </a:pPr>
            <a:r>
              <a:rPr lang="fr-FR" sz="2400" b="1" i="1" dirty="0" smtClean="0">
                <a:solidFill>
                  <a:srgbClr val="703594"/>
                </a:solidFill>
                <a:latin typeface="Arial" pitchFamily="34" charset="0"/>
                <a:ea typeface="ＭＳ Ｐゴシック"/>
                <a:cs typeface="Arial" pitchFamily="34" charset="0"/>
              </a:rPr>
              <a:t>Un soutien financier ciblé sur des domaines prioritaires</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2"/>
          <p:cNvSpPr>
            <a:spLocks noGrp="1"/>
          </p:cNvSpPr>
          <p:nvPr>
            <p:ph sz="quarter" idx="2"/>
          </p:nvPr>
        </p:nvSpPr>
        <p:spPr>
          <a:xfrm>
            <a:off x="428497" y="1918800"/>
            <a:ext cx="9127014" cy="4176464"/>
          </a:xfrm>
        </p:spPr>
        <p:txBody>
          <a:bodyPr/>
          <a:lstStyle/>
          <a:p>
            <a:pPr algn="just">
              <a:spcBef>
                <a:spcPts val="325"/>
              </a:spcBef>
            </a:pPr>
            <a:r>
              <a:rPr lang="fr-FR" sz="1800" b="1" dirty="0" smtClean="0">
                <a:solidFill>
                  <a:schemeClr val="bg1"/>
                </a:solidFill>
              </a:rPr>
              <a:t>Les ARS sont au cœur du dispositif opérationnel du programme </a:t>
            </a:r>
            <a:r>
              <a:rPr lang="fr-FR" sz="1800" dirty="0" smtClean="0">
                <a:solidFill>
                  <a:schemeClr val="bg1"/>
                </a:solidFill>
              </a:rPr>
              <a:t>:</a:t>
            </a:r>
          </a:p>
          <a:p>
            <a:pPr algn="just">
              <a:spcBef>
                <a:spcPts val="325"/>
              </a:spcBef>
            </a:pPr>
            <a:endParaRPr lang="fr-FR" sz="1800" dirty="0" smtClean="0">
              <a:solidFill>
                <a:schemeClr val="bg1"/>
              </a:solidFill>
            </a:endParaRPr>
          </a:p>
          <a:p>
            <a:pPr lvl="1" algn="just">
              <a:spcBef>
                <a:spcPts val="325"/>
              </a:spcBef>
            </a:pPr>
            <a:endParaRPr lang="fr-FR" sz="1800" dirty="0" smtClean="0">
              <a:solidFill>
                <a:schemeClr val="bg1"/>
              </a:solidFill>
            </a:endParaRPr>
          </a:p>
          <a:p>
            <a:pPr lvl="1" algn="just">
              <a:spcBef>
                <a:spcPts val="325"/>
              </a:spcBef>
            </a:pPr>
            <a:endParaRPr lang="fr-FR" sz="1800" dirty="0" smtClean="0">
              <a:solidFill>
                <a:schemeClr val="bg1"/>
              </a:solidFill>
            </a:endParaRPr>
          </a:p>
          <a:p>
            <a:pPr lvl="1" algn="just">
              <a:spcBef>
                <a:spcPts val="638"/>
              </a:spcBef>
            </a:pPr>
            <a:endParaRPr lang="fr-FR" sz="1800" dirty="0" smtClean="0">
              <a:solidFill>
                <a:schemeClr val="bg1"/>
              </a:solidFill>
            </a:endParaRPr>
          </a:p>
          <a:p>
            <a:pPr lvl="1" algn="just">
              <a:spcBef>
                <a:spcPts val="0"/>
              </a:spcBef>
              <a:spcAft>
                <a:spcPts val="600"/>
              </a:spcAft>
            </a:pPr>
            <a:endParaRPr lang="fr-FR" sz="1800" dirty="0" smtClean="0">
              <a:solidFill>
                <a:schemeClr val="bg1"/>
              </a:solidFill>
            </a:endParaRPr>
          </a:p>
          <a:p>
            <a:pPr algn="just">
              <a:spcBef>
                <a:spcPts val="0"/>
              </a:spcBef>
            </a:pPr>
            <a:r>
              <a:rPr lang="fr-FR" sz="1800" dirty="0" smtClean="0">
                <a:solidFill>
                  <a:schemeClr val="bg1"/>
                </a:solidFill>
              </a:rPr>
              <a:t>Les ARS disposent chacune d’une </a:t>
            </a:r>
            <a:r>
              <a:rPr lang="fr-FR" sz="1800" b="1" dirty="0" smtClean="0">
                <a:solidFill>
                  <a:schemeClr val="bg1"/>
                </a:solidFill>
              </a:rPr>
              <a:t>enveloppe régionale </a:t>
            </a:r>
            <a:r>
              <a:rPr lang="fr-FR" sz="1800" dirty="0" smtClean="0">
                <a:solidFill>
                  <a:schemeClr val="bg1"/>
                </a:solidFill>
              </a:rPr>
              <a:t>pour l’attribution des soutiens financiers pour la durée du programme, dont le </a:t>
            </a:r>
            <a:r>
              <a:rPr lang="fr-FR" sz="1800" b="1" dirty="0" smtClean="0">
                <a:solidFill>
                  <a:schemeClr val="bg1"/>
                </a:solidFill>
              </a:rPr>
              <a:t>montant est fixé au niveau national en fonction de l’activité des établissements de la région.</a:t>
            </a:r>
          </a:p>
          <a:p>
            <a:pPr algn="just">
              <a:spcBef>
                <a:spcPts val="0"/>
              </a:spcBef>
            </a:pPr>
            <a:endParaRPr lang="fr-FR" sz="1800" b="1" dirty="0" smtClean="0">
              <a:solidFill>
                <a:schemeClr val="bg1"/>
              </a:solidFill>
            </a:endParaRPr>
          </a:p>
          <a:p>
            <a:pPr algn="just">
              <a:spcBef>
                <a:spcPts val="0"/>
              </a:spcBef>
              <a:spcAft>
                <a:spcPts val="600"/>
              </a:spcAft>
            </a:pPr>
            <a:r>
              <a:rPr lang="fr-FR" sz="1800" dirty="0" smtClean="0">
                <a:solidFill>
                  <a:schemeClr val="bg1"/>
                </a:solidFill>
              </a:rPr>
              <a:t>L’enveloppe régionale est composée :</a:t>
            </a:r>
          </a:p>
          <a:p>
            <a:pPr marL="450850" lvl="1" indent="-273050" algn="just">
              <a:spcBef>
                <a:spcPts val="0"/>
              </a:spcBef>
              <a:spcAft>
                <a:spcPts val="600"/>
              </a:spcAft>
              <a:buClr>
                <a:srgbClr val="DF1A55"/>
              </a:buClr>
            </a:pPr>
            <a:r>
              <a:rPr lang="fr-FR" sz="1800" dirty="0" smtClean="0">
                <a:solidFill>
                  <a:schemeClr val="bg1"/>
                </a:solidFill>
              </a:rPr>
              <a:t>De </a:t>
            </a:r>
            <a:r>
              <a:rPr lang="fr-FR" sz="1800" b="1" dirty="0" smtClean="0">
                <a:solidFill>
                  <a:schemeClr val="bg1"/>
                </a:solidFill>
              </a:rPr>
              <a:t>20% de financements consacrés à l’amorçage des projets </a:t>
            </a:r>
          </a:p>
          <a:p>
            <a:pPr marL="450850" lvl="1" indent="-273050" algn="just">
              <a:spcBef>
                <a:spcPts val="0"/>
              </a:spcBef>
              <a:spcAft>
                <a:spcPts val="600"/>
              </a:spcAft>
              <a:buClr>
                <a:srgbClr val="DF1A55"/>
              </a:buClr>
            </a:pPr>
            <a:r>
              <a:rPr lang="fr-FR" sz="1800" dirty="0" smtClean="0">
                <a:solidFill>
                  <a:schemeClr val="bg1"/>
                </a:solidFill>
              </a:rPr>
              <a:t>De </a:t>
            </a:r>
            <a:r>
              <a:rPr lang="fr-FR" sz="1800" b="1" dirty="0" smtClean="0">
                <a:solidFill>
                  <a:schemeClr val="bg1"/>
                </a:solidFill>
              </a:rPr>
              <a:t>80% consacrés au soutien financier conditionné à l’atteinte de cibles d’usage</a:t>
            </a:r>
          </a:p>
        </p:txBody>
      </p:sp>
      <p:graphicFrame>
        <p:nvGraphicFramePr>
          <p:cNvPr id="3" name="Diagramme 2"/>
          <p:cNvGraphicFramePr/>
          <p:nvPr/>
        </p:nvGraphicFramePr>
        <p:xfrm>
          <a:off x="662523" y="2420888"/>
          <a:ext cx="8736971"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12"/>
          <p:cNvSpPr txBox="1">
            <a:spLocks/>
          </p:cNvSpPr>
          <p:nvPr/>
        </p:nvSpPr>
        <p:spPr>
          <a:xfrm>
            <a:off x="1832655" y="908720"/>
            <a:ext cx="5772641" cy="648072"/>
          </a:xfrm>
          <a:prstGeom prst="rect">
            <a:avLst/>
          </a:prstGeom>
        </p:spPr>
        <p:txBody>
          <a:bodyPr/>
          <a:lstStyle/>
          <a:p>
            <a:pPr marL="92075" eaLnBrk="1" fontAlgn="auto" hangingPunct="1">
              <a:spcBef>
                <a:spcPct val="20000"/>
              </a:spcBef>
              <a:spcAft>
                <a:spcPts val="0"/>
              </a:spcAft>
              <a:buClr>
                <a:srgbClr val="B71C8D"/>
              </a:buClr>
              <a:buSzPct val="65000"/>
            </a:pPr>
            <a:r>
              <a:rPr lang="fr-FR" sz="2400" b="1" i="1" dirty="0" smtClean="0">
                <a:solidFill>
                  <a:srgbClr val="703594"/>
                </a:solidFill>
                <a:latin typeface="Arial" pitchFamily="34" charset="0"/>
                <a:ea typeface="ＭＳ Ｐゴシック"/>
                <a:cs typeface="Arial" pitchFamily="34" charset="0"/>
              </a:rPr>
              <a:t>Le dispositif mis en œuvre</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2"/>
          <p:cNvSpPr>
            <a:spLocks noGrp="1"/>
          </p:cNvSpPr>
          <p:nvPr>
            <p:ph sz="quarter" idx="2"/>
          </p:nvPr>
        </p:nvSpPr>
        <p:spPr>
          <a:xfrm>
            <a:off x="428497" y="1918800"/>
            <a:ext cx="9127014" cy="4318512"/>
          </a:xfrm>
        </p:spPr>
        <p:txBody>
          <a:bodyPr/>
          <a:lstStyle/>
          <a:p>
            <a:pPr marL="95250" indent="-3175" algn="just"/>
            <a:r>
              <a:rPr lang="fr-FR" sz="1800" b="1" dirty="0" smtClean="0">
                <a:solidFill>
                  <a:schemeClr val="bg1"/>
                </a:solidFill>
              </a:rPr>
              <a:t>Tous les établissements du champ sanitaire </a:t>
            </a:r>
            <a:r>
              <a:rPr lang="fr-FR" sz="1800" dirty="0" smtClean="0">
                <a:solidFill>
                  <a:schemeClr val="bg1"/>
                </a:solidFill>
              </a:rPr>
              <a:t>sont éligibles.</a:t>
            </a:r>
          </a:p>
          <a:p>
            <a:pPr algn="just"/>
            <a:endParaRPr lang="fr-FR" sz="800" dirty="0" smtClean="0">
              <a:solidFill>
                <a:schemeClr val="bg1"/>
              </a:solidFill>
            </a:endParaRPr>
          </a:p>
          <a:p>
            <a:pPr algn="just"/>
            <a:r>
              <a:rPr lang="fr-FR" sz="1800" dirty="0" smtClean="0">
                <a:solidFill>
                  <a:schemeClr val="bg1"/>
                </a:solidFill>
              </a:rPr>
              <a:t>Les critères d’éligibilité au soutien financier pour la candidature des établissements et leur sélection par les ARS portent sur :</a:t>
            </a:r>
          </a:p>
          <a:p>
            <a:pPr algn="just"/>
            <a:endParaRPr lang="fr-FR" sz="400" dirty="0" smtClean="0">
              <a:solidFill>
                <a:schemeClr val="bg1"/>
              </a:solidFill>
            </a:endParaRPr>
          </a:p>
          <a:p>
            <a:pPr marL="450850" lvl="1" indent="-273050" algn="just" defTabSz="950126">
              <a:spcBef>
                <a:spcPts val="0"/>
              </a:spcBef>
              <a:spcAft>
                <a:spcPts val="600"/>
              </a:spcAft>
              <a:buClr>
                <a:srgbClr val="DF1A55"/>
              </a:buClr>
              <a:defRPr/>
            </a:pPr>
            <a:r>
              <a:rPr lang="fr-FR" sz="1600" b="1" dirty="0" smtClean="0">
                <a:solidFill>
                  <a:schemeClr val="bg1"/>
                </a:solidFill>
              </a:rPr>
              <a:t>La conformité aux indicateurs des pré-requis du programme </a:t>
            </a:r>
            <a:r>
              <a:rPr lang="fr-FR" sz="1600" dirty="0" smtClean="0">
                <a:solidFill>
                  <a:schemeClr val="bg1"/>
                </a:solidFill>
              </a:rPr>
              <a:t>mesurée via la saisie par les établissements de la valeur des indicateurs et de la totalité des pièces justificatives dans le DIPISI </a:t>
            </a:r>
            <a:r>
              <a:rPr lang="fr-FR" sz="1600" b="1" dirty="0" smtClean="0">
                <a:solidFill>
                  <a:schemeClr val="bg1"/>
                </a:solidFill>
              </a:rPr>
              <a:t>;</a:t>
            </a:r>
          </a:p>
          <a:p>
            <a:pPr marL="450850" lvl="1" indent="-273050" algn="just" defTabSz="950126">
              <a:spcBef>
                <a:spcPts val="0"/>
              </a:spcBef>
              <a:spcAft>
                <a:spcPts val="600"/>
              </a:spcAft>
              <a:buClr>
                <a:srgbClr val="DF1A55"/>
              </a:buClr>
              <a:defRPr/>
            </a:pPr>
            <a:r>
              <a:rPr lang="fr-FR" sz="1600" dirty="0" smtClean="0">
                <a:solidFill>
                  <a:schemeClr val="bg1"/>
                </a:solidFill>
              </a:rPr>
              <a:t>L’engagement de l’établissement concernant </a:t>
            </a:r>
            <a:r>
              <a:rPr lang="fr-FR" sz="1600" b="1" dirty="0" smtClean="0">
                <a:solidFill>
                  <a:schemeClr val="bg1"/>
                </a:solidFill>
              </a:rPr>
              <a:t>l’atteinte en 2017 au plus tard des cibles d’usage du (des) domaine(s) fonctionnel(s) </a:t>
            </a:r>
            <a:r>
              <a:rPr lang="fr-FR" sz="1600" dirty="0" smtClean="0">
                <a:solidFill>
                  <a:schemeClr val="bg1"/>
                </a:solidFill>
              </a:rPr>
              <a:t>sur le(s)quel(s) il a candidaté ;</a:t>
            </a:r>
          </a:p>
          <a:p>
            <a:pPr marL="450850" lvl="1" indent="-273050" algn="just" defTabSz="950126">
              <a:spcBef>
                <a:spcPts val="0"/>
              </a:spcBef>
              <a:spcAft>
                <a:spcPts val="600"/>
              </a:spcAft>
              <a:buClr>
                <a:srgbClr val="DF1A55"/>
              </a:buClr>
              <a:defRPr/>
            </a:pPr>
            <a:r>
              <a:rPr lang="fr-FR" sz="1600" b="1" dirty="0" smtClean="0">
                <a:solidFill>
                  <a:schemeClr val="bg1"/>
                </a:solidFill>
              </a:rPr>
              <a:t>L’absence d’aide au titre de la tranche 1 du plan Hôpital 2012 (volet SI) dans le domaine auquel candidate l’établissement ;</a:t>
            </a:r>
          </a:p>
          <a:p>
            <a:pPr marL="450850" lvl="1" indent="-273050" algn="just" defTabSz="950126">
              <a:spcBef>
                <a:spcPts val="0"/>
              </a:spcBef>
              <a:spcAft>
                <a:spcPts val="600"/>
              </a:spcAft>
              <a:buClr>
                <a:srgbClr val="DF1A55"/>
              </a:buClr>
              <a:defRPr/>
            </a:pPr>
            <a:r>
              <a:rPr lang="fr-FR" sz="1600" b="1" dirty="0" smtClean="0">
                <a:solidFill>
                  <a:schemeClr val="bg1"/>
                </a:solidFill>
              </a:rPr>
              <a:t>L’absence de projets Hôpital 2012 (volet SI) encore en cours </a:t>
            </a:r>
            <a:r>
              <a:rPr lang="fr-FR" sz="1600" dirty="0" smtClean="0">
                <a:solidFill>
                  <a:schemeClr val="bg1"/>
                </a:solidFill>
              </a:rPr>
              <a:t>au moment de la demande ;</a:t>
            </a:r>
          </a:p>
          <a:p>
            <a:pPr marL="450850" lvl="1" indent="-273050" algn="just" defTabSz="950126">
              <a:spcBef>
                <a:spcPts val="0"/>
              </a:spcBef>
              <a:spcAft>
                <a:spcPts val="600"/>
              </a:spcAft>
              <a:buClr>
                <a:srgbClr val="DF1A55"/>
              </a:buClr>
              <a:defRPr/>
            </a:pPr>
            <a:r>
              <a:rPr lang="fr-FR" sz="1600" b="1" dirty="0" smtClean="0">
                <a:solidFill>
                  <a:schemeClr val="bg1"/>
                </a:solidFill>
              </a:rPr>
              <a:t>La présentation d’un projet d’atteinte des cibles démarrant ou en cours au </a:t>
            </a:r>
            <a:r>
              <a:rPr lang="fr-FR" sz="1600" dirty="0" smtClean="0">
                <a:solidFill>
                  <a:schemeClr val="bg1"/>
                </a:solidFill>
              </a:rPr>
              <a:t>moment du dépôt du dossier pour le(s) domaine(s) ainsi choisi(s). </a:t>
            </a:r>
          </a:p>
          <a:p>
            <a:pPr marL="0" algn="just">
              <a:spcBef>
                <a:spcPts val="0"/>
              </a:spcBef>
              <a:spcAft>
                <a:spcPts val="600"/>
              </a:spcAft>
            </a:pPr>
            <a:endParaRPr lang="fr-FR" sz="1800" dirty="0" smtClean="0">
              <a:solidFill>
                <a:schemeClr val="bg1"/>
              </a:solidFill>
            </a:endParaRPr>
          </a:p>
          <a:p>
            <a:pPr marL="0" algn="just">
              <a:spcAft>
                <a:spcPts val="600"/>
              </a:spcAft>
            </a:pPr>
            <a:endParaRPr lang="fr-FR" sz="1800" dirty="0" smtClean="0">
              <a:solidFill>
                <a:schemeClr val="bg1"/>
              </a:solidFill>
            </a:endParaRPr>
          </a:p>
          <a:p>
            <a:pPr marL="0" algn="just">
              <a:spcAft>
                <a:spcPts val="600"/>
              </a:spcAft>
            </a:pPr>
            <a:endParaRPr lang="fr-FR" sz="1800" dirty="0">
              <a:solidFill>
                <a:schemeClr val="bg1"/>
              </a:solidFill>
            </a:endParaRPr>
          </a:p>
        </p:txBody>
      </p:sp>
      <p:sp>
        <p:nvSpPr>
          <p:cNvPr id="13" name="Espace réservé du contenu 12"/>
          <p:cNvSpPr txBox="1">
            <a:spLocks/>
          </p:cNvSpPr>
          <p:nvPr/>
        </p:nvSpPr>
        <p:spPr>
          <a:xfrm>
            <a:off x="1832655" y="908720"/>
            <a:ext cx="5772641" cy="648072"/>
          </a:xfrm>
          <a:prstGeom prst="rect">
            <a:avLst/>
          </a:prstGeom>
        </p:spPr>
        <p:txBody>
          <a:bodyPr/>
          <a:lstStyle/>
          <a:p>
            <a:pPr marL="92075" eaLnBrk="1" fontAlgn="auto" hangingPunct="1">
              <a:spcBef>
                <a:spcPct val="20000"/>
              </a:spcBef>
              <a:spcAft>
                <a:spcPts val="0"/>
              </a:spcAft>
              <a:buClr>
                <a:srgbClr val="B71C8D"/>
              </a:buClr>
              <a:buSzPct val="65000"/>
            </a:pPr>
            <a:r>
              <a:rPr lang="fr-FR" sz="2400" b="1" i="1" dirty="0" smtClean="0">
                <a:solidFill>
                  <a:srgbClr val="703594"/>
                </a:solidFill>
                <a:latin typeface="Arial" pitchFamily="34" charset="0"/>
                <a:ea typeface="ＭＳ Ｐゴシック"/>
                <a:cs typeface="Arial" pitchFamily="34" charset="0"/>
              </a:rPr>
              <a:t>Eligibilité des candidatures</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2"/>
          <p:cNvSpPr>
            <a:spLocks noGrp="1"/>
          </p:cNvSpPr>
          <p:nvPr>
            <p:ph sz="quarter" idx="2"/>
          </p:nvPr>
        </p:nvSpPr>
        <p:spPr>
          <a:xfrm>
            <a:off x="350489" y="1700808"/>
            <a:ext cx="9127014" cy="4968552"/>
          </a:xfrm>
          <a:solidFill>
            <a:srgbClr val="FFFFFF"/>
          </a:solidFill>
        </p:spPr>
        <p:txBody>
          <a:bodyPr/>
          <a:lstStyle/>
          <a:p>
            <a:pPr marL="0" algn="just" defTabSz="950126">
              <a:spcBef>
                <a:spcPts val="1200"/>
              </a:spcBef>
              <a:defRPr/>
            </a:pPr>
            <a:r>
              <a:rPr lang="fr-FR" sz="1800" dirty="0" smtClean="0">
                <a:solidFill>
                  <a:schemeClr val="bg1"/>
                </a:solidFill>
              </a:rPr>
              <a:t>La candidature des établissements est réalisée via </a:t>
            </a:r>
            <a:r>
              <a:rPr lang="fr-FR" sz="1800" b="1" dirty="0" smtClean="0">
                <a:solidFill>
                  <a:schemeClr val="bg1"/>
                </a:solidFill>
              </a:rPr>
              <a:t>l’outil DIPISI </a:t>
            </a:r>
            <a:r>
              <a:rPr lang="fr-FR" sz="1800" dirty="0" smtClean="0">
                <a:solidFill>
                  <a:schemeClr val="bg1"/>
                </a:solidFill>
              </a:rPr>
              <a:t>(Dossier d’Instruction des Projets d’Investissement Système d’Information) en ligne, après initialisation de leur dossier par l’ARS sur demande de l’établissement. Les ARS disposent d’un délai de 1,5 mois pour procéder à l’initialisation du dossier. </a:t>
            </a:r>
          </a:p>
          <a:p>
            <a:pPr marL="0" algn="just" defTabSz="950126">
              <a:spcBef>
                <a:spcPts val="1200"/>
              </a:spcBef>
              <a:defRPr/>
            </a:pPr>
            <a:r>
              <a:rPr lang="fr-FR" sz="1800" dirty="0" smtClean="0">
                <a:solidFill>
                  <a:schemeClr val="bg1"/>
                </a:solidFill>
              </a:rPr>
              <a:t>Les établissements candidats s’engagent à atteindre les cibles d’usage avant le 31 décembre 2017. Ils peuvent déposer leur candidature sur l’outil DIPISI à tout moment jusqu’au 31 décembre 2016 inclus. </a:t>
            </a:r>
          </a:p>
          <a:p>
            <a:pPr marL="0" algn="just" defTabSz="950126">
              <a:spcBef>
                <a:spcPts val="1200"/>
              </a:spcBef>
              <a:defRPr/>
            </a:pPr>
            <a:r>
              <a:rPr lang="fr-FR" sz="1800" dirty="0" smtClean="0">
                <a:solidFill>
                  <a:schemeClr val="bg1"/>
                </a:solidFill>
              </a:rPr>
              <a:t>Les ARS doivent se prononcer au bout de quatre mois au plus tard à compter de la validation du DIPISI par l’établissement sur la sélection ou non de l’établissement dans le cadre du volet financement du programme hôpital numérique.</a:t>
            </a:r>
          </a:p>
          <a:p>
            <a:endParaRPr lang="fr-FR" sz="1400" dirty="0" smtClean="0">
              <a:solidFill>
                <a:schemeClr val="bg1"/>
              </a:solidFill>
            </a:endParaRPr>
          </a:p>
          <a:p>
            <a:r>
              <a:rPr lang="fr-FR" sz="1400" dirty="0" smtClean="0">
                <a:solidFill>
                  <a:schemeClr val="bg1"/>
                </a:solidFill>
              </a:rPr>
              <a:t>Pour des compléments d’information, les établissements de santé pourront s’adresser à : </a:t>
            </a:r>
          </a:p>
          <a:p>
            <a:pPr marL="450850" lvl="1" indent="-273050" algn="just" defTabSz="950126">
              <a:spcBef>
                <a:spcPts val="0"/>
              </a:spcBef>
              <a:spcAft>
                <a:spcPts val="600"/>
              </a:spcAft>
              <a:buClr>
                <a:srgbClr val="DF1A55"/>
              </a:buClr>
              <a:defRPr/>
            </a:pPr>
            <a:r>
              <a:rPr lang="fr-FR" sz="1400" dirty="0" smtClean="0">
                <a:solidFill>
                  <a:schemeClr val="bg1"/>
                </a:solidFill>
              </a:rPr>
              <a:t>Pour les questions relatives au programme hôpital numérique : le CMSI (Chargé de Mission Systèmes d’Information) de leur ARS, dont les coordonnées sont disponibles sur l’espace Internet du programme : </a:t>
            </a:r>
            <a:r>
              <a:rPr lang="fr-FR" sz="1400" u="sng" dirty="0" smtClean="0">
                <a:solidFill>
                  <a:schemeClr val="bg1"/>
                </a:solidFill>
                <a:hlinkClick r:id="rId2"/>
              </a:rPr>
              <a:t>http://www.sante.gouv.fr/programme-hopital-numerique.html</a:t>
            </a:r>
            <a:r>
              <a:rPr lang="fr-FR" sz="1400" dirty="0" smtClean="0">
                <a:solidFill>
                  <a:schemeClr val="bg1"/>
                </a:solidFill>
              </a:rPr>
              <a:t>.</a:t>
            </a:r>
          </a:p>
          <a:p>
            <a:pPr marL="0" algn="just" defTabSz="950126">
              <a:spcBef>
                <a:spcPts val="1200"/>
              </a:spcBef>
              <a:defRPr/>
            </a:pPr>
            <a:endParaRPr lang="fr-FR" sz="1800" dirty="0" smtClean="0">
              <a:solidFill>
                <a:schemeClr val="bg1"/>
              </a:solidFill>
            </a:endParaRPr>
          </a:p>
          <a:p>
            <a:pPr marL="0" algn="just" defTabSz="950126">
              <a:spcBef>
                <a:spcPts val="1200"/>
              </a:spcBef>
              <a:defRPr/>
            </a:pPr>
            <a:endParaRPr lang="fr-FR" sz="1800" dirty="0" smtClean="0">
              <a:solidFill>
                <a:schemeClr val="bg1"/>
              </a:solidFill>
              <a:ea typeface="ＭＳ Ｐゴシック"/>
            </a:endParaRPr>
          </a:p>
        </p:txBody>
      </p:sp>
      <p:sp>
        <p:nvSpPr>
          <p:cNvPr id="3" name="Espace réservé du contenu 12"/>
          <p:cNvSpPr txBox="1">
            <a:spLocks/>
          </p:cNvSpPr>
          <p:nvPr/>
        </p:nvSpPr>
        <p:spPr>
          <a:xfrm>
            <a:off x="1832655" y="908720"/>
            <a:ext cx="5772641" cy="648072"/>
          </a:xfrm>
          <a:prstGeom prst="rect">
            <a:avLst/>
          </a:prstGeom>
        </p:spPr>
        <p:txBody>
          <a:bodyPr/>
          <a:lstStyle/>
          <a:p>
            <a:pPr marL="92075" eaLnBrk="1" fontAlgn="auto" hangingPunct="1">
              <a:spcBef>
                <a:spcPct val="20000"/>
              </a:spcBef>
              <a:spcAft>
                <a:spcPts val="0"/>
              </a:spcAft>
              <a:buClr>
                <a:srgbClr val="B71C8D"/>
              </a:buClr>
              <a:buSzPct val="65000"/>
            </a:pPr>
            <a:r>
              <a:rPr lang="fr-FR" sz="2400" b="1" i="1" dirty="0" smtClean="0">
                <a:solidFill>
                  <a:srgbClr val="703594"/>
                </a:solidFill>
                <a:latin typeface="Arial" pitchFamily="34" charset="0"/>
                <a:ea typeface="ＭＳ Ｐゴシック"/>
                <a:cs typeface="Arial" pitchFamily="34" charset="0"/>
              </a:rPr>
              <a:t>Les modalités de candidature</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2"/>
          <p:cNvSpPr>
            <a:spLocks noGrp="1"/>
          </p:cNvSpPr>
          <p:nvPr>
            <p:ph sz="quarter" idx="2"/>
          </p:nvPr>
        </p:nvSpPr>
        <p:spPr>
          <a:xfrm>
            <a:off x="428497" y="1918800"/>
            <a:ext cx="9127014" cy="1222168"/>
          </a:xfrm>
        </p:spPr>
        <p:txBody>
          <a:bodyPr/>
          <a:lstStyle/>
          <a:p>
            <a:r>
              <a:rPr lang="fr-FR" sz="1800" dirty="0" smtClean="0">
                <a:solidFill>
                  <a:schemeClr val="bg1"/>
                </a:solidFill>
              </a:rPr>
              <a:t>L’ensemble des documents relatifs au programme hôpital numérique est disponible sur le site du ministère de la santé, accessible via le lien : </a:t>
            </a:r>
            <a:r>
              <a:rPr lang="fr-FR" sz="1800" u="sng" dirty="0" smtClean="0">
                <a:solidFill>
                  <a:schemeClr val="bg1"/>
                </a:solidFill>
                <a:hlinkClick r:id="rId2"/>
              </a:rPr>
              <a:t>http://www.sante.gouv.fr/programme-hopital-numerique.html</a:t>
            </a:r>
            <a:endParaRPr lang="fr-FR" sz="1800" dirty="0" smtClean="0">
              <a:solidFill>
                <a:schemeClr val="bg1"/>
              </a:solidFill>
            </a:endParaRPr>
          </a:p>
          <a:p>
            <a:endParaRPr lang="fr-FR" sz="1800" dirty="0" smtClean="0">
              <a:solidFill>
                <a:schemeClr val="bg1"/>
              </a:solidFill>
            </a:endParaRPr>
          </a:p>
          <a:p>
            <a:endParaRPr lang="fr-FR" sz="1800" dirty="0" smtClean="0">
              <a:solidFill>
                <a:schemeClr val="bg1"/>
              </a:solidFill>
            </a:endParaRPr>
          </a:p>
        </p:txBody>
      </p:sp>
      <p:sp>
        <p:nvSpPr>
          <p:cNvPr id="3" name="Espace réservé du contenu 12"/>
          <p:cNvSpPr txBox="1">
            <a:spLocks/>
          </p:cNvSpPr>
          <p:nvPr/>
        </p:nvSpPr>
        <p:spPr>
          <a:xfrm>
            <a:off x="1832655" y="908720"/>
            <a:ext cx="5772641" cy="648072"/>
          </a:xfrm>
          <a:prstGeom prst="rect">
            <a:avLst/>
          </a:prstGeom>
        </p:spPr>
        <p:txBody>
          <a:bodyPr/>
          <a:lstStyle/>
          <a:p>
            <a:pPr marL="92075" eaLnBrk="1" fontAlgn="auto" hangingPunct="1">
              <a:spcBef>
                <a:spcPct val="20000"/>
              </a:spcBef>
              <a:spcAft>
                <a:spcPts val="0"/>
              </a:spcAft>
              <a:buClr>
                <a:srgbClr val="B71C8D"/>
              </a:buClr>
              <a:buSzPct val="65000"/>
            </a:pPr>
            <a:r>
              <a:rPr lang="fr-FR" sz="2400" b="1" i="1" dirty="0" smtClean="0">
                <a:solidFill>
                  <a:srgbClr val="703594"/>
                </a:solidFill>
                <a:latin typeface="Arial" pitchFamily="34" charset="0"/>
                <a:ea typeface="ＭＳ Ｐゴシック"/>
                <a:cs typeface="Arial" pitchFamily="34" charset="0"/>
              </a:rPr>
              <a:t>Comment obtenir davantage d’informations ?</a:t>
            </a:r>
          </a:p>
          <a:p>
            <a:pPr marL="92075" eaLnBrk="1" fontAlgn="auto" hangingPunct="1">
              <a:spcBef>
                <a:spcPct val="20000"/>
              </a:spcBef>
              <a:spcAft>
                <a:spcPts val="0"/>
              </a:spcAft>
              <a:buClr>
                <a:srgbClr val="B71C8D"/>
              </a:buClr>
              <a:buSzPct val="65000"/>
              <a:buFont typeface="Wingdings 2"/>
              <a:buNone/>
              <a:defRPr/>
            </a:pPr>
            <a:endParaRPr lang="fr-FR" sz="2400" dirty="0">
              <a:solidFill>
                <a:srgbClr val="703594"/>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68824" y="28884"/>
            <a:ext cx="6336704" cy="707886"/>
          </a:xfrm>
        </p:spPr>
        <p:txBody>
          <a:bodyPr/>
          <a:lstStyle/>
          <a:p>
            <a:r>
              <a:rPr lang="fr-FR" dirty="0" smtClean="0"/>
              <a:t>L’objet  et le champ des missions d’intérêt général et de l’aide à la contractualisation</a:t>
            </a:r>
            <a:endParaRPr lang="fr-FR" dirty="0"/>
          </a:p>
        </p:txBody>
      </p:sp>
      <p:sp>
        <p:nvSpPr>
          <p:cNvPr id="3" name="Content Placeholder 2"/>
          <p:cNvSpPr>
            <a:spLocks noGrp="1"/>
          </p:cNvSpPr>
          <p:nvPr>
            <p:ph sz="quarter" idx="10"/>
          </p:nvPr>
        </p:nvSpPr>
        <p:spPr>
          <a:xfrm>
            <a:off x="2000672" y="692696"/>
            <a:ext cx="7704856" cy="5823728"/>
          </a:xfrm>
          <a:solidFill>
            <a:schemeClr val="bg1"/>
          </a:solidFill>
        </p:spPr>
        <p:txBody>
          <a:bodyPr/>
          <a:lstStyle/>
          <a:p>
            <a:pPr lvl="0">
              <a:lnSpc>
                <a:spcPct val="110000"/>
              </a:lnSpc>
              <a:spcBef>
                <a:spcPct val="40000"/>
              </a:spcBef>
            </a:pPr>
            <a:r>
              <a:rPr lang="fr-FR" sz="2000" b="0" dirty="0" smtClean="0"/>
              <a:t>Toute mission, structure</a:t>
            </a:r>
            <a:r>
              <a:rPr lang="fr-FR" sz="2000" b="0" dirty="0"/>
              <a:t> </a:t>
            </a:r>
            <a:r>
              <a:rPr lang="fr-FR" sz="2000" b="0" dirty="0" smtClean="0"/>
              <a:t>ou action qui ne peut pas être complètement financée par la tarification à l’activité, les tarifs ou les forfaits.</a:t>
            </a:r>
          </a:p>
          <a:p>
            <a:pPr lvl="0">
              <a:lnSpc>
                <a:spcPct val="110000"/>
              </a:lnSpc>
              <a:spcBef>
                <a:spcPct val="40000"/>
              </a:spcBef>
            </a:pPr>
            <a:r>
              <a:rPr lang="fr-FR" sz="2000" b="0" dirty="0" smtClean="0"/>
              <a:t>Mais les dotations versées au titre des MIGAC doivent être proportionnées  aux missions exécutées et aux surcoûts qu’elles génèrent. Elles ne doivent pas aboutir à une surcompensation financière.</a:t>
            </a:r>
            <a:endParaRPr lang="fr-FR" sz="2000" b="0" dirty="0"/>
          </a:p>
          <a:p>
            <a:pPr lvl="0">
              <a:lnSpc>
                <a:spcPct val="110000"/>
              </a:lnSpc>
              <a:spcBef>
                <a:spcPct val="40000"/>
              </a:spcBef>
            </a:pPr>
            <a:r>
              <a:rPr lang="fr-FR" sz="2000" b="0" dirty="0" smtClean="0"/>
              <a:t>L’ensemble des établissements de santé MCO sont éligibles aux dotations des MIGAC, dès lors qu’ils réalisent les missions contractualisées avec les ARS dans le cadre des CPOM et que ces missions sont par ailleurs  reconnues (autorisations, labellisations, appels à projets, MSP).</a:t>
            </a:r>
          </a:p>
          <a:p>
            <a:pPr lvl="0">
              <a:lnSpc>
                <a:spcPct val="110000"/>
              </a:lnSpc>
              <a:spcBef>
                <a:spcPct val="40000"/>
              </a:spcBef>
            </a:pPr>
            <a:r>
              <a:rPr lang="fr-FR" sz="2000" b="0" dirty="0" smtClean="0"/>
              <a:t>Les dotations sont déléguées par les ARS à partir de leur base MIGAC ou fléchées par le ministère lorsqu’elles financent des MIG à compétence nationale dont le calcul est modélisé. Ce fléchage est impératif ou indicatif (modifiable par l’ARS).</a:t>
            </a:r>
          </a:p>
          <a:p>
            <a:pPr lvl="0">
              <a:lnSpc>
                <a:spcPct val="110000"/>
              </a:lnSpc>
              <a:spcBef>
                <a:spcPct val="40000"/>
              </a:spcBef>
            </a:pPr>
            <a:endParaRPr lang="fr-FR" sz="2000" dirty="0" smtClean="0"/>
          </a:p>
          <a:p>
            <a:pPr lvl="0">
              <a:lnSpc>
                <a:spcPct val="110000"/>
              </a:lnSpc>
              <a:spcBef>
                <a:spcPct val="40000"/>
              </a:spcBef>
            </a:pPr>
            <a:endParaRPr lang="fr-FR" sz="1600" b="0" dirty="0" smtClean="0"/>
          </a:p>
        </p:txBody>
      </p:sp>
      <p:sp>
        <p:nvSpPr>
          <p:cNvPr id="5" name="Rectangle 4"/>
          <p:cNvSpPr/>
          <p:nvPr/>
        </p:nvSpPr>
        <p:spPr bwMode="auto">
          <a:xfrm>
            <a:off x="144016" y="692696"/>
            <a:ext cx="1769096" cy="936104"/>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80" charset="-128"/>
              </a:rPr>
              <a:t>Art. L. 162-22-13 du CSS</a:t>
            </a:r>
          </a:p>
        </p:txBody>
      </p:sp>
      <p:sp>
        <p:nvSpPr>
          <p:cNvPr id="6" name="Rectangle 5"/>
          <p:cNvSpPr/>
          <p:nvPr/>
        </p:nvSpPr>
        <p:spPr bwMode="auto">
          <a:xfrm>
            <a:off x="144016" y="3103830"/>
            <a:ext cx="1769096" cy="93610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80" charset="-128"/>
              </a:rPr>
              <a:t>Critères</a:t>
            </a:r>
          </a:p>
        </p:txBody>
      </p:sp>
      <p:sp>
        <p:nvSpPr>
          <p:cNvPr id="7" name="Rectangle 6"/>
          <p:cNvSpPr/>
          <p:nvPr/>
        </p:nvSpPr>
        <p:spPr bwMode="auto">
          <a:xfrm>
            <a:off x="144016" y="4243691"/>
            <a:ext cx="1769096" cy="582185"/>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80" charset="-128"/>
              </a:rPr>
              <a:t>Eligibilité</a:t>
            </a:r>
          </a:p>
        </p:txBody>
      </p:sp>
      <p:sp>
        <p:nvSpPr>
          <p:cNvPr id="8" name="Rectangle 7"/>
          <p:cNvSpPr/>
          <p:nvPr/>
        </p:nvSpPr>
        <p:spPr bwMode="auto">
          <a:xfrm>
            <a:off x="144016" y="1979541"/>
            <a:ext cx="1769096" cy="920532"/>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dirty="0" smtClean="0">
                <a:solidFill>
                  <a:schemeClr val="bg1"/>
                </a:solidFill>
              </a:rPr>
              <a:t>Droit interne et communautaire</a:t>
            </a:r>
            <a:endParaRPr kumimoji="0" lang="fr-FR" sz="1600" b="0" i="0" u="none" strike="noStrike" cap="none" normalizeH="0" baseline="0" dirty="0" smtClean="0">
              <a:ln>
                <a:noFill/>
              </a:ln>
              <a:solidFill>
                <a:schemeClr val="bg1"/>
              </a:solidFill>
              <a:effectLst/>
              <a:latin typeface="Arial" charset="0"/>
              <a:ea typeface="ＭＳ Ｐゴシック" pitchFamily="80" charset="-128"/>
            </a:endParaRPr>
          </a:p>
        </p:txBody>
      </p:sp>
      <p:sp>
        <p:nvSpPr>
          <p:cNvPr id="9" name="Rectangle 8"/>
          <p:cNvSpPr/>
          <p:nvPr/>
        </p:nvSpPr>
        <p:spPr bwMode="auto">
          <a:xfrm>
            <a:off x="144016" y="5161384"/>
            <a:ext cx="1769096" cy="787896"/>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80" charset="-128"/>
              </a:rPr>
              <a:t>Attribution</a:t>
            </a:r>
          </a:p>
        </p:txBody>
      </p:sp>
    </p:spTree>
    <p:extLst>
      <p:ext uri="{BB962C8B-B14F-4D97-AF65-F5344CB8AC3E}">
        <p14:creationId xmlns:p14="http://schemas.microsoft.com/office/powerpoint/2010/main" xmlns="" val="4257853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281264" y="0"/>
            <a:ext cx="6624736" cy="707886"/>
          </a:xfrm>
        </p:spPr>
        <p:txBody>
          <a:bodyPr/>
          <a:lstStyle/>
          <a:p>
            <a:r>
              <a:rPr lang="fr-FR" dirty="0" smtClean="0"/>
              <a:t>Les conditions d’attribution des dotations des MIGAC</a:t>
            </a:r>
            <a:endParaRPr lang="fr-FR" dirty="0"/>
          </a:p>
        </p:txBody>
      </p:sp>
      <p:sp>
        <p:nvSpPr>
          <p:cNvPr id="4" name="Espace réservé du contenu 3"/>
          <p:cNvSpPr>
            <a:spLocks noGrp="1"/>
          </p:cNvSpPr>
          <p:nvPr>
            <p:ph sz="quarter" idx="10"/>
          </p:nvPr>
        </p:nvSpPr>
        <p:spPr>
          <a:xfrm>
            <a:off x="848544" y="620688"/>
            <a:ext cx="8496944" cy="5544616"/>
          </a:xfrm>
        </p:spPr>
        <p:txBody>
          <a:bodyPr/>
          <a:lstStyle/>
          <a:p>
            <a:r>
              <a:rPr lang="fr-FR" sz="2000" dirty="0"/>
              <a:t>Modalités de calcul des crédits délégués par le niveau national</a:t>
            </a:r>
          </a:p>
          <a:p>
            <a:endParaRPr lang="fr-FR" sz="2000" dirty="0"/>
          </a:p>
          <a:p>
            <a:pPr lvl="1"/>
            <a:r>
              <a:rPr lang="fr-FR" sz="2000" dirty="0" smtClean="0"/>
              <a:t>Dotation modélisée dont le calcul aboutit à un forfait fléché par établissement en fonction de données d’activité ou d’autres critères objectivés</a:t>
            </a:r>
          </a:p>
          <a:p>
            <a:pPr lvl="1"/>
            <a:r>
              <a:rPr lang="fr-FR" sz="2000" dirty="0" smtClean="0"/>
              <a:t>Remboursement de charges (agents mis à disposition par ex.)</a:t>
            </a:r>
          </a:p>
          <a:p>
            <a:pPr lvl="1"/>
            <a:r>
              <a:rPr lang="fr-FR" sz="2000" dirty="0" smtClean="0"/>
              <a:t>Résultats d’appels à projets nationaux (projets de recherche)</a:t>
            </a:r>
          </a:p>
          <a:p>
            <a:pPr lvl="2"/>
            <a:endParaRPr lang="fr-FR" sz="2000" dirty="0" smtClean="0"/>
          </a:p>
          <a:p>
            <a:pPr marL="228600" lvl="1">
              <a:buFont typeface="Arial" pitchFamily="34" charset="0"/>
              <a:buChar char="•"/>
            </a:pPr>
            <a:r>
              <a:rPr lang="fr-FR" sz="2000" b="1" dirty="0"/>
              <a:t>Modalités de calcul des crédits délégués par </a:t>
            </a:r>
            <a:r>
              <a:rPr lang="fr-FR" sz="2000" b="1" dirty="0" smtClean="0"/>
              <a:t>l’ARS</a:t>
            </a:r>
          </a:p>
          <a:p>
            <a:pPr marL="228600" lvl="1">
              <a:buFont typeface="Arial" pitchFamily="34" charset="0"/>
              <a:buChar char="•"/>
            </a:pPr>
            <a:endParaRPr lang="fr-FR" sz="2000" b="1" dirty="0" smtClean="0"/>
          </a:p>
          <a:p>
            <a:pPr lvl="1"/>
            <a:r>
              <a:rPr lang="fr-FR" sz="2000" dirty="0" smtClean="0"/>
              <a:t>Calibrage financier de la mission à partir d’un référentiel de moyens (valorisation des ressources humaines notamment)</a:t>
            </a:r>
          </a:p>
          <a:p>
            <a:pPr lvl="1"/>
            <a:r>
              <a:rPr lang="fr-FR" sz="2000" dirty="0" smtClean="0"/>
              <a:t>Dotation modélisée à partir du résultat d’appels à projets régionaux.</a:t>
            </a:r>
          </a:p>
          <a:p>
            <a:pPr lvl="1"/>
            <a:endParaRPr lang="fr-FR" sz="2000" dirty="0"/>
          </a:p>
          <a:p>
            <a:pPr marL="228600" lvl="1">
              <a:buFont typeface="Arial" pitchFamily="34" charset="0"/>
              <a:buChar char="•"/>
            </a:pPr>
            <a:r>
              <a:rPr lang="fr-FR" sz="2000" b="1" dirty="0"/>
              <a:t>Un impératif dans tous les cas : la </a:t>
            </a:r>
            <a:r>
              <a:rPr lang="fr-FR" sz="2000" b="1" dirty="0" smtClean="0"/>
              <a:t>contractualisation de la mission et de ses modalités d’exécution entre l’ARS et l’établissement</a:t>
            </a:r>
            <a:endParaRPr lang="fr-FR" sz="2300" b="1" dirty="0"/>
          </a:p>
          <a:p>
            <a:pPr lvl="1"/>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68" y="1412776"/>
            <a:ext cx="3168352" cy="2304256"/>
          </a:xfrm>
        </p:spPr>
        <p:txBody>
          <a:bodyPr/>
          <a:lstStyle/>
          <a:p>
            <a:pPr algn="ctr"/>
            <a:r>
              <a:rPr lang="fr-FR" dirty="0" smtClean="0"/>
              <a:t>Montants des dotations des MIGAC</a:t>
            </a:r>
            <a:endParaRPr lang="fr-FR" dirty="0"/>
          </a:p>
        </p:txBody>
      </p:sp>
      <p:sp>
        <p:nvSpPr>
          <p:cNvPr id="3" name="Text Placeholder 2"/>
          <p:cNvSpPr>
            <a:spLocks noGrp="1"/>
          </p:cNvSpPr>
          <p:nvPr>
            <p:ph type="body" idx="1"/>
          </p:nvPr>
        </p:nvSpPr>
        <p:spPr>
          <a:xfrm flipV="1">
            <a:off x="4664968" y="6857998"/>
            <a:ext cx="3168352" cy="45719"/>
          </a:xfrm>
        </p:spPr>
        <p:txBody>
          <a:bodyPr/>
          <a:lstStyle/>
          <a:p>
            <a:pPr>
              <a:buFont typeface="Arial" pitchFamily="34" charset="0"/>
              <a:buChar char="•"/>
            </a:pPr>
            <a:endParaRPr lang="fr-FR" dirty="0"/>
          </a:p>
        </p:txBody>
      </p:sp>
    </p:spTree>
    <p:extLst>
      <p:ext uri="{BB962C8B-B14F-4D97-AF65-F5344CB8AC3E}">
        <p14:creationId xmlns:p14="http://schemas.microsoft.com/office/powerpoint/2010/main" xmlns="" val="1710228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Graphique 28"/>
          <p:cNvGraphicFramePr/>
          <p:nvPr/>
        </p:nvGraphicFramePr>
        <p:xfrm>
          <a:off x="776536" y="0"/>
          <a:ext cx="8640960" cy="5733256"/>
        </p:xfrm>
        <a:graphic>
          <a:graphicData uri="http://schemas.openxmlformats.org/drawingml/2006/chart">
            <c:chart xmlns:c="http://schemas.openxmlformats.org/drawingml/2006/chart" xmlns:r="http://schemas.openxmlformats.org/officeDocument/2006/relationships" r:id="rId2"/>
          </a:graphicData>
        </a:graphic>
      </p:graphicFrame>
      <p:sp>
        <p:nvSpPr>
          <p:cNvPr id="30" name="Organigramme : Processus 29"/>
          <p:cNvSpPr/>
          <p:nvPr/>
        </p:nvSpPr>
        <p:spPr bwMode="auto">
          <a:xfrm>
            <a:off x="992560" y="5517232"/>
            <a:ext cx="7992888" cy="1008112"/>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dirty="0" smtClean="0">
                <a:solidFill>
                  <a:schemeClr val="bg1"/>
                </a:solidFill>
              </a:rPr>
              <a:t>En 2012, la création du fonds d’intervention régional (FIR) des ARS a restreint le périmètre des MIGAC en supprimant 4 MIG.</a:t>
            </a:r>
          </a:p>
          <a:p>
            <a:pPr marL="0" marR="0" indent="0" algn="l" defTabSz="914400" rtl="0" eaLnBrk="0" fontAlgn="base" latinLnBrk="0" hangingPunct="0">
              <a:lnSpc>
                <a:spcPct val="100000"/>
              </a:lnSpc>
              <a:spcBef>
                <a:spcPct val="0"/>
              </a:spcBef>
              <a:spcAft>
                <a:spcPct val="0"/>
              </a:spcAft>
              <a:buClrTx/>
              <a:buSzTx/>
              <a:buFontTx/>
              <a:buNone/>
              <a:tabLst/>
            </a:pPr>
            <a:r>
              <a:rPr lang="fr-FR" dirty="0" smtClean="0">
                <a:solidFill>
                  <a:schemeClr val="bg1"/>
                </a:solidFill>
              </a:rPr>
              <a:t>Montant 2012 des MIGAC = 7 671 M€  (1,2 % pour les ES ex OQN)</a:t>
            </a:r>
            <a:endParaRPr kumimoji="0" lang="fr-FR" b="0" i="0" u="none" strike="noStrike" cap="none" normalizeH="0" baseline="0" dirty="0" smtClean="0">
              <a:ln>
                <a:noFill/>
              </a:ln>
              <a:solidFill>
                <a:schemeClr val="bg1"/>
              </a:solidFill>
              <a:effectLst/>
              <a:latin typeface="Arial" charset="0"/>
              <a:ea typeface="ＭＳ Ｐゴシック" pitchFamily="80" charset="-128"/>
            </a:endParaRPr>
          </a:p>
        </p:txBody>
      </p:sp>
    </p:spTree>
    <p:extLst>
      <p:ext uri="{BB962C8B-B14F-4D97-AF65-F5344CB8AC3E}">
        <p14:creationId xmlns:p14="http://schemas.microsoft.com/office/powerpoint/2010/main" xmlns="" val="1231877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1"/>
          </p:nvPr>
        </p:nvSpPr>
        <p:spPr/>
        <p:txBody>
          <a:bodyPr/>
          <a:lstStyle/>
          <a:p>
            <a:r>
              <a:rPr lang="fr-FR" dirty="0" smtClean="0"/>
              <a:t>Valeur des principales MERRI en 2012</a:t>
            </a:r>
            <a:endParaRPr lang="fr-FR" dirty="0"/>
          </a:p>
        </p:txBody>
      </p:sp>
      <p:graphicFrame>
        <p:nvGraphicFramePr>
          <p:cNvPr id="8" name="Graphique 7"/>
          <p:cNvGraphicFramePr/>
          <p:nvPr/>
        </p:nvGraphicFramePr>
        <p:xfrm>
          <a:off x="488504" y="548680"/>
          <a:ext cx="9417496" cy="630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31877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1"/>
          </p:nvPr>
        </p:nvSpPr>
        <p:spPr>
          <a:xfrm>
            <a:off x="3368824" y="28884"/>
            <a:ext cx="6336704" cy="707886"/>
          </a:xfrm>
        </p:spPr>
        <p:txBody>
          <a:bodyPr/>
          <a:lstStyle/>
          <a:p>
            <a:pPr algn="ctr"/>
            <a:r>
              <a:rPr lang="fr-FR" dirty="0" smtClean="0"/>
              <a:t>Valeur des  principales MIG autres que les MERRI en 2012</a:t>
            </a:r>
            <a:endParaRPr lang="fr-FR" dirty="0"/>
          </a:p>
        </p:txBody>
      </p:sp>
      <p:graphicFrame>
        <p:nvGraphicFramePr>
          <p:cNvPr id="6" name="Graphique 5"/>
          <p:cNvGraphicFramePr/>
          <p:nvPr/>
        </p:nvGraphicFramePr>
        <p:xfrm>
          <a:off x="560512" y="764704"/>
          <a:ext cx="9145016"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31877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La publication des guides de contractualisation des dotations finançant les AC et les MIG</a:t>
            </a:r>
            <a:endParaRPr lang="fr-FR" dirty="0"/>
          </a:p>
        </p:txBody>
      </p:sp>
    </p:spTree>
    <p:extLst>
      <p:ext uri="{BB962C8B-B14F-4D97-AF65-F5344CB8AC3E}">
        <p14:creationId xmlns:p14="http://schemas.microsoft.com/office/powerpoint/2010/main" xmlns="" val="2859859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3Bx1v5yoE2a_OmKoF_9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3Bx1v5yoE2a_OmKoF_90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3Bx1v5yoE2a_OmKoF_90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1bbKk6CvU6WwWWiro1TR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3Bx1v5yoE2a_OmKoF_9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GwK_6TCK0q607w1Q1xq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Csyn7juaUWndvF0zIbq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3DZgv78Z0Kl5zfMpXAK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5e83v2Ld0654v3K7vpP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FEhH54YJ0ypWURWcuwg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jlWBfQV0EuxD7h48aZR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3Bx1v5yoE2a_OmKoF_90Q"/>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emplate DGOS">
  <a:themeElements>
    <a:clrScheme name="DGOS 2">
      <a:dk1>
        <a:srgbClr val="262673"/>
      </a:dk1>
      <a:lt1>
        <a:srgbClr val="FFFFFF"/>
      </a:lt1>
      <a:dk2>
        <a:srgbClr val="000000"/>
      </a:dk2>
      <a:lt2>
        <a:srgbClr val="808080"/>
      </a:lt2>
      <a:accent1>
        <a:srgbClr val="AD006D"/>
      </a:accent1>
      <a:accent2>
        <a:srgbClr val="97A8C0"/>
      </a:accent2>
      <a:accent3>
        <a:srgbClr val="647FA2"/>
      </a:accent3>
      <a:accent4>
        <a:srgbClr val="3D5F8A"/>
      </a:accent4>
      <a:accent5>
        <a:srgbClr val="B7CA30"/>
      </a:accent5>
      <a:accent6>
        <a:srgbClr val="009999"/>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DGOS</Template>
  <TotalTime>6712</TotalTime>
  <Words>1715</Words>
  <Application>Microsoft Office PowerPoint</Application>
  <PresentationFormat>Format A4 (210 x 297 mm)</PresentationFormat>
  <Paragraphs>188</Paragraphs>
  <Slides>26</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29" baseType="lpstr">
      <vt:lpstr>Template DGOS</vt:lpstr>
      <vt:lpstr>Apex</vt:lpstr>
      <vt:lpstr>think-cell Slide</vt:lpstr>
      <vt:lpstr>Financement des établissements par les dotations</vt:lpstr>
      <vt:lpstr>Objet et conditions d’attribution des dotations des MIGAC</vt:lpstr>
      <vt:lpstr>Diapositive 3</vt:lpstr>
      <vt:lpstr>Diapositive 4</vt:lpstr>
      <vt:lpstr>Montants des dotations des MIGAC</vt:lpstr>
      <vt:lpstr>Diapositive 6</vt:lpstr>
      <vt:lpstr>Diapositive 7</vt:lpstr>
      <vt:lpstr>Diapositive 8</vt:lpstr>
      <vt:lpstr>La publication des guides de contractualisation des dotations finançant les AC et les MIG</vt:lpstr>
      <vt:lpstr>Diapositive 10</vt:lpstr>
      <vt:lpstr>Diapositive 11</vt:lpstr>
      <vt:lpstr>La mise en œuvre du FIR</vt:lpstr>
      <vt:lpstr>Diapositive 13</vt:lpstr>
      <vt:lpstr>Diapositive 14</vt:lpstr>
      <vt:lpstr>Diapositive 15</vt:lpstr>
      <vt:lpstr>Point sur les schémas régionaux d’investissement en santé</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Dgos</dc:subject>
  <dc:creator>Tollenaere, Quentin</dc:creator>
  <cp:lastModifiedBy>ffaucon</cp:lastModifiedBy>
  <cp:revision>76</cp:revision>
  <cp:lastPrinted>2013-08-01T07:24:30Z</cp:lastPrinted>
  <dcterms:created xsi:type="dcterms:W3CDTF">2013-07-31T08:21:42Z</dcterms:created>
  <dcterms:modified xsi:type="dcterms:W3CDTF">2013-09-18T12:55:13Z</dcterms:modified>
</cp:coreProperties>
</file>