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5"/>
  </p:notesMasterIdLst>
  <p:handoutMasterIdLst>
    <p:handoutMasterId r:id="rId26"/>
  </p:handoutMasterIdLst>
  <p:sldIdLst>
    <p:sldId id="257" r:id="rId2"/>
    <p:sldId id="481" r:id="rId3"/>
    <p:sldId id="496" r:id="rId4"/>
    <p:sldId id="493" r:id="rId5"/>
    <p:sldId id="492" r:id="rId6"/>
    <p:sldId id="497" r:id="rId7"/>
    <p:sldId id="490" r:id="rId8"/>
    <p:sldId id="503" r:id="rId9"/>
    <p:sldId id="501" r:id="rId10"/>
    <p:sldId id="502" r:id="rId11"/>
    <p:sldId id="505" r:id="rId12"/>
    <p:sldId id="512" r:id="rId13"/>
    <p:sldId id="506" r:id="rId14"/>
    <p:sldId id="507" r:id="rId15"/>
    <p:sldId id="508" r:id="rId16"/>
    <p:sldId id="473" r:id="rId17"/>
    <p:sldId id="509" r:id="rId18"/>
    <p:sldId id="510" r:id="rId19"/>
    <p:sldId id="511" r:id="rId20"/>
    <p:sldId id="477" r:id="rId21"/>
    <p:sldId id="498" r:id="rId22"/>
    <p:sldId id="499" r:id="rId23"/>
    <p:sldId id="500" r:id="rId24"/>
  </p:sldIdLst>
  <p:sldSz cx="9144000" cy="6858000" type="screen4x3"/>
  <p:notesSz cx="6735763" cy="9866313"/>
  <p:defaultTextStyle>
    <a:defPPr>
      <a:defRPr lang="fr-FR"/>
    </a:defPPr>
    <a:lvl1pPr algn="l" rtl="0" fontAlgn="base">
      <a:spcBef>
        <a:spcPct val="0"/>
      </a:spcBef>
      <a:spcAft>
        <a:spcPct val="0"/>
      </a:spcAft>
      <a:defRPr kern="1200">
        <a:solidFill>
          <a:schemeClr val="accent2"/>
        </a:solidFill>
        <a:latin typeface="Arial" charset="0"/>
        <a:ea typeface="+mn-ea"/>
        <a:cs typeface="Arial" charset="0"/>
      </a:defRPr>
    </a:lvl1pPr>
    <a:lvl2pPr marL="457200" algn="l" rtl="0" fontAlgn="base">
      <a:spcBef>
        <a:spcPct val="0"/>
      </a:spcBef>
      <a:spcAft>
        <a:spcPct val="0"/>
      </a:spcAft>
      <a:defRPr kern="1200">
        <a:solidFill>
          <a:schemeClr val="accent2"/>
        </a:solidFill>
        <a:latin typeface="Arial" charset="0"/>
        <a:ea typeface="+mn-ea"/>
        <a:cs typeface="Arial" charset="0"/>
      </a:defRPr>
    </a:lvl2pPr>
    <a:lvl3pPr marL="914400" algn="l" rtl="0" fontAlgn="base">
      <a:spcBef>
        <a:spcPct val="0"/>
      </a:spcBef>
      <a:spcAft>
        <a:spcPct val="0"/>
      </a:spcAft>
      <a:defRPr kern="1200">
        <a:solidFill>
          <a:schemeClr val="accent2"/>
        </a:solidFill>
        <a:latin typeface="Arial" charset="0"/>
        <a:ea typeface="+mn-ea"/>
        <a:cs typeface="Arial" charset="0"/>
      </a:defRPr>
    </a:lvl3pPr>
    <a:lvl4pPr marL="1371600" algn="l" rtl="0" fontAlgn="base">
      <a:spcBef>
        <a:spcPct val="0"/>
      </a:spcBef>
      <a:spcAft>
        <a:spcPct val="0"/>
      </a:spcAft>
      <a:defRPr kern="1200">
        <a:solidFill>
          <a:schemeClr val="accent2"/>
        </a:solidFill>
        <a:latin typeface="Arial" charset="0"/>
        <a:ea typeface="+mn-ea"/>
        <a:cs typeface="Arial" charset="0"/>
      </a:defRPr>
    </a:lvl4pPr>
    <a:lvl5pPr marL="1828800" algn="l" rtl="0" fontAlgn="base">
      <a:spcBef>
        <a:spcPct val="0"/>
      </a:spcBef>
      <a:spcAft>
        <a:spcPct val="0"/>
      </a:spcAft>
      <a:defRPr kern="1200">
        <a:solidFill>
          <a:schemeClr val="accent2"/>
        </a:solidFill>
        <a:latin typeface="Arial" charset="0"/>
        <a:ea typeface="+mn-ea"/>
        <a:cs typeface="Arial" charset="0"/>
      </a:defRPr>
    </a:lvl5pPr>
    <a:lvl6pPr marL="2286000" algn="l" defTabSz="914400" rtl="0" eaLnBrk="1" latinLnBrk="0" hangingPunct="1">
      <a:defRPr kern="1200">
        <a:solidFill>
          <a:schemeClr val="accent2"/>
        </a:solidFill>
        <a:latin typeface="Arial" charset="0"/>
        <a:ea typeface="+mn-ea"/>
        <a:cs typeface="Arial" charset="0"/>
      </a:defRPr>
    </a:lvl6pPr>
    <a:lvl7pPr marL="2743200" algn="l" defTabSz="914400" rtl="0" eaLnBrk="1" latinLnBrk="0" hangingPunct="1">
      <a:defRPr kern="1200">
        <a:solidFill>
          <a:schemeClr val="accent2"/>
        </a:solidFill>
        <a:latin typeface="Arial" charset="0"/>
        <a:ea typeface="+mn-ea"/>
        <a:cs typeface="Arial" charset="0"/>
      </a:defRPr>
    </a:lvl7pPr>
    <a:lvl8pPr marL="3200400" algn="l" defTabSz="914400" rtl="0" eaLnBrk="1" latinLnBrk="0" hangingPunct="1">
      <a:defRPr kern="1200">
        <a:solidFill>
          <a:schemeClr val="accent2"/>
        </a:solidFill>
        <a:latin typeface="Arial" charset="0"/>
        <a:ea typeface="+mn-ea"/>
        <a:cs typeface="Arial" charset="0"/>
      </a:defRPr>
    </a:lvl8pPr>
    <a:lvl9pPr marL="3657600" algn="l" defTabSz="914400" rtl="0" eaLnBrk="1" latinLnBrk="0" hangingPunct="1">
      <a:defRPr kern="1200">
        <a:solidFill>
          <a:schemeClr val="accent2"/>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5019"/>
    <a:srgbClr val="FF3300"/>
    <a:srgbClr val="FF9900"/>
    <a:srgbClr val="00CCFF"/>
    <a:srgbClr val="376092"/>
    <a:srgbClr val="292929"/>
    <a:srgbClr val="CC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783" autoAdjust="0"/>
    <p:restoredTop sz="94660"/>
  </p:normalViewPr>
  <p:slideViewPr>
    <p:cSldViewPr>
      <p:cViewPr varScale="1">
        <p:scale>
          <a:sx n="117" d="100"/>
          <a:sy n="117" d="100"/>
        </p:scale>
        <p:origin x="-146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1" d="100"/>
          <a:sy n="81" d="100"/>
        </p:scale>
        <p:origin x="-4056" y="-90"/>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0050" name="Rectangle 2"/>
          <p:cNvSpPr>
            <a:spLocks noGrp="1" noChangeArrowheads="1"/>
          </p:cNvSpPr>
          <p:nvPr>
            <p:ph type="hdr" sz="quarter"/>
          </p:nvPr>
        </p:nvSpPr>
        <p:spPr bwMode="auto">
          <a:xfrm>
            <a:off x="1" y="2"/>
            <a:ext cx="2917825" cy="4937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chemeClr val="tx1"/>
                </a:solidFill>
              </a:defRPr>
            </a:lvl1pPr>
          </a:lstStyle>
          <a:p>
            <a:pPr>
              <a:defRPr/>
            </a:pPr>
            <a:endParaRPr lang="fr-FR"/>
          </a:p>
        </p:txBody>
      </p:sp>
      <p:sp>
        <p:nvSpPr>
          <p:cNvPr id="130051" name="Rectangle 3"/>
          <p:cNvSpPr>
            <a:spLocks noGrp="1" noChangeArrowheads="1"/>
          </p:cNvSpPr>
          <p:nvPr>
            <p:ph type="dt" sz="quarter" idx="1"/>
          </p:nvPr>
        </p:nvSpPr>
        <p:spPr bwMode="auto">
          <a:xfrm>
            <a:off x="3816351" y="2"/>
            <a:ext cx="2917825" cy="4937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defRPr>
            </a:lvl1pPr>
          </a:lstStyle>
          <a:p>
            <a:pPr>
              <a:defRPr/>
            </a:pPr>
            <a:fld id="{16507424-E2DA-4CFB-88AE-8208426FEF91}" type="datetime1">
              <a:rPr lang="fr-FR"/>
              <a:pPr>
                <a:defRPr/>
              </a:pPr>
              <a:t>28/11/2013</a:t>
            </a:fld>
            <a:endParaRPr lang="fr-FR"/>
          </a:p>
        </p:txBody>
      </p:sp>
      <p:sp>
        <p:nvSpPr>
          <p:cNvPr id="130052" name="Rectangle 4"/>
          <p:cNvSpPr>
            <a:spLocks noGrp="1" noChangeArrowheads="1"/>
          </p:cNvSpPr>
          <p:nvPr>
            <p:ph type="ftr" sz="quarter" idx="2"/>
          </p:nvPr>
        </p:nvSpPr>
        <p:spPr bwMode="auto">
          <a:xfrm>
            <a:off x="1" y="9371014"/>
            <a:ext cx="2917825"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chemeClr val="tx1"/>
                </a:solidFill>
              </a:defRPr>
            </a:lvl1pPr>
          </a:lstStyle>
          <a:p>
            <a:pPr>
              <a:defRPr/>
            </a:pPr>
            <a:endParaRPr lang="fr-FR"/>
          </a:p>
        </p:txBody>
      </p:sp>
      <p:sp>
        <p:nvSpPr>
          <p:cNvPr id="130053" name="Rectangle 5"/>
          <p:cNvSpPr>
            <a:spLocks noGrp="1" noChangeArrowheads="1"/>
          </p:cNvSpPr>
          <p:nvPr>
            <p:ph type="sldNum" sz="quarter" idx="3"/>
          </p:nvPr>
        </p:nvSpPr>
        <p:spPr bwMode="auto">
          <a:xfrm>
            <a:off x="3816351" y="9371014"/>
            <a:ext cx="2917825"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Arial" pitchFamily="34" charset="0"/>
                <a:cs typeface="+mn-cs"/>
              </a:defRPr>
            </a:lvl1pPr>
          </a:lstStyle>
          <a:p>
            <a:pPr>
              <a:defRPr/>
            </a:pPr>
            <a:fld id="{EBD936FD-1BE9-40C4-A551-B7F1D225F084}" type="slidenum">
              <a:rPr lang="fr-FR"/>
              <a:pPr>
                <a:defRPr/>
              </a:pPr>
              <a:t>‹N°›</a:t>
            </a:fld>
            <a:endParaRPr lang="fr-FR"/>
          </a:p>
        </p:txBody>
      </p:sp>
    </p:spTree>
    <p:extLst>
      <p:ext uri="{BB962C8B-B14F-4D97-AF65-F5344CB8AC3E}">
        <p14:creationId xmlns:p14="http://schemas.microsoft.com/office/powerpoint/2010/main" val="35028722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1" y="2"/>
            <a:ext cx="2917825" cy="4937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chemeClr val="tx1"/>
                </a:solidFill>
              </a:defRPr>
            </a:lvl1pPr>
          </a:lstStyle>
          <a:p>
            <a:pPr>
              <a:defRPr/>
            </a:pPr>
            <a:endParaRPr lang="fr-FR"/>
          </a:p>
        </p:txBody>
      </p:sp>
      <p:sp>
        <p:nvSpPr>
          <p:cNvPr id="9219" name="Rectangle 3"/>
          <p:cNvSpPr>
            <a:spLocks noGrp="1" noChangeArrowheads="1"/>
          </p:cNvSpPr>
          <p:nvPr>
            <p:ph type="dt" idx="1"/>
          </p:nvPr>
        </p:nvSpPr>
        <p:spPr bwMode="auto">
          <a:xfrm>
            <a:off x="3816351" y="2"/>
            <a:ext cx="2917825" cy="4937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defRPr>
            </a:lvl1pPr>
          </a:lstStyle>
          <a:p>
            <a:pPr>
              <a:defRPr/>
            </a:pPr>
            <a:fld id="{70502085-E26D-4BE3-86F6-F04E50199EE4}" type="datetime1">
              <a:rPr lang="fr-FR"/>
              <a:pPr>
                <a:defRPr/>
              </a:pPr>
              <a:t>28/11/2013</a:t>
            </a:fld>
            <a:endParaRPr lang="fr-FR"/>
          </a:p>
        </p:txBody>
      </p:sp>
      <p:sp>
        <p:nvSpPr>
          <p:cNvPr id="13316" name="Rectangle 4"/>
          <p:cNvSpPr>
            <a:spLocks noGrp="1" noRot="1" noChangeAspect="1" noChangeArrowheads="1" noTextEdit="1"/>
          </p:cNvSpPr>
          <p:nvPr>
            <p:ph type="sldImg" idx="2"/>
          </p:nvPr>
        </p:nvSpPr>
        <p:spPr bwMode="auto">
          <a:xfrm>
            <a:off x="900113" y="739775"/>
            <a:ext cx="4935537" cy="370205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673100" y="4686300"/>
            <a:ext cx="5389563" cy="444023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9222" name="Rectangle 6"/>
          <p:cNvSpPr>
            <a:spLocks noGrp="1" noChangeArrowheads="1"/>
          </p:cNvSpPr>
          <p:nvPr>
            <p:ph type="ftr" sz="quarter" idx="4"/>
          </p:nvPr>
        </p:nvSpPr>
        <p:spPr bwMode="auto">
          <a:xfrm>
            <a:off x="1" y="9371014"/>
            <a:ext cx="2917825"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chemeClr val="tx1"/>
                </a:solidFill>
              </a:defRPr>
            </a:lvl1pPr>
          </a:lstStyle>
          <a:p>
            <a:pPr>
              <a:defRPr/>
            </a:pPr>
            <a:endParaRPr lang="fr-FR"/>
          </a:p>
        </p:txBody>
      </p:sp>
      <p:sp>
        <p:nvSpPr>
          <p:cNvPr id="9223" name="Rectangle 7"/>
          <p:cNvSpPr>
            <a:spLocks noGrp="1" noChangeArrowheads="1"/>
          </p:cNvSpPr>
          <p:nvPr>
            <p:ph type="sldNum" sz="quarter" idx="5"/>
          </p:nvPr>
        </p:nvSpPr>
        <p:spPr bwMode="auto">
          <a:xfrm>
            <a:off x="3816351" y="9371014"/>
            <a:ext cx="2917825"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Arial" pitchFamily="34" charset="0"/>
                <a:cs typeface="+mn-cs"/>
              </a:defRPr>
            </a:lvl1pPr>
          </a:lstStyle>
          <a:p>
            <a:pPr>
              <a:defRPr/>
            </a:pPr>
            <a:fld id="{5E07A17E-4F55-450E-BD73-3D433AD00225}" type="slidenum">
              <a:rPr lang="fr-FR"/>
              <a:pPr>
                <a:defRPr/>
              </a:pPr>
              <a:t>‹N°›</a:t>
            </a:fld>
            <a:endParaRPr lang="fr-FR"/>
          </a:p>
        </p:txBody>
      </p:sp>
    </p:spTree>
    <p:extLst>
      <p:ext uri="{BB962C8B-B14F-4D97-AF65-F5344CB8AC3E}">
        <p14:creationId xmlns:p14="http://schemas.microsoft.com/office/powerpoint/2010/main" val="275483144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p:txBody>
          <a:bodyPr/>
          <a:lstStyle/>
          <a:p>
            <a:pPr>
              <a:defRPr/>
            </a:pPr>
            <a:fld id="{68C679AF-3D4A-49CB-80F1-15F96877130C}" type="slidenum">
              <a:rPr lang="fr-FR"/>
              <a:pPr>
                <a:defRPr/>
              </a:pPr>
              <a:t>1</a:t>
            </a:fld>
            <a:endParaRPr lang="fr-FR" dirty="0"/>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endParaRPr lang="fr-FR" dirty="0"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Cliquez pour modifier le style des sous-titres du masque</a:t>
            </a:r>
            <a:endParaRPr lang="fr-FR"/>
          </a:p>
        </p:txBody>
      </p:sp>
      <p:sp>
        <p:nvSpPr>
          <p:cNvPr id="4" name="Rectangle 4"/>
          <p:cNvSpPr>
            <a:spLocks noGrp="1" noChangeArrowheads="1"/>
          </p:cNvSpPr>
          <p:nvPr>
            <p:ph type="dt" sz="half" idx="10"/>
          </p:nvPr>
        </p:nvSpPr>
        <p:spPr>
          <a:ln/>
        </p:spPr>
        <p:txBody>
          <a:bodyPr/>
          <a:lstStyle>
            <a:lvl1pPr>
              <a:defRPr/>
            </a:lvl1pPr>
          </a:lstStyle>
          <a:p>
            <a:pPr>
              <a:defRPr/>
            </a:pPr>
            <a:fld id="{75453DEE-1558-4CE3-B4DA-6656FCECB472}" type="datetime1">
              <a:rPr lang="fr-FR"/>
              <a:pPr>
                <a:defRPr/>
              </a:pPr>
              <a:t>28/11/2013</a:t>
            </a:fld>
            <a:endParaRPr lang="fr-FR"/>
          </a:p>
        </p:txBody>
      </p:sp>
      <p:sp>
        <p:nvSpPr>
          <p:cNvPr id="5" name="Rectangle 5"/>
          <p:cNvSpPr>
            <a:spLocks noGrp="1" noChangeArrowheads="1"/>
          </p:cNvSpPr>
          <p:nvPr>
            <p:ph type="ftr" sz="quarter" idx="11"/>
          </p:nvPr>
        </p:nvSpPr>
        <p:spPr>
          <a:ln/>
        </p:spPr>
        <p:txBody>
          <a:bodyPr/>
          <a:lstStyle>
            <a:lvl1pPr>
              <a:defRPr/>
            </a:lvl1pPr>
          </a:lstStyle>
          <a:p>
            <a:pPr>
              <a:defRPr/>
            </a:pPr>
            <a:r>
              <a:rPr lang="fr-FR"/>
              <a:t>Fédération de l'Hospitalisation Privée</a:t>
            </a:r>
          </a:p>
        </p:txBody>
      </p:sp>
      <p:sp>
        <p:nvSpPr>
          <p:cNvPr id="6" name="Rectangle 6"/>
          <p:cNvSpPr>
            <a:spLocks noGrp="1" noChangeArrowheads="1"/>
          </p:cNvSpPr>
          <p:nvPr>
            <p:ph type="sldNum" sz="quarter" idx="12"/>
          </p:nvPr>
        </p:nvSpPr>
        <p:spPr>
          <a:ln/>
        </p:spPr>
        <p:txBody>
          <a:bodyPr/>
          <a:lstStyle>
            <a:lvl1pPr>
              <a:defRPr/>
            </a:lvl1pPr>
          </a:lstStyle>
          <a:p>
            <a:pPr>
              <a:defRPr/>
            </a:pPr>
            <a:fld id="{2592244E-525F-466B-A7EB-2EBED5CC9110}" type="slidenum">
              <a:rPr lang="fr-FR"/>
              <a:pPr>
                <a:defRPr/>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dt" sz="half" idx="10"/>
          </p:nvPr>
        </p:nvSpPr>
        <p:spPr/>
        <p:txBody>
          <a:bodyPr/>
          <a:lstStyle>
            <a:lvl1pPr>
              <a:defRPr/>
            </a:lvl1pPr>
          </a:lstStyle>
          <a:p>
            <a:pPr>
              <a:defRPr/>
            </a:pPr>
            <a:fld id="{B8710CD2-7E9C-401D-9813-3E34F24FD1DE}" type="datetime1">
              <a:rPr lang="fr-FR"/>
              <a:pPr>
                <a:defRPr/>
              </a:pPr>
              <a:t>28/11/2013</a:t>
            </a:fld>
            <a:endParaRPr lang="fr-FR"/>
          </a:p>
        </p:txBody>
      </p:sp>
      <p:sp>
        <p:nvSpPr>
          <p:cNvPr id="5" name="Rectangle 6"/>
          <p:cNvSpPr>
            <a:spLocks noGrp="1" noChangeArrowheads="1"/>
          </p:cNvSpPr>
          <p:nvPr>
            <p:ph type="sldNum" sz="quarter" idx="11"/>
          </p:nvPr>
        </p:nvSpPr>
        <p:spPr/>
        <p:txBody>
          <a:bodyPr/>
          <a:lstStyle>
            <a:lvl1pPr>
              <a:defRPr/>
            </a:lvl1pPr>
          </a:lstStyle>
          <a:p>
            <a:pPr>
              <a:defRPr/>
            </a:pPr>
            <a:fld id="{D6FBB87F-E54A-4D9A-B7BE-E829876B302B}" type="slidenum">
              <a:rPr lang="fr-FR"/>
              <a:pPr>
                <a:defRPr/>
              </a:pPr>
              <a:t>‹N°›</a:t>
            </a:fld>
            <a:endParaRPr lang="fr-FR"/>
          </a:p>
        </p:txBody>
      </p:sp>
      <p:sp>
        <p:nvSpPr>
          <p:cNvPr id="6" name="Espace réservé du pied de page 9"/>
          <p:cNvSpPr>
            <a:spLocks noGrp="1"/>
          </p:cNvSpPr>
          <p:nvPr>
            <p:ph type="ftr" sz="quarter" idx="12"/>
          </p:nvPr>
        </p:nvSpPr>
        <p:spPr/>
        <p:txBody>
          <a:bodyPr/>
          <a:lstStyle>
            <a:lvl1pPr>
              <a:defRPr/>
            </a:lvl1pPr>
          </a:lstStyle>
          <a:p>
            <a:pPr>
              <a:defRPr/>
            </a:pPr>
            <a:r>
              <a:rPr lang="fr-FR"/>
              <a:t>Syndicat des Soins de Suite et de Réadaptation</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dt" sz="half" idx="10"/>
          </p:nvPr>
        </p:nvSpPr>
        <p:spPr/>
        <p:txBody>
          <a:bodyPr/>
          <a:lstStyle>
            <a:lvl1pPr>
              <a:defRPr/>
            </a:lvl1pPr>
          </a:lstStyle>
          <a:p>
            <a:pPr>
              <a:defRPr/>
            </a:pPr>
            <a:fld id="{D6B488EB-31D9-4957-92E1-5948C5B93755}" type="datetime1">
              <a:rPr lang="fr-FR"/>
              <a:pPr>
                <a:defRPr/>
              </a:pPr>
              <a:t>28/11/2013</a:t>
            </a:fld>
            <a:endParaRPr lang="fr-FR"/>
          </a:p>
        </p:txBody>
      </p:sp>
      <p:sp>
        <p:nvSpPr>
          <p:cNvPr id="5" name="Rectangle 6"/>
          <p:cNvSpPr>
            <a:spLocks noGrp="1" noChangeArrowheads="1"/>
          </p:cNvSpPr>
          <p:nvPr>
            <p:ph type="sldNum" sz="quarter" idx="11"/>
          </p:nvPr>
        </p:nvSpPr>
        <p:spPr/>
        <p:txBody>
          <a:bodyPr/>
          <a:lstStyle>
            <a:lvl1pPr>
              <a:defRPr/>
            </a:lvl1pPr>
          </a:lstStyle>
          <a:p>
            <a:pPr>
              <a:defRPr/>
            </a:pPr>
            <a:fld id="{B34CEC60-A72B-448D-97F9-B3FBFC64C005}" type="slidenum">
              <a:rPr lang="fr-FR"/>
              <a:pPr>
                <a:defRPr/>
              </a:pPr>
              <a:t>‹N°›</a:t>
            </a:fld>
            <a:endParaRPr lang="fr-FR"/>
          </a:p>
        </p:txBody>
      </p:sp>
      <p:sp>
        <p:nvSpPr>
          <p:cNvPr id="6" name="Espace réservé du pied de page 9"/>
          <p:cNvSpPr>
            <a:spLocks noGrp="1"/>
          </p:cNvSpPr>
          <p:nvPr>
            <p:ph type="ftr" sz="quarter" idx="12"/>
          </p:nvPr>
        </p:nvSpPr>
        <p:spPr/>
        <p:txBody>
          <a:bodyPr/>
          <a:lstStyle>
            <a:lvl1pPr>
              <a:defRPr/>
            </a:lvl1pPr>
          </a:lstStyle>
          <a:p>
            <a:pPr>
              <a:defRPr/>
            </a:pPr>
            <a:r>
              <a:rPr lang="fr-FR"/>
              <a:t>Syndicat des Soins de Suite et de Réadaptation</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dt" sz="half" idx="10"/>
          </p:nvPr>
        </p:nvSpPr>
        <p:spPr>
          <a:ln/>
        </p:spPr>
        <p:txBody>
          <a:bodyPr/>
          <a:lstStyle>
            <a:lvl1pPr>
              <a:defRPr/>
            </a:lvl1pPr>
          </a:lstStyle>
          <a:p>
            <a:pPr>
              <a:defRPr/>
            </a:pPr>
            <a:fld id="{3776E3CC-DD5C-4E74-91CA-AEE2D45B7BFB}" type="datetime1">
              <a:rPr lang="fr-FR"/>
              <a:pPr>
                <a:defRPr/>
              </a:pPr>
              <a:t>28/11/2013</a:t>
            </a:fld>
            <a:endParaRPr lang="fr-FR"/>
          </a:p>
        </p:txBody>
      </p:sp>
      <p:sp>
        <p:nvSpPr>
          <p:cNvPr id="5" name="Rectangle 5"/>
          <p:cNvSpPr>
            <a:spLocks noGrp="1" noChangeArrowheads="1"/>
          </p:cNvSpPr>
          <p:nvPr>
            <p:ph type="ftr" sz="quarter" idx="11"/>
          </p:nvPr>
        </p:nvSpPr>
        <p:spPr>
          <a:ln/>
        </p:spPr>
        <p:txBody>
          <a:bodyPr/>
          <a:lstStyle>
            <a:lvl1pPr>
              <a:defRPr/>
            </a:lvl1pPr>
          </a:lstStyle>
          <a:p>
            <a:pPr>
              <a:defRPr/>
            </a:pPr>
            <a:r>
              <a:rPr lang="fr-FR"/>
              <a:t>Fédération de l'Hospitalisation Privée</a:t>
            </a:r>
          </a:p>
        </p:txBody>
      </p:sp>
      <p:sp>
        <p:nvSpPr>
          <p:cNvPr id="6" name="Rectangle 6"/>
          <p:cNvSpPr>
            <a:spLocks noGrp="1" noChangeArrowheads="1"/>
          </p:cNvSpPr>
          <p:nvPr>
            <p:ph type="sldNum" sz="quarter" idx="12"/>
          </p:nvPr>
        </p:nvSpPr>
        <p:spPr>
          <a:ln/>
        </p:spPr>
        <p:txBody>
          <a:bodyPr/>
          <a:lstStyle>
            <a:lvl1pPr>
              <a:defRPr/>
            </a:lvl1pPr>
          </a:lstStyle>
          <a:p>
            <a:pPr>
              <a:defRPr/>
            </a:pPr>
            <a:fld id="{A24C8021-AE00-457B-AFBD-9F2F8F4A6443}" type="slidenum">
              <a:rPr lang="fr-FR"/>
              <a:pPr>
                <a:defRP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Rectangle 4"/>
          <p:cNvSpPr>
            <a:spLocks noGrp="1" noChangeArrowheads="1"/>
          </p:cNvSpPr>
          <p:nvPr>
            <p:ph type="dt" sz="half" idx="10"/>
          </p:nvPr>
        </p:nvSpPr>
        <p:spPr>
          <a:ln/>
        </p:spPr>
        <p:txBody>
          <a:bodyPr/>
          <a:lstStyle>
            <a:lvl1pPr>
              <a:defRPr/>
            </a:lvl1pPr>
          </a:lstStyle>
          <a:p>
            <a:pPr>
              <a:defRPr/>
            </a:pPr>
            <a:fld id="{2EE7AF79-64B4-4628-8E8B-D14AA02F6654}" type="datetime1">
              <a:rPr lang="fr-FR"/>
              <a:pPr>
                <a:defRPr/>
              </a:pPr>
              <a:t>28/11/2013</a:t>
            </a:fld>
            <a:endParaRPr lang="fr-FR"/>
          </a:p>
        </p:txBody>
      </p:sp>
      <p:sp>
        <p:nvSpPr>
          <p:cNvPr id="5" name="Rectangle 5"/>
          <p:cNvSpPr>
            <a:spLocks noGrp="1" noChangeArrowheads="1"/>
          </p:cNvSpPr>
          <p:nvPr>
            <p:ph type="ftr" sz="quarter" idx="11"/>
          </p:nvPr>
        </p:nvSpPr>
        <p:spPr>
          <a:ln/>
        </p:spPr>
        <p:txBody>
          <a:bodyPr/>
          <a:lstStyle>
            <a:lvl1pPr>
              <a:defRPr/>
            </a:lvl1pPr>
          </a:lstStyle>
          <a:p>
            <a:pPr>
              <a:defRPr/>
            </a:pPr>
            <a:r>
              <a:rPr lang="fr-FR"/>
              <a:t>Fédération de l'Hospitalisation Privée</a:t>
            </a:r>
          </a:p>
        </p:txBody>
      </p:sp>
      <p:sp>
        <p:nvSpPr>
          <p:cNvPr id="6" name="Rectangle 6"/>
          <p:cNvSpPr>
            <a:spLocks noGrp="1" noChangeArrowheads="1"/>
          </p:cNvSpPr>
          <p:nvPr>
            <p:ph type="sldNum" sz="quarter" idx="12"/>
          </p:nvPr>
        </p:nvSpPr>
        <p:spPr>
          <a:ln/>
        </p:spPr>
        <p:txBody>
          <a:bodyPr/>
          <a:lstStyle>
            <a:lvl1pPr>
              <a:defRPr/>
            </a:lvl1pPr>
          </a:lstStyle>
          <a:p>
            <a:pPr>
              <a:defRPr/>
            </a:pPr>
            <a:fld id="{53BE38E5-75F4-4E45-8545-1A9245CE19E5}" type="slidenum">
              <a:rPr lang="fr-FR"/>
              <a:pPr>
                <a:defRPr/>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4"/>
          <p:cNvSpPr>
            <a:spLocks noGrp="1" noChangeArrowheads="1"/>
          </p:cNvSpPr>
          <p:nvPr>
            <p:ph type="dt" sz="half" idx="10"/>
          </p:nvPr>
        </p:nvSpPr>
        <p:spPr>
          <a:ln/>
        </p:spPr>
        <p:txBody>
          <a:bodyPr/>
          <a:lstStyle>
            <a:lvl1pPr>
              <a:defRPr/>
            </a:lvl1pPr>
          </a:lstStyle>
          <a:p>
            <a:pPr>
              <a:defRPr/>
            </a:pPr>
            <a:fld id="{9C554425-38FB-4493-93A4-6228362CC012}" type="datetime1">
              <a:rPr lang="fr-FR"/>
              <a:pPr>
                <a:defRPr/>
              </a:pPr>
              <a:t>28/11/2013</a:t>
            </a:fld>
            <a:endParaRPr lang="fr-FR"/>
          </a:p>
        </p:txBody>
      </p:sp>
      <p:sp>
        <p:nvSpPr>
          <p:cNvPr id="6" name="Rectangle 5"/>
          <p:cNvSpPr>
            <a:spLocks noGrp="1" noChangeArrowheads="1"/>
          </p:cNvSpPr>
          <p:nvPr>
            <p:ph type="ftr" sz="quarter" idx="11"/>
          </p:nvPr>
        </p:nvSpPr>
        <p:spPr>
          <a:ln/>
        </p:spPr>
        <p:txBody>
          <a:bodyPr/>
          <a:lstStyle>
            <a:lvl1pPr>
              <a:defRPr/>
            </a:lvl1pPr>
          </a:lstStyle>
          <a:p>
            <a:pPr>
              <a:defRPr/>
            </a:pPr>
            <a:r>
              <a:rPr lang="fr-FR"/>
              <a:t>Fédération de l'Hospitalisation Privée</a:t>
            </a:r>
          </a:p>
        </p:txBody>
      </p:sp>
      <p:sp>
        <p:nvSpPr>
          <p:cNvPr id="7" name="Rectangle 6"/>
          <p:cNvSpPr>
            <a:spLocks noGrp="1" noChangeArrowheads="1"/>
          </p:cNvSpPr>
          <p:nvPr>
            <p:ph type="sldNum" sz="quarter" idx="12"/>
          </p:nvPr>
        </p:nvSpPr>
        <p:spPr>
          <a:ln/>
        </p:spPr>
        <p:txBody>
          <a:bodyPr/>
          <a:lstStyle>
            <a:lvl1pPr>
              <a:defRPr/>
            </a:lvl1pPr>
          </a:lstStyle>
          <a:p>
            <a:pPr>
              <a:defRPr/>
            </a:pPr>
            <a:fld id="{6A020D20-B99E-47AC-B55E-1C554260D425}" type="slidenum">
              <a:rPr lang="fr-FR"/>
              <a:pPr>
                <a:defRP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4"/>
          <p:cNvSpPr>
            <a:spLocks noGrp="1" noChangeArrowheads="1"/>
          </p:cNvSpPr>
          <p:nvPr>
            <p:ph type="dt" sz="half" idx="10"/>
          </p:nvPr>
        </p:nvSpPr>
        <p:spPr>
          <a:ln/>
        </p:spPr>
        <p:txBody>
          <a:bodyPr/>
          <a:lstStyle>
            <a:lvl1pPr>
              <a:defRPr/>
            </a:lvl1pPr>
          </a:lstStyle>
          <a:p>
            <a:pPr>
              <a:defRPr/>
            </a:pPr>
            <a:fld id="{786CCF1B-FB60-4E92-AF0A-16DDAF6A8E5E}" type="datetime1">
              <a:rPr lang="fr-FR"/>
              <a:pPr>
                <a:defRPr/>
              </a:pPr>
              <a:t>28/11/2013</a:t>
            </a:fld>
            <a:endParaRPr lang="fr-FR"/>
          </a:p>
        </p:txBody>
      </p:sp>
      <p:sp>
        <p:nvSpPr>
          <p:cNvPr id="8" name="Rectangle 5"/>
          <p:cNvSpPr>
            <a:spLocks noGrp="1" noChangeArrowheads="1"/>
          </p:cNvSpPr>
          <p:nvPr>
            <p:ph type="ftr" sz="quarter" idx="11"/>
          </p:nvPr>
        </p:nvSpPr>
        <p:spPr>
          <a:ln/>
        </p:spPr>
        <p:txBody>
          <a:bodyPr/>
          <a:lstStyle>
            <a:lvl1pPr>
              <a:defRPr/>
            </a:lvl1pPr>
          </a:lstStyle>
          <a:p>
            <a:pPr>
              <a:defRPr/>
            </a:pPr>
            <a:r>
              <a:rPr lang="fr-FR"/>
              <a:t>Fédération de l'Hospitalisation Privée</a:t>
            </a:r>
          </a:p>
        </p:txBody>
      </p:sp>
      <p:sp>
        <p:nvSpPr>
          <p:cNvPr id="9" name="Rectangle 6"/>
          <p:cNvSpPr>
            <a:spLocks noGrp="1" noChangeArrowheads="1"/>
          </p:cNvSpPr>
          <p:nvPr>
            <p:ph type="sldNum" sz="quarter" idx="12"/>
          </p:nvPr>
        </p:nvSpPr>
        <p:spPr>
          <a:ln/>
        </p:spPr>
        <p:txBody>
          <a:bodyPr/>
          <a:lstStyle>
            <a:lvl1pPr>
              <a:defRPr/>
            </a:lvl1pPr>
          </a:lstStyle>
          <a:p>
            <a:pPr>
              <a:defRPr/>
            </a:pPr>
            <a:fld id="{22B0AD13-DF1A-4104-8DE9-4CDCA1825F9E}" type="slidenum">
              <a:rPr lang="fr-FR"/>
              <a:pPr>
                <a:defRP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Rectangle 4"/>
          <p:cNvSpPr>
            <a:spLocks noGrp="1" noChangeArrowheads="1"/>
          </p:cNvSpPr>
          <p:nvPr>
            <p:ph type="dt" sz="half" idx="10"/>
          </p:nvPr>
        </p:nvSpPr>
        <p:spPr>
          <a:ln/>
        </p:spPr>
        <p:txBody>
          <a:bodyPr/>
          <a:lstStyle>
            <a:lvl1pPr>
              <a:defRPr/>
            </a:lvl1pPr>
          </a:lstStyle>
          <a:p>
            <a:pPr>
              <a:defRPr/>
            </a:pPr>
            <a:fld id="{85CF32A4-6B49-4524-92BD-724F80659CEA}" type="datetime1">
              <a:rPr lang="fr-FR"/>
              <a:pPr>
                <a:defRPr/>
              </a:pPr>
              <a:t>28/11/2013</a:t>
            </a:fld>
            <a:endParaRPr lang="fr-FR"/>
          </a:p>
        </p:txBody>
      </p:sp>
      <p:sp>
        <p:nvSpPr>
          <p:cNvPr id="4" name="Rectangle 5"/>
          <p:cNvSpPr>
            <a:spLocks noGrp="1" noChangeArrowheads="1"/>
          </p:cNvSpPr>
          <p:nvPr>
            <p:ph type="ftr" sz="quarter" idx="11"/>
          </p:nvPr>
        </p:nvSpPr>
        <p:spPr>
          <a:ln/>
        </p:spPr>
        <p:txBody>
          <a:bodyPr/>
          <a:lstStyle>
            <a:lvl1pPr>
              <a:defRPr/>
            </a:lvl1pPr>
          </a:lstStyle>
          <a:p>
            <a:pPr>
              <a:defRPr/>
            </a:pPr>
            <a:r>
              <a:rPr lang="fr-FR"/>
              <a:t>Fédération de l'Hospitalisation Privée</a:t>
            </a:r>
          </a:p>
        </p:txBody>
      </p:sp>
      <p:sp>
        <p:nvSpPr>
          <p:cNvPr id="5" name="Rectangle 6"/>
          <p:cNvSpPr>
            <a:spLocks noGrp="1" noChangeArrowheads="1"/>
          </p:cNvSpPr>
          <p:nvPr>
            <p:ph type="sldNum" sz="quarter" idx="12"/>
          </p:nvPr>
        </p:nvSpPr>
        <p:spPr>
          <a:ln/>
        </p:spPr>
        <p:txBody>
          <a:bodyPr/>
          <a:lstStyle>
            <a:lvl1pPr>
              <a:defRPr/>
            </a:lvl1pPr>
          </a:lstStyle>
          <a:p>
            <a:pPr>
              <a:defRPr/>
            </a:pPr>
            <a:fld id="{DC7CDA4D-3265-4C0F-B89C-9E62D9664E78}" type="slidenum">
              <a:rPr lang="fr-FR"/>
              <a:pPr>
                <a:defRP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2" name="Espace réservé du numéro de diapositive 8"/>
          <p:cNvSpPr>
            <a:spLocks noGrp="1"/>
          </p:cNvSpPr>
          <p:nvPr>
            <p:ph type="sldNum" sz="quarter" idx="10"/>
          </p:nvPr>
        </p:nvSpPr>
        <p:spPr/>
        <p:txBody>
          <a:bodyPr/>
          <a:lstStyle>
            <a:lvl1pPr>
              <a:defRPr/>
            </a:lvl1pPr>
          </a:lstStyle>
          <a:p>
            <a:pPr>
              <a:defRPr/>
            </a:pPr>
            <a:fld id="{17F32701-B0F9-4C79-A66E-92BB21F9EF49}" type="slidenum">
              <a:rPr lang="fr-FR"/>
              <a:pPr>
                <a:defRPr/>
              </a:pPr>
              <a:t>‹N°›</a:t>
            </a:fld>
            <a:endParaRPr lang="fr-FR"/>
          </a:p>
        </p:txBody>
      </p:sp>
      <p:sp>
        <p:nvSpPr>
          <p:cNvPr id="3" name="Espace réservé du pied de page 9"/>
          <p:cNvSpPr>
            <a:spLocks noGrp="1"/>
          </p:cNvSpPr>
          <p:nvPr>
            <p:ph type="ftr" sz="quarter" idx="11"/>
          </p:nvPr>
        </p:nvSpPr>
        <p:spPr/>
        <p:txBody>
          <a:bodyPr/>
          <a:lstStyle>
            <a:lvl1pPr>
              <a:defRPr/>
            </a:lvl1pPr>
          </a:lstStyle>
          <a:p>
            <a:pPr>
              <a:defRPr/>
            </a:pPr>
            <a:r>
              <a:rPr lang="fr-FR"/>
              <a:t>Syndicat des Soins de Suite et de Réadaptation</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4"/>
          <p:cNvSpPr>
            <a:spLocks noGrp="1" noChangeArrowheads="1"/>
          </p:cNvSpPr>
          <p:nvPr>
            <p:ph type="dt" sz="half" idx="10"/>
          </p:nvPr>
        </p:nvSpPr>
        <p:spPr/>
        <p:txBody>
          <a:bodyPr/>
          <a:lstStyle>
            <a:lvl1pPr>
              <a:defRPr/>
            </a:lvl1pPr>
          </a:lstStyle>
          <a:p>
            <a:pPr>
              <a:defRPr/>
            </a:pPr>
            <a:fld id="{9D96E85B-5F23-4540-88A4-03CAFD4F2627}" type="datetime1">
              <a:rPr lang="fr-FR"/>
              <a:pPr>
                <a:defRPr/>
              </a:pPr>
              <a:t>28/11/2013</a:t>
            </a:fld>
            <a:endParaRPr lang="fr-FR"/>
          </a:p>
        </p:txBody>
      </p:sp>
      <p:sp>
        <p:nvSpPr>
          <p:cNvPr id="6" name="Rectangle 5"/>
          <p:cNvSpPr>
            <a:spLocks noGrp="1" noChangeArrowheads="1"/>
          </p:cNvSpPr>
          <p:nvPr>
            <p:ph type="sldNum" sz="quarter" idx="11"/>
          </p:nvPr>
        </p:nvSpPr>
        <p:spPr/>
        <p:txBody>
          <a:bodyPr/>
          <a:lstStyle>
            <a:lvl1pPr>
              <a:defRPr/>
            </a:lvl1pPr>
          </a:lstStyle>
          <a:p>
            <a:pPr>
              <a:defRPr/>
            </a:pPr>
            <a:fld id="{1429F27C-8AAE-47FF-B311-E402B3667425}" type="slidenum">
              <a:rPr lang="fr-FR"/>
              <a:pPr>
                <a:defRPr/>
              </a:pPr>
              <a:t>‹N°›</a:t>
            </a:fld>
            <a:endParaRPr lang="fr-FR"/>
          </a:p>
        </p:txBody>
      </p:sp>
      <p:sp>
        <p:nvSpPr>
          <p:cNvPr id="7" name="Espace réservé du pied de page 9"/>
          <p:cNvSpPr>
            <a:spLocks noGrp="1"/>
          </p:cNvSpPr>
          <p:nvPr>
            <p:ph type="ftr" sz="quarter" idx="12"/>
          </p:nvPr>
        </p:nvSpPr>
        <p:spPr/>
        <p:txBody>
          <a:bodyPr/>
          <a:lstStyle>
            <a:lvl1pPr>
              <a:defRPr/>
            </a:lvl1pPr>
          </a:lstStyle>
          <a:p>
            <a:pPr>
              <a:defRPr/>
            </a:pPr>
            <a:r>
              <a:rPr lang="fr-FR"/>
              <a:t>Syndicat des Soins de Suite et de Réadaptation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4"/>
          <p:cNvSpPr>
            <a:spLocks noGrp="1" noChangeArrowheads="1"/>
          </p:cNvSpPr>
          <p:nvPr>
            <p:ph type="dt" sz="half" idx="10"/>
          </p:nvPr>
        </p:nvSpPr>
        <p:spPr/>
        <p:txBody>
          <a:bodyPr/>
          <a:lstStyle>
            <a:lvl1pPr>
              <a:defRPr/>
            </a:lvl1pPr>
          </a:lstStyle>
          <a:p>
            <a:pPr>
              <a:defRPr/>
            </a:pPr>
            <a:fld id="{F944BFC7-89EC-4526-B435-046EB10F31CC}" type="datetime1">
              <a:rPr lang="fr-FR"/>
              <a:pPr>
                <a:defRPr/>
              </a:pPr>
              <a:t>28/11/2013</a:t>
            </a:fld>
            <a:endParaRPr lang="fr-FR"/>
          </a:p>
        </p:txBody>
      </p:sp>
      <p:sp>
        <p:nvSpPr>
          <p:cNvPr id="6" name="Rectangle 5"/>
          <p:cNvSpPr>
            <a:spLocks noGrp="1" noChangeArrowheads="1"/>
          </p:cNvSpPr>
          <p:nvPr>
            <p:ph type="sldNum" sz="quarter" idx="11"/>
          </p:nvPr>
        </p:nvSpPr>
        <p:spPr/>
        <p:txBody>
          <a:bodyPr/>
          <a:lstStyle>
            <a:lvl1pPr>
              <a:defRPr/>
            </a:lvl1pPr>
          </a:lstStyle>
          <a:p>
            <a:pPr>
              <a:defRPr/>
            </a:pPr>
            <a:fld id="{368F21EA-E16D-482F-817C-D23F5E0E4A68}" type="slidenum">
              <a:rPr lang="fr-FR"/>
              <a:pPr>
                <a:defRPr/>
              </a:pPr>
              <a:t>‹N°›</a:t>
            </a:fld>
            <a:endParaRPr lang="fr-FR"/>
          </a:p>
        </p:txBody>
      </p:sp>
      <p:sp>
        <p:nvSpPr>
          <p:cNvPr id="7" name="Espace réservé du pied de page 9"/>
          <p:cNvSpPr>
            <a:spLocks noGrp="1"/>
          </p:cNvSpPr>
          <p:nvPr>
            <p:ph type="ftr" sz="quarter" idx="12"/>
          </p:nvPr>
        </p:nvSpPr>
        <p:spPr/>
        <p:txBody>
          <a:bodyPr/>
          <a:lstStyle>
            <a:lvl1pPr>
              <a:defRPr/>
            </a:lvl1pPr>
          </a:lstStyle>
          <a:p>
            <a:pPr>
              <a:defRPr/>
            </a:pPr>
            <a:r>
              <a:rPr lang="fr-FR"/>
              <a:t>Syndicat des Soins de Suite et de Réadaptation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11188" y="274638"/>
            <a:ext cx="7993062" cy="706437"/>
          </a:xfrm>
          <a:prstGeom prst="rect">
            <a:avLst/>
          </a:prstGeom>
          <a:noFill/>
          <a:ln w="9525">
            <a:solidFill>
              <a:schemeClr val="tx1"/>
            </a:solidFill>
            <a:miter lim="800000"/>
            <a:headEnd/>
            <a:tailEnd/>
          </a:ln>
        </p:spPr>
        <p:txBody>
          <a:bodyPr vert="horz" wrap="square" lIns="91440" tIns="45720" rIns="91440" bIns="45720" numCol="1" anchor="ctr" anchorCtr="0" compatLnSpc="1">
            <a:prstTxWarp prst="textNoShape">
              <a:avLst/>
            </a:prstTxWarp>
          </a:bodyPr>
          <a:lstStyle/>
          <a:p>
            <a:pPr lvl="0"/>
            <a:r>
              <a:rPr lang="fr-FR" smtClean="0"/>
              <a:t>Titre de votre diapositive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chemeClr val="tx1"/>
                </a:solidFill>
              </a:defRPr>
            </a:lvl1pPr>
          </a:lstStyle>
          <a:p>
            <a:pPr>
              <a:defRPr/>
            </a:pPr>
            <a:fld id="{43A318D2-23FA-44E3-85A4-712F948E816C}" type="datetime1">
              <a:rPr lang="fr-FR"/>
              <a:pPr>
                <a:defRPr/>
              </a:pPr>
              <a:t>28/11/2013</a:t>
            </a:fld>
            <a:endParaRPr lang="fr-FR"/>
          </a:p>
        </p:txBody>
      </p:sp>
      <p:sp>
        <p:nvSpPr>
          <p:cNvPr id="1029" name="Rectangle 5"/>
          <p:cNvSpPr>
            <a:spLocks noGrp="1" noChangeArrowheads="1"/>
          </p:cNvSpPr>
          <p:nvPr>
            <p:ph type="ftr" sz="quarter" idx="3"/>
          </p:nvPr>
        </p:nvSpPr>
        <p:spPr bwMode="auto">
          <a:xfrm>
            <a:off x="2627313" y="6650038"/>
            <a:ext cx="3889375"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solidFill>
                  <a:schemeClr val="tx1"/>
                </a:solidFill>
              </a:defRPr>
            </a:lvl1pPr>
          </a:lstStyle>
          <a:p>
            <a:pPr>
              <a:defRPr/>
            </a:pPr>
            <a:r>
              <a:rPr lang="fr-FR"/>
              <a:t>Fédération de l'Hospitalisation Privée</a:t>
            </a:r>
          </a:p>
        </p:txBody>
      </p:sp>
      <p:sp>
        <p:nvSpPr>
          <p:cNvPr id="1030" name="Rectangle 6"/>
          <p:cNvSpPr>
            <a:spLocks noGrp="1" noChangeArrowheads="1"/>
          </p:cNvSpPr>
          <p:nvPr>
            <p:ph type="sldNum" sz="quarter" idx="4"/>
          </p:nvPr>
        </p:nvSpPr>
        <p:spPr bwMode="auto">
          <a:xfrm>
            <a:off x="8185150" y="6727825"/>
            <a:ext cx="1042988" cy="2873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600">
                <a:solidFill>
                  <a:schemeClr val="tx1"/>
                </a:solidFill>
                <a:latin typeface="Arial" pitchFamily="34" charset="0"/>
                <a:cs typeface="+mn-cs"/>
              </a:defRPr>
            </a:lvl1pPr>
          </a:lstStyle>
          <a:p>
            <a:pPr>
              <a:defRPr/>
            </a:pPr>
            <a:fld id="{49F5BB10-88EF-40B7-8C43-E7183DC5E6BC}" type="slidenum">
              <a:rPr lang="fr-FR"/>
              <a:pPr>
                <a:defRPr/>
              </a:pPr>
              <a:t>‹N°›</a:t>
            </a:fld>
            <a:endParaRPr lang="fr-FR"/>
          </a:p>
        </p:txBody>
      </p:sp>
      <p:pic>
        <p:nvPicPr>
          <p:cNvPr id="1031" name="Picture 2" descr="C:\Users\Utilisateur\Desktop\SSR_LOGO_RVB.jpg"/>
          <p:cNvPicPr>
            <a:picLocks noChangeAspect="1" noChangeArrowheads="1"/>
          </p:cNvPicPr>
          <p:nvPr/>
        </p:nvPicPr>
        <p:blipFill>
          <a:blip r:embed="rId13" cstate="print"/>
          <a:srcRect/>
          <a:stretch>
            <a:fillRect/>
          </a:stretch>
        </p:blipFill>
        <p:spPr bwMode="auto">
          <a:xfrm>
            <a:off x="179388" y="6237288"/>
            <a:ext cx="720725" cy="5016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60" r:id="rId7"/>
    <p:sldLayoutId id="2147483661" r:id="rId8"/>
    <p:sldLayoutId id="2147483662" r:id="rId9"/>
    <p:sldLayoutId id="2147483663" r:id="rId10"/>
    <p:sldLayoutId id="2147483664" r:id="rId11"/>
  </p:sldLayoutIdLst>
  <p:timing>
    <p:tnLst>
      <p:par>
        <p:cTn id="1" dur="indefinite" restart="never" nodeType="tmRoot"/>
      </p:par>
    </p:tnLst>
  </p:timing>
  <p:hf hdr="0" dt="0"/>
  <p:txStyles>
    <p:titleStyle>
      <a:lvl1pPr algn="ctr" rtl="0" eaLnBrk="0" fontAlgn="base" hangingPunct="0">
        <a:spcBef>
          <a:spcPct val="0"/>
        </a:spcBef>
        <a:spcAft>
          <a:spcPct val="0"/>
        </a:spcAft>
        <a:defRPr sz="4000">
          <a:solidFill>
            <a:schemeClr val="accent2"/>
          </a:solidFill>
          <a:latin typeface="+mj-lt"/>
          <a:ea typeface="+mj-ea"/>
          <a:cs typeface="+mj-cs"/>
        </a:defRPr>
      </a:lvl1pPr>
      <a:lvl2pPr algn="ctr" rtl="0" eaLnBrk="0" fontAlgn="base" hangingPunct="0">
        <a:spcBef>
          <a:spcPct val="0"/>
        </a:spcBef>
        <a:spcAft>
          <a:spcPct val="0"/>
        </a:spcAft>
        <a:defRPr sz="4000">
          <a:solidFill>
            <a:schemeClr val="accent2"/>
          </a:solidFill>
          <a:latin typeface="Arial" pitchFamily="34" charset="0"/>
        </a:defRPr>
      </a:lvl2pPr>
      <a:lvl3pPr algn="ctr" rtl="0" eaLnBrk="0" fontAlgn="base" hangingPunct="0">
        <a:spcBef>
          <a:spcPct val="0"/>
        </a:spcBef>
        <a:spcAft>
          <a:spcPct val="0"/>
        </a:spcAft>
        <a:defRPr sz="4000">
          <a:solidFill>
            <a:schemeClr val="accent2"/>
          </a:solidFill>
          <a:latin typeface="Arial" pitchFamily="34" charset="0"/>
        </a:defRPr>
      </a:lvl3pPr>
      <a:lvl4pPr algn="ctr" rtl="0" eaLnBrk="0" fontAlgn="base" hangingPunct="0">
        <a:spcBef>
          <a:spcPct val="0"/>
        </a:spcBef>
        <a:spcAft>
          <a:spcPct val="0"/>
        </a:spcAft>
        <a:defRPr sz="4000">
          <a:solidFill>
            <a:schemeClr val="accent2"/>
          </a:solidFill>
          <a:latin typeface="Arial" pitchFamily="34" charset="0"/>
        </a:defRPr>
      </a:lvl4pPr>
      <a:lvl5pPr algn="ctr" rtl="0" eaLnBrk="0" fontAlgn="base" hangingPunct="0">
        <a:spcBef>
          <a:spcPct val="0"/>
        </a:spcBef>
        <a:spcAft>
          <a:spcPct val="0"/>
        </a:spcAft>
        <a:defRPr sz="4000">
          <a:solidFill>
            <a:schemeClr val="accent2"/>
          </a:solidFill>
          <a:latin typeface="Arial" pitchFamily="34" charset="0"/>
        </a:defRPr>
      </a:lvl5pPr>
      <a:lvl6pPr marL="457200" algn="ctr" rtl="0" fontAlgn="base">
        <a:spcBef>
          <a:spcPct val="0"/>
        </a:spcBef>
        <a:spcAft>
          <a:spcPct val="0"/>
        </a:spcAft>
        <a:defRPr sz="4000">
          <a:solidFill>
            <a:schemeClr val="accent2"/>
          </a:solidFill>
          <a:latin typeface="Arial" pitchFamily="34" charset="0"/>
        </a:defRPr>
      </a:lvl6pPr>
      <a:lvl7pPr marL="914400" algn="ctr" rtl="0" fontAlgn="base">
        <a:spcBef>
          <a:spcPct val="0"/>
        </a:spcBef>
        <a:spcAft>
          <a:spcPct val="0"/>
        </a:spcAft>
        <a:defRPr sz="4000">
          <a:solidFill>
            <a:schemeClr val="accent2"/>
          </a:solidFill>
          <a:latin typeface="Arial" pitchFamily="34" charset="0"/>
        </a:defRPr>
      </a:lvl7pPr>
      <a:lvl8pPr marL="1371600" algn="ctr" rtl="0" fontAlgn="base">
        <a:spcBef>
          <a:spcPct val="0"/>
        </a:spcBef>
        <a:spcAft>
          <a:spcPct val="0"/>
        </a:spcAft>
        <a:defRPr sz="4000">
          <a:solidFill>
            <a:schemeClr val="accent2"/>
          </a:solidFill>
          <a:latin typeface="Arial" pitchFamily="34" charset="0"/>
        </a:defRPr>
      </a:lvl8pPr>
      <a:lvl9pPr marL="1828800" algn="ctr" rtl="0" fontAlgn="base">
        <a:spcBef>
          <a:spcPct val="0"/>
        </a:spcBef>
        <a:spcAft>
          <a:spcPct val="0"/>
        </a:spcAft>
        <a:defRPr sz="4000">
          <a:solidFill>
            <a:schemeClr val="accent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www.atih.sante.fr/index.php?id=0009C00007FF" TargetMode="External"/><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emf"/><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hyperlink" Target="http://www.atih.sante.fr/index.php?id=0002C00016FF"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8"/>
          <p:cNvSpPr>
            <a:spLocks noGrp="1"/>
          </p:cNvSpPr>
          <p:nvPr>
            <p:ph type="sldNum" sz="quarter" idx="10"/>
          </p:nvPr>
        </p:nvSpPr>
        <p:spPr/>
        <p:txBody>
          <a:bodyPr/>
          <a:lstStyle/>
          <a:p>
            <a:pPr>
              <a:defRPr/>
            </a:pPr>
            <a:fld id="{31B362B6-56C1-4DD3-B692-A3E25A303AEA}" type="slidenum">
              <a:rPr lang="fr-FR"/>
              <a:pPr>
                <a:defRPr/>
              </a:pPr>
              <a:t>1</a:t>
            </a:fld>
            <a:endParaRPr lang="fr-FR" dirty="0"/>
          </a:p>
        </p:txBody>
      </p:sp>
      <p:sp>
        <p:nvSpPr>
          <p:cNvPr id="15362" name="Espace réservé du numéro de diapositive 8"/>
          <p:cNvSpPr txBox="1">
            <a:spLocks noGrp="1"/>
          </p:cNvSpPr>
          <p:nvPr/>
        </p:nvSpPr>
        <p:spPr bwMode="auto">
          <a:xfrm>
            <a:off x="3995738" y="6570663"/>
            <a:ext cx="1042987" cy="287337"/>
          </a:xfrm>
          <a:prstGeom prst="rect">
            <a:avLst/>
          </a:prstGeom>
          <a:noFill/>
          <a:ln w="9525">
            <a:noFill/>
            <a:miter lim="800000"/>
            <a:headEnd/>
            <a:tailEnd/>
          </a:ln>
        </p:spPr>
        <p:txBody>
          <a:bodyPr/>
          <a:lstStyle/>
          <a:p>
            <a:pPr algn="ctr"/>
            <a:endParaRPr lang="fr-FR" sz="1400" dirty="0">
              <a:solidFill>
                <a:schemeClr val="tx1"/>
              </a:solidFill>
            </a:endParaRPr>
          </a:p>
        </p:txBody>
      </p:sp>
      <p:sp>
        <p:nvSpPr>
          <p:cNvPr id="15363" name="Espace réservé du numéro de diapositive 3"/>
          <p:cNvSpPr txBox="1">
            <a:spLocks noGrp="1"/>
          </p:cNvSpPr>
          <p:nvPr/>
        </p:nvSpPr>
        <p:spPr bwMode="auto">
          <a:xfrm>
            <a:off x="3924300" y="6570663"/>
            <a:ext cx="1042988" cy="287337"/>
          </a:xfrm>
          <a:prstGeom prst="rect">
            <a:avLst/>
          </a:prstGeom>
          <a:noFill/>
          <a:ln w="9525">
            <a:noFill/>
            <a:miter lim="800000"/>
            <a:headEnd/>
            <a:tailEnd/>
          </a:ln>
        </p:spPr>
        <p:txBody>
          <a:bodyPr/>
          <a:lstStyle/>
          <a:p>
            <a:pPr algn="r"/>
            <a:endParaRPr lang="fr-FR" sz="600" dirty="0">
              <a:solidFill>
                <a:schemeClr val="tx1"/>
              </a:solidFill>
            </a:endParaRPr>
          </a:p>
        </p:txBody>
      </p:sp>
      <p:sp>
        <p:nvSpPr>
          <p:cNvPr id="15364" name="Rectangle 22"/>
          <p:cNvSpPr>
            <a:spLocks noChangeArrowheads="1"/>
          </p:cNvSpPr>
          <p:nvPr/>
        </p:nvSpPr>
        <p:spPr bwMode="auto">
          <a:xfrm>
            <a:off x="1116013" y="0"/>
            <a:ext cx="6911975" cy="836613"/>
          </a:xfrm>
          <a:prstGeom prst="rect">
            <a:avLst/>
          </a:prstGeom>
          <a:solidFill>
            <a:schemeClr val="bg1"/>
          </a:solidFill>
          <a:ln w="9525">
            <a:noFill/>
            <a:miter lim="800000"/>
            <a:headEnd/>
            <a:tailEnd/>
          </a:ln>
        </p:spPr>
        <p:txBody>
          <a:bodyPr wrap="none" anchor="ctr"/>
          <a:lstStyle/>
          <a:p>
            <a:endParaRPr lang="fr-FR" dirty="0"/>
          </a:p>
        </p:txBody>
      </p:sp>
      <p:sp>
        <p:nvSpPr>
          <p:cNvPr id="15365" name="Rectangle 23"/>
          <p:cNvSpPr>
            <a:spLocks noChangeArrowheads="1"/>
          </p:cNvSpPr>
          <p:nvPr/>
        </p:nvSpPr>
        <p:spPr bwMode="auto">
          <a:xfrm>
            <a:off x="448779" y="1229408"/>
            <a:ext cx="8136904" cy="4339650"/>
          </a:xfrm>
          <a:prstGeom prst="rect">
            <a:avLst/>
          </a:prstGeom>
          <a:noFill/>
          <a:ln w="9525">
            <a:noFill/>
            <a:miter lim="800000"/>
            <a:headEnd/>
            <a:tailEnd/>
          </a:ln>
        </p:spPr>
        <p:txBody>
          <a:bodyPr wrap="square">
            <a:spAutoFit/>
          </a:bodyPr>
          <a:lstStyle/>
          <a:p>
            <a:pPr algn="ctr"/>
            <a:r>
              <a:rPr lang="fr-FR" sz="4400" dirty="0" smtClean="0"/>
              <a:t> </a:t>
            </a:r>
            <a:r>
              <a:rPr lang="fr-FR" sz="4400" dirty="0"/>
              <a:t>5</a:t>
            </a:r>
            <a:r>
              <a:rPr lang="fr-FR" sz="4400" baseline="30000" dirty="0"/>
              <a:t>ème</a:t>
            </a:r>
            <a:r>
              <a:rPr lang="fr-FR" sz="4400" dirty="0"/>
              <a:t> réunion </a:t>
            </a:r>
            <a:endParaRPr lang="fr-FR" sz="4400" dirty="0" smtClean="0"/>
          </a:p>
          <a:p>
            <a:pPr algn="ctr"/>
            <a:r>
              <a:rPr lang="fr-FR" sz="4400" dirty="0" smtClean="0"/>
              <a:t>«</a:t>
            </a:r>
            <a:r>
              <a:rPr lang="fr-FR" sz="4400" b="1" dirty="0" smtClean="0"/>
              <a:t> Club </a:t>
            </a:r>
            <a:r>
              <a:rPr lang="fr-FR" sz="4400" b="1" dirty="0"/>
              <a:t>des médecins DIM </a:t>
            </a:r>
            <a:r>
              <a:rPr lang="fr-FR" sz="4400" dirty="0"/>
              <a:t>» </a:t>
            </a:r>
            <a:r>
              <a:rPr lang="fr-FR" sz="4400" dirty="0" smtClean="0"/>
              <a:t>FHP-MCO</a:t>
            </a:r>
            <a:endParaRPr lang="fr-FR" sz="2400" b="1" i="1" dirty="0" smtClean="0"/>
          </a:p>
          <a:p>
            <a:endParaRPr lang="fr-FR" sz="2400" b="1" dirty="0" smtClean="0"/>
          </a:p>
          <a:p>
            <a:pPr algn="ctr"/>
            <a:r>
              <a:rPr lang="fr-FR" sz="2400" b="1" dirty="0" smtClean="0"/>
              <a:t>Réforme </a:t>
            </a:r>
            <a:r>
              <a:rPr lang="fr-FR" sz="2400" b="1" dirty="0"/>
              <a:t>du financement SSR : Point de situation</a:t>
            </a:r>
            <a:br>
              <a:rPr lang="fr-FR" sz="2400" b="1" dirty="0"/>
            </a:br>
            <a:r>
              <a:rPr lang="fr-FR" sz="2400" i="1" dirty="0" smtClean="0"/>
              <a:t>Eric </a:t>
            </a:r>
            <a:r>
              <a:rPr lang="fr-FR" sz="2400" i="1" dirty="0"/>
              <a:t>NOËL – Conseiller Technique FHP- SSR</a:t>
            </a:r>
            <a:endParaRPr lang="fr-FR" sz="2400" dirty="0"/>
          </a:p>
          <a:p>
            <a:pPr algn="ctr"/>
            <a:endParaRPr lang="fr-FR" sz="2400" b="1" i="1" dirty="0"/>
          </a:p>
          <a:p>
            <a:pPr algn="ctr"/>
            <a:r>
              <a:rPr lang="fr-FR" sz="2400" b="1" i="1" dirty="0" smtClean="0"/>
              <a:t>26/11/2013</a:t>
            </a:r>
            <a:endParaRPr lang="fr-FR" sz="2400" b="1" i="1" dirty="0"/>
          </a:p>
          <a:p>
            <a:pPr algn="ctr"/>
            <a:r>
              <a:rPr lang="fr-FR" sz="2400" b="1" dirty="0"/>
              <a:t>Paris</a:t>
            </a:r>
          </a:p>
        </p:txBody>
      </p:sp>
      <p:pic>
        <p:nvPicPr>
          <p:cNvPr id="15366" name="Picture 9" descr="C:\Users\Utilisateur\Desktop\SSR_LOGO_RVB.jpg"/>
          <p:cNvPicPr>
            <a:picLocks noChangeAspect="1" noChangeArrowheads="1"/>
          </p:cNvPicPr>
          <p:nvPr/>
        </p:nvPicPr>
        <p:blipFill>
          <a:blip r:embed="rId3" cstate="print"/>
          <a:srcRect/>
          <a:stretch>
            <a:fillRect/>
          </a:stretch>
        </p:blipFill>
        <p:spPr bwMode="auto">
          <a:xfrm>
            <a:off x="7812088" y="260350"/>
            <a:ext cx="989012" cy="8286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3"/>
          <p:cNvSpPr>
            <a:spLocks noGrp="1"/>
          </p:cNvSpPr>
          <p:nvPr>
            <p:ph type="sldNum" sz="quarter" idx="10"/>
          </p:nvPr>
        </p:nvSpPr>
        <p:spPr/>
        <p:txBody>
          <a:bodyPr/>
          <a:lstStyle/>
          <a:p>
            <a:pPr>
              <a:defRPr/>
            </a:pPr>
            <a:fld id="{B3586FBF-2E8C-4164-9B2E-E2BF7E2DCD0D}" type="slidenum">
              <a:rPr lang="fr-FR"/>
              <a:pPr>
                <a:defRPr/>
              </a:pPr>
              <a:t>10</a:t>
            </a:fld>
            <a:endParaRPr lang="fr-FR" dirty="0"/>
          </a:p>
        </p:txBody>
      </p:sp>
      <p:sp>
        <p:nvSpPr>
          <p:cNvPr id="23554" name="Rectangle 2"/>
          <p:cNvSpPr>
            <a:spLocks noChangeArrowheads="1"/>
          </p:cNvSpPr>
          <p:nvPr/>
        </p:nvSpPr>
        <p:spPr bwMode="auto">
          <a:xfrm>
            <a:off x="-86522" y="32056"/>
            <a:ext cx="9324528" cy="461665"/>
          </a:xfrm>
          <a:prstGeom prst="rect">
            <a:avLst/>
          </a:prstGeom>
          <a:noFill/>
          <a:ln w="9525">
            <a:noFill/>
            <a:miter lim="800000"/>
            <a:headEnd/>
            <a:tailEnd/>
          </a:ln>
        </p:spPr>
        <p:txBody>
          <a:bodyPr wrap="square">
            <a:spAutoFit/>
          </a:bodyPr>
          <a:lstStyle/>
          <a:p>
            <a:pPr algn="ctr"/>
            <a:r>
              <a:rPr lang="fr-FR" sz="2400" b="1" dirty="0" smtClean="0"/>
              <a:t>Les Travaux en cours</a:t>
            </a:r>
            <a:endParaRPr lang="fr-FR" sz="2400" b="1" dirty="0"/>
          </a:p>
        </p:txBody>
      </p:sp>
      <p:sp>
        <p:nvSpPr>
          <p:cNvPr id="23555" name="Line 3"/>
          <p:cNvSpPr>
            <a:spLocks noChangeShapeType="1"/>
          </p:cNvSpPr>
          <p:nvPr/>
        </p:nvSpPr>
        <p:spPr bwMode="auto">
          <a:xfrm>
            <a:off x="0" y="581490"/>
            <a:ext cx="9144000" cy="0"/>
          </a:xfrm>
          <a:prstGeom prst="line">
            <a:avLst/>
          </a:prstGeom>
          <a:noFill/>
          <a:ln w="19050">
            <a:solidFill>
              <a:srgbClr val="99CCFF"/>
            </a:solidFill>
            <a:round/>
            <a:headEnd/>
            <a:tailEnd/>
          </a:ln>
        </p:spPr>
        <p:txBody>
          <a:bodyPr anchor="ctr">
            <a:spAutoFit/>
          </a:bodyPr>
          <a:lstStyle/>
          <a:p>
            <a:endParaRPr lang="fr-FR" dirty="0"/>
          </a:p>
        </p:txBody>
      </p:sp>
      <p:sp>
        <p:nvSpPr>
          <p:cNvPr id="23556" name="Rectangle 4"/>
          <p:cNvSpPr>
            <a:spLocks noChangeArrowheads="1"/>
          </p:cNvSpPr>
          <p:nvPr/>
        </p:nvSpPr>
        <p:spPr bwMode="auto">
          <a:xfrm>
            <a:off x="13" y="2215634"/>
            <a:ext cx="184731" cy="369332"/>
          </a:xfrm>
          <a:prstGeom prst="rect">
            <a:avLst/>
          </a:prstGeom>
          <a:noFill/>
          <a:ln w="9525" algn="ctr">
            <a:noFill/>
            <a:miter lim="800000"/>
            <a:headEnd/>
            <a:tailEnd/>
          </a:ln>
        </p:spPr>
        <p:txBody>
          <a:bodyPr wrap="none" anchor="ctr">
            <a:spAutoFit/>
          </a:bodyPr>
          <a:lstStyle/>
          <a:p>
            <a:endParaRPr lang="fr-FR" dirty="0"/>
          </a:p>
        </p:txBody>
      </p:sp>
      <p:sp>
        <p:nvSpPr>
          <p:cNvPr id="3" name="Rectangle 2"/>
          <p:cNvSpPr/>
          <p:nvPr/>
        </p:nvSpPr>
        <p:spPr>
          <a:xfrm>
            <a:off x="92378" y="581490"/>
            <a:ext cx="8944118" cy="369332"/>
          </a:xfrm>
          <a:prstGeom prst="rect">
            <a:avLst/>
          </a:prstGeom>
        </p:spPr>
        <p:txBody>
          <a:bodyPr wrap="square">
            <a:spAutoFit/>
          </a:bodyPr>
          <a:lstStyle/>
          <a:p>
            <a:pPr lvl="1" algn="ctr"/>
            <a:r>
              <a:rPr lang="fr-FR" b="1" u="sng" dirty="0" smtClean="0"/>
              <a:t>CSARR</a:t>
            </a:r>
            <a:endParaRPr lang="fr-FR"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75656" y="969526"/>
            <a:ext cx="6477400" cy="40031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184744" y="4725144"/>
            <a:ext cx="8875383" cy="1569660"/>
          </a:xfrm>
          <a:prstGeom prst="rect">
            <a:avLst/>
          </a:prstGeom>
        </p:spPr>
        <p:txBody>
          <a:bodyPr wrap="square">
            <a:spAutoFit/>
          </a:bodyPr>
          <a:lstStyle/>
          <a:p>
            <a:r>
              <a:rPr lang="fr-FR" sz="1600" dirty="0" smtClean="0"/>
              <a:t>+ variable </a:t>
            </a:r>
            <a:r>
              <a:rPr lang="fr-FR" sz="1600" b="1" u="sng" dirty="0" smtClean="0"/>
              <a:t>qui </a:t>
            </a:r>
            <a:r>
              <a:rPr lang="fr-FR" sz="1600" b="1" u="sng" dirty="0"/>
              <a:t>permettrait de caractériser le recours aux plateaux techniques identifiés dans les fiches analytiques détaillées de l’enquête « PT-AA 2011 </a:t>
            </a:r>
            <a:r>
              <a:rPr lang="fr-FR" sz="1600" b="1" u="sng" dirty="0" smtClean="0"/>
              <a:t>». (code extension documentaire)</a:t>
            </a:r>
            <a:endParaRPr lang="fr-FR" sz="1600" dirty="0"/>
          </a:p>
          <a:p>
            <a:r>
              <a:rPr lang="fr-FR" sz="1600" dirty="0"/>
              <a:t> </a:t>
            </a:r>
          </a:p>
          <a:p>
            <a:r>
              <a:rPr lang="fr-FR" sz="1600" dirty="0" smtClean="0"/>
              <a:t>+ </a:t>
            </a:r>
            <a:r>
              <a:rPr lang="fr-FR" sz="1600" b="1" dirty="0" smtClean="0"/>
              <a:t>une </a:t>
            </a:r>
            <a:r>
              <a:rPr lang="fr-FR" sz="1600" b="1" dirty="0"/>
              <a:t>étude sur la pondération médico-économique des actes CSARR</a:t>
            </a:r>
            <a:r>
              <a:rPr lang="fr-FR" sz="1600" dirty="0"/>
              <a:t> </a:t>
            </a:r>
            <a:r>
              <a:rPr lang="fr-FR" sz="1600" dirty="0" smtClean="0"/>
              <a:t>via </a:t>
            </a:r>
            <a:r>
              <a:rPr lang="fr-FR" sz="1600" dirty="0"/>
              <a:t>données de l’</a:t>
            </a:r>
            <a:r>
              <a:rPr lang="fr-FR" sz="1600" dirty="0" err="1"/>
              <a:t>ENCc</a:t>
            </a:r>
            <a:r>
              <a:rPr lang="fr-FR" sz="1600" dirty="0"/>
              <a:t> SSR (temps et variables explicatives). </a:t>
            </a:r>
          </a:p>
        </p:txBody>
      </p:sp>
    </p:spTree>
    <p:extLst>
      <p:ext uri="{BB962C8B-B14F-4D97-AF65-F5344CB8AC3E}">
        <p14:creationId xmlns:p14="http://schemas.microsoft.com/office/powerpoint/2010/main" val="39791673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3"/>
          <p:cNvSpPr>
            <a:spLocks noGrp="1"/>
          </p:cNvSpPr>
          <p:nvPr>
            <p:ph type="sldNum" sz="quarter" idx="10"/>
          </p:nvPr>
        </p:nvSpPr>
        <p:spPr/>
        <p:txBody>
          <a:bodyPr/>
          <a:lstStyle/>
          <a:p>
            <a:pPr>
              <a:defRPr/>
            </a:pPr>
            <a:fld id="{B3586FBF-2E8C-4164-9B2E-E2BF7E2DCD0D}" type="slidenum">
              <a:rPr lang="fr-FR"/>
              <a:pPr>
                <a:defRPr/>
              </a:pPr>
              <a:t>11</a:t>
            </a:fld>
            <a:endParaRPr lang="fr-FR"/>
          </a:p>
        </p:txBody>
      </p:sp>
      <p:sp>
        <p:nvSpPr>
          <p:cNvPr id="23554" name="Rectangle 2"/>
          <p:cNvSpPr>
            <a:spLocks noChangeArrowheads="1"/>
          </p:cNvSpPr>
          <p:nvPr/>
        </p:nvSpPr>
        <p:spPr bwMode="auto">
          <a:xfrm>
            <a:off x="-86522" y="32056"/>
            <a:ext cx="9324528" cy="461665"/>
          </a:xfrm>
          <a:prstGeom prst="rect">
            <a:avLst/>
          </a:prstGeom>
          <a:noFill/>
          <a:ln w="9525">
            <a:noFill/>
            <a:miter lim="800000"/>
            <a:headEnd/>
            <a:tailEnd/>
          </a:ln>
        </p:spPr>
        <p:txBody>
          <a:bodyPr wrap="square">
            <a:spAutoFit/>
          </a:bodyPr>
          <a:lstStyle/>
          <a:p>
            <a:pPr algn="ctr"/>
            <a:r>
              <a:rPr lang="fr-FR" sz="2400" b="1" dirty="0" smtClean="0"/>
              <a:t>Les Travaux en cours</a:t>
            </a:r>
            <a:endParaRPr lang="fr-FR" sz="2400" b="1" dirty="0"/>
          </a:p>
        </p:txBody>
      </p:sp>
      <p:sp>
        <p:nvSpPr>
          <p:cNvPr id="23555" name="Line 3"/>
          <p:cNvSpPr>
            <a:spLocks noChangeShapeType="1"/>
          </p:cNvSpPr>
          <p:nvPr/>
        </p:nvSpPr>
        <p:spPr bwMode="auto">
          <a:xfrm>
            <a:off x="0" y="581490"/>
            <a:ext cx="9144000" cy="0"/>
          </a:xfrm>
          <a:prstGeom prst="line">
            <a:avLst/>
          </a:prstGeom>
          <a:noFill/>
          <a:ln w="19050">
            <a:solidFill>
              <a:srgbClr val="99CCFF"/>
            </a:solidFill>
            <a:round/>
            <a:headEnd/>
            <a:tailEnd/>
          </a:ln>
        </p:spPr>
        <p:txBody>
          <a:bodyPr anchor="ctr">
            <a:spAutoFit/>
          </a:bodyPr>
          <a:lstStyle/>
          <a:p>
            <a:endParaRPr lang="fr-FR"/>
          </a:p>
        </p:txBody>
      </p:sp>
      <p:sp>
        <p:nvSpPr>
          <p:cNvPr id="23556" name="Rectangle 4"/>
          <p:cNvSpPr>
            <a:spLocks noChangeArrowheads="1"/>
          </p:cNvSpPr>
          <p:nvPr/>
        </p:nvSpPr>
        <p:spPr bwMode="auto">
          <a:xfrm>
            <a:off x="13" y="2215634"/>
            <a:ext cx="184731" cy="369332"/>
          </a:xfrm>
          <a:prstGeom prst="rect">
            <a:avLst/>
          </a:prstGeom>
          <a:noFill/>
          <a:ln w="9525" algn="ctr">
            <a:noFill/>
            <a:miter lim="800000"/>
            <a:headEnd/>
            <a:tailEnd/>
          </a:ln>
        </p:spPr>
        <p:txBody>
          <a:bodyPr wrap="none" anchor="ctr">
            <a:spAutoFit/>
          </a:bodyPr>
          <a:lstStyle/>
          <a:p>
            <a:endParaRPr lang="fr-FR"/>
          </a:p>
        </p:txBody>
      </p:sp>
      <p:sp>
        <p:nvSpPr>
          <p:cNvPr id="3" name="Rectangle 2"/>
          <p:cNvSpPr/>
          <p:nvPr/>
        </p:nvSpPr>
        <p:spPr>
          <a:xfrm>
            <a:off x="92378" y="581490"/>
            <a:ext cx="8944118" cy="923330"/>
          </a:xfrm>
          <a:prstGeom prst="rect">
            <a:avLst/>
          </a:prstGeom>
        </p:spPr>
        <p:txBody>
          <a:bodyPr wrap="square">
            <a:spAutoFit/>
          </a:bodyPr>
          <a:lstStyle/>
          <a:p>
            <a:pPr lvl="1" algn="ctr"/>
            <a:r>
              <a:rPr lang="fr-FR" b="1" u="sng" dirty="0" smtClean="0"/>
              <a:t>PLATEAUX TECHNIQUES</a:t>
            </a:r>
            <a:endParaRPr lang="fr-FR" dirty="0"/>
          </a:p>
          <a:p>
            <a:r>
              <a:rPr lang="fr-FR" b="1" dirty="0"/>
              <a:t> </a:t>
            </a:r>
            <a:endParaRPr lang="fr-FR" dirty="0"/>
          </a:p>
          <a:p>
            <a:endParaRPr lang="fr-FR" dirty="0"/>
          </a:p>
        </p:txBody>
      </p:sp>
      <p:sp>
        <p:nvSpPr>
          <p:cNvPr id="2" name="Rectangle 1"/>
          <p:cNvSpPr/>
          <p:nvPr/>
        </p:nvSpPr>
        <p:spPr>
          <a:xfrm>
            <a:off x="246573" y="1268760"/>
            <a:ext cx="8635728" cy="4801314"/>
          </a:xfrm>
          <a:prstGeom prst="rect">
            <a:avLst/>
          </a:prstGeom>
        </p:spPr>
        <p:txBody>
          <a:bodyPr wrap="square">
            <a:spAutoFit/>
          </a:bodyPr>
          <a:lstStyle/>
          <a:p>
            <a:r>
              <a:rPr lang="fr-FR" dirty="0"/>
              <a:t>La DGOS pilote désormais un groupe modèle SSR « Plateaux Techniques »  qui vise à établir un modèle de financement des plateaux techniques dans le cadre de le cadre plus général de la refonte du financement en SSR toujours prévu pour 2016.</a:t>
            </a:r>
          </a:p>
          <a:p>
            <a:r>
              <a:rPr lang="fr-FR" dirty="0"/>
              <a:t> </a:t>
            </a:r>
          </a:p>
          <a:p>
            <a:pPr marL="285750" lvl="0" indent="-285750">
              <a:buFont typeface="Arial" panose="020B0604020202020204" pitchFamily="34" charset="0"/>
              <a:buChar char="•"/>
            </a:pPr>
            <a:r>
              <a:rPr lang="fr-FR" dirty="0" smtClean="0"/>
              <a:t>La </a:t>
            </a:r>
            <a:r>
              <a:rPr lang="fr-FR" dirty="0"/>
              <a:t>DGOS a travaillé à partir des données de </a:t>
            </a:r>
            <a:r>
              <a:rPr lang="fr-FR" b="1" dirty="0"/>
              <a:t>l’enquête « plateaux techniques » de 2011 pilotée par </a:t>
            </a:r>
            <a:r>
              <a:rPr lang="fr-FR" b="1" dirty="0" smtClean="0"/>
              <a:t>l’ATIH</a:t>
            </a:r>
          </a:p>
          <a:p>
            <a:pPr lvl="0"/>
            <a:endParaRPr lang="fr-FR" b="1" dirty="0"/>
          </a:p>
          <a:p>
            <a:pPr marL="285750" lvl="0" indent="-285750">
              <a:buFont typeface="Arial" panose="020B0604020202020204" pitchFamily="34" charset="0"/>
              <a:buChar char="•"/>
            </a:pPr>
            <a:r>
              <a:rPr lang="fr-FR" dirty="0"/>
              <a:t>La DGOS a catégorisé les plateaux techniques (les 16 fiches initiales) en </a:t>
            </a:r>
            <a:r>
              <a:rPr lang="fr-FR" b="1" dirty="0"/>
              <a:t>4 groupes en fonction des décrets de 2008, de leur diffusion (rares ou non) et de leurs couts</a:t>
            </a:r>
            <a:r>
              <a:rPr lang="fr-FR" b="1" dirty="0" smtClean="0"/>
              <a:t>.</a:t>
            </a:r>
          </a:p>
          <a:p>
            <a:pPr lvl="0"/>
            <a:endParaRPr lang="fr-FR" b="1" dirty="0"/>
          </a:p>
          <a:p>
            <a:pPr marL="285750" lvl="0" indent="-285750">
              <a:buFont typeface="Arial" panose="020B0604020202020204" pitchFamily="34" charset="0"/>
              <a:buChar char="•"/>
            </a:pPr>
            <a:r>
              <a:rPr lang="fr-FR" dirty="0" smtClean="0"/>
              <a:t>En </a:t>
            </a:r>
            <a:r>
              <a:rPr lang="fr-FR" dirty="0"/>
              <a:t>termes de calendrier, </a:t>
            </a:r>
            <a:r>
              <a:rPr lang="fr-FR" b="1" dirty="0"/>
              <a:t>la DGOS envisage un financement spécifique surtout pour les 3 premiers </a:t>
            </a:r>
            <a:r>
              <a:rPr lang="fr-FR" b="1" dirty="0" smtClean="0"/>
              <a:t>groupes</a:t>
            </a:r>
          </a:p>
          <a:p>
            <a:pPr lvl="0"/>
            <a:endParaRPr lang="fr-FR" b="1" dirty="0"/>
          </a:p>
          <a:p>
            <a:pPr marL="285750" lvl="0" indent="-285750">
              <a:buFont typeface="Arial" panose="020B0604020202020204" pitchFamily="34" charset="0"/>
              <a:buChar char="•"/>
            </a:pPr>
            <a:r>
              <a:rPr lang="fr-FR" b="1" dirty="0"/>
              <a:t>La DGOS a saisi l’ANAP </a:t>
            </a:r>
            <a:r>
              <a:rPr lang="fr-FR" dirty="0"/>
              <a:t>afin d’analyser plus en détail certains plateaux techniques</a:t>
            </a:r>
          </a:p>
        </p:txBody>
      </p:sp>
    </p:spTree>
    <p:extLst>
      <p:ext uri="{BB962C8B-B14F-4D97-AF65-F5344CB8AC3E}">
        <p14:creationId xmlns:p14="http://schemas.microsoft.com/office/powerpoint/2010/main" val="40098224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3"/>
          <p:cNvSpPr>
            <a:spLocks noGrp="1"/>
          </p:cNvSpPr>
          <p:nvPr>
            <p:ph type="sldNum" sz="quarter" idx="10"/>
          </p:nvPr>
        </p:nvSpPr>
        <p:spPr/>
        <p:txBody>
          <a:bodyPr/>
          <a:lstStyle/>
          <a:p>
            <a:pPr>
              <a:defRPr/>
            </a:pPr>
            <a:fld id="{B3586FBF-2E8C-4164-9B2E-E2BF7E2DCD0D}" type="slidenum">
              <a:rPr lang="fr-FR"/>
              <a:pPr>
                <a:defRPr/>
              </a:pPr>
              <a:t>12</a:t>
            </a:fld>
            <a:endParaRPr lang="fr-FR"/>
          </a:p>
        </p:txBody>
      </p:sp>
      <p:sp>
        <p:nvSpPr>
          <p:cNvPr id="23554" name="Rectangle 2"/>
          <p:cNvSpPr>
            <a:spLocks noChangeArrowheads="1"/>
          </p:cNvSpPr>
          <p:nvPr/>
        </p:nvSpPr>
        <p:spPr bwMode="auto">
          <a:xfrm>
            <a:off x="-86522" y="32056"/>
            <a:ext cx="9324528" cy="461665"/>
          </a:xfrm>
          <a:prstGeom prst="rect">
            <a:avLst/>
          </a:prstGeom>
          <a:noFill/>
          <a:ln w="9525">
            <a:noFill/>
            <a:miter lim="800000"/>
            <a:headEnd/>
            <a:tailEnd/>
          </a:ln>
        </p:spPr>
        <p:txBody>
          <a:bodyPr wrap="square">
            <a:spAutoFit/>
          </a:bodyPr>
          <a:lstStyle/>
          <a:p>
            <a:pPr algn="ctr"/>
            <a:r>
              <a:rPr lang="fr-FR" sz="2400" b="1" dirty="0" smtClean="0"/>
              <a:t>Les Travaux en cours</a:t>
            </a:r>
            <a:endParaRPr lang="fr-FR" sz="2400" b="1" dirty="0"/>
          </a:p>
        </p:txBody>
      </p:sp>
      <p:sp>
        <p:nvSpPr>
          <p:cNvPr id="23555" name="Line 3"/>
          <p:cNvSpPr>
            <a:spLocks noChangeShapeType="1"/>
          </p:cNvSpPr>
          <p:nvPr/>
        </p:nvSpPr>
        <p:spPr bwMode="auto">
          <a:xfrm>
            <a:off x="0" y="581490"/>
            <a:ext cx="9144000" cy="0"/>
          </a:xfrm>
          <a:prstGeom prst="line">
            <a:avLst/>
          </a:prstGeom>
          <a:noFill/>
          <a:ln w="19050">
            <a:solidFill>
              <a:srgbClr val="99CCFF"/>
            </a:solidFill>
            <a:round/>
            <a:headEnd/>
            <a:tailEnd/>
          </a:ln>
        </p:spPr>
        <p:txBody>
          <a:bodyPr anchor="ctr">
            <a:spAutoFit/>
          </a:bodyPr>
          <a:lstStyle/>
          <a:p>
            <a:endParaRPr lang="fr-FR"/>
          </a:p>
        </p:txBody>
      </p:sp>
      <p:sp>
        <p:nvSpPr>
          <p:cNvPr id="23556" name="Rectangle 4"/>
          <p:cNvSpPr>
            <a:spLocks noChangeArrowheads="1"/>
          </p:cNvSpPr>
          <p:nvPr/>
        </p:nvSpPr>
        <p:spPr bwMode="auto">
          <a:xfrm>
            <a:off x="13" y="2215634"/>
            <a:ext cx="184731" cy="369332"/>
          </a:xfrm>
          <a:prstGeom prst="rect">
            <a:avLst/>
          </a:prstGeom>
          <a:noFill/>
          <a:ln w="9525" algn="ctr">
            <a:noFill/>
            <a:miter lim="800000"/>
            <a:headEnd/>
            <a:tailEnd/>
          </a:ln>
        </p:spPr>
        <p:txBody>
          <a:bodyPr wrap="none" anchor="ctr">
            <a:spAutoFit/>
          </a:bodyPr>
          <a:lstStyle/>
          <a:p>
            <a:endParaRPr lang="fr-FR"/>
          </a:p>
        </p:txBody>
      </p:sp>
      <p:sp>
        <p:nvSpPr>
          <p:cNvPr id="3" name="Rectangle 2"/>
          <p:cNvSpPr/>
          <p:nvPr/>
        </p:nvSpPr>
        <p:spPr>
          <a:xfrm>
            <a:off x="92378" y="581490"/>
            <a:ext cx="8944118" cy="923330"/>
          </a:xfrm>
          <a:prstGeom prst="rect">
            <a:avLst/>
          </a:prstGeom>
        </p:spPr>
        <p:txBody>
          <a:bodyPr wrap="square">
            <a:spAutoFit/>
          </a:bodyPr>
          <a:lstStyle/>
          <a:p>
            <a:pPr lvl="1" algn="ctr"/>
            <a:r>
              <a:rPr lang="fr-FR" b="1" u="sng" dirty="0" smtClean="0"/>
              <a:t>PLATEAUX TECHNIQUES</a:t>
            </a:r>
            <a:endParaRPr lang="fr-FR" dirty="0"/>
          </a:p>
          <a:p>
            <a:r>
              <a:rPr lang="fr-FR" b="1" dirty="0"/>
              <a:t> </a:t>
            </a:r>
            <a:endParaRPr lang="fr-FR" dirty="0"/>
          </a:p>
          <a:p>
            <a:endParaRPr lang="fr-FR" dirty="0"/>
          </a:p>
        </p:txBody>
      </p:sp>
      <p:pic>
        <p:nvPicPr>
          <p:cNvPr id="2051"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59632" y="994169"/>
            <a:ext cx="6840760" cy="4081445"/>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251520" y="5157192"/>
            <a:ext cx="8388424" cy="923330"/>
          </a:xfrm>
          <a:prstGeom prst="rect">
            <a:avLst/>
          </a:prstGeom>
        </p:spPr>
        <p:txBody>
          <a:bodyPr wrap="square">
            <a:spAutoFit/>
          </a:bodyPr>
          <a:lstStyle/>
          <a:p>
            <a:r>
              <a:rPr lang="fr-FR" dirty="0"/>
              <a:t>Plus largement, les travaux de ce groupe se « nourrissent »  des résultats de l’enquête plateaux techniques publiés par l’ATIH et accessibles </a:t>
            </a:r>
            <a:r>
              <a:rPr lang="fr-FR" dirty="0" smtClean="0"/>
              <a:t>sur </a:t>
            </a:r>
            <a:r>
              <a:rPr lang="fr-FR" dirty="0"/>
              <a:t>le lien suivant </a:t>
            </a:r>
            <a:r>
              <a:rPr lang="fr-FR" dirty="0" smtClean="0"/>
              <a:t>: </a:t>
            </a:r>
            <a:r>
              <a:rPr lang="fr-FR" u="sng" dirty="0" smtClean="0">
                <a:hlinkClick r:id="rId3"/>
              </a:rPr>
              <a:t>http</a:t>
            </a:r>
            <a:r>
              <a:rPr lang="fr-FR" u="sng" dirty="0">
                <a:hlinkClick r:id="rId3"/>
              </a:rPr>
              <a:t>://www.atih.sante.fr/index.php?id=0009C00007FF</a:t>
            </a:r>
            <a:endParaRPr lang="fr-FR" dirty="0"/>
          </a:p>
        </p:txBody>
      </p:sp>
    </p:spTree>
    <p:extLst>
      <p:ext uri="{BB962C8B-B14F-4D97-AF65-F5344CB8AC3E}">
        <p14:creationId xmlns:p14="http://schemas.microsoft.com/office/powerpoint/2010/main" val="25276986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3"/>
          <p:cNvSpPr>
            <a:spLocks noGrp="1"/>
          </p:cNvSpPr>
          <p:nvPr>
            <p:ph type="sldNum" sz="quarter" idx="10"/>
          </p:nvPr>
        </p:nvSpPr>
        <p:spPr/>
        <p:txBody>
          <a:bodyPr/>
          <a:lstStyle/>
          <a:p>
            <a:pPr>
              <a:defRPr/>
            </a:pPr>
            <a:fld id="{B3586FBF-2E8C-4164-9B2E-E2BF7E2DCD0D}" type="slidenum">
              <a:rPr lang="fr-FR"/>
              <a:pPr>
                <a:defRPr/>
              </a:pPr>
              <a:t>13</a:t>
            </a:fld>
            <a:endParaRPr lang="fr-FR"/>
          </a:p>
        </p:txBody>
      </p:sp>
      <p:sp>
        <p:nvSpPr>
          <p:cNvPr id="23554" name="Rectangle 2"/>
          <p:cNvSpPr>
            <a:spLocks noChangeArrowheads="1"/>
          </p:cNvSpPr>
          <p:nvPr/>
        </p:nvSpPr>
        <p:spPr bwMode="auto">
          <a:xfrm>
            <a:off x="-86522" y="32056"/>
            <a:ext cx="9324528" cy="461665"/>
          </a:xfrm>
          <a:prstGeom prst="rect">
            <a:avLst/>
          </a:prstGeom>
          <a:noFill/>
          <a:ln w="9525">
            <a:noFill/>
            <a:miter lim="800000"/>
            <a:headEnd/>
            <a:tailEnd/>
          </a:ln>
        </p:spPr>
        <p:txBody>
          <a:bodyPr wrap="square">
            <a:spAutoFit/>
          </a:bodyPr>
          <a:lstStyle/>
          <a:p>
            <a:pPr algn="ctr"/>
            <a:r>
              <a:rPr lang="fr-FR" sz="2400" b="1" dirty="0" smtClean="0"/>
              <a:t>Les Travaux en cours</a:t>
            </a:r>
            <a:endParaRPr lang="fr-FR" sz="2400" b="1" dirty="0"/>
          </a:p>
        </p:txBody>
      </p:sp>
      <p:sp>
        <p:nvSpPr>
          <p:cNvPr id="23555" name="Line 3"/>
          <p:cNvSpPr>
            <a:spLocks noChangeShapeType="1"/>
          </p:cNvSpPr>
          <p:nvPr/>
        </p:nvSpPr>
        <p:spPr bwMode="auto">
          <a:xfrm>
            <a:off x="0" y="581490"/>
            <a:ext cx="9144000" cy="0"/>
          </a:xfrm>
          <a:prstGeom prst="line">
            <a:avLst/>
          </a:prstGeom>
          <a:noFill/>
          <a:ln w="19050">
            <a:solidFill>
              <a:srgbClr val="99CCFF"/>
            </a:solidFill>
            <a:round/>
            <a:headEnd/>
            <a:tailEnd/>
          </a:ln>
        </p:spPr>
        <p:txBody>
          <a:bodyPr anchor="ctr">
            <a:spAutoFit/>
          </a:bodyPr>
          <a:lstStyle/>
          <a:p>
            <a:endParaRPr lang="fr-FR"/>
          </a:p>
        </p:txBody>
      </p:sp>
      <p:sp>
        <p:nvSpPr>
          <p:cNvPr id="23556" name="Rectangle 4"/>
          <p:cNvSpPr>
            <a:spLocks noChangeArrowheads="1"/>
          </p:cNvSpPr>
          <p:nvPr/>
        </p:nvSpPr>
        <p:spPr bwMode="auto">
          <a:xfrm>
            <a:off x="13" y="2215634"/>
            <a:ext cx="184731" cy="369332"/>
          </a:xfrm>
          <a:prstGeom prst="rect">
            <a:avLst/>
          </a:prstGeom>
          <a:noFill/>
          <a:ln w="9525" algn="ctr">
            <a:noFill/>
            <a:miter lim="800000"/>
            <a:headEnd/>
            <a:tailEnd/>
          </a:ln>
        </p:spPr>
        <p:txBody>
          <a:bodyPr wrap="none" anchor="ctr">
            <a:spAutoFit/>
          </a:bodyPr>
          <a:lstStyle/>
          <a:p>
            <a:endParaRPr lang="fr-FR"/>
          </a:p>
        </p:txBody>
      </p:sp>
      <p:sp>
        <p:nvSpPr>
          <p:cNvPr id="3" name="Rectangle 2"/>
          <p:cNvSpPr/>
          <p:nvPr/>
        </p:nvSpPr>
        <p:spPr>
          <a:xfrm>
            <a:off x="92378" y="581490"/>
            <a:ext cx="8944118" cy="923330"/>
          </a:xfrm>
          <a:prstGeom prst="rect">
            <a:avLst/>
          </a:prstGeom>
        </p:spPr>
        <p:txBody>
          <a:bodyPr wrap="square">
            <a:spAutoFit/>
          </a:bodyPr>
          <a:lstStyle/>
          <a:p>
            <a:pPr lvl="1" algn="ctr"/>
            <a:r>
              <a:rPr lang="fr-FR" b="1" u="sng" dirty="0" smtClean="0"/>
              <a:t>DEPENDANCE</a:t>
            </a:r>
            <a:endParaRPr lang="fr-FR" dirty="0"/>
          </a:p>
          <a:p>
            <a:r>
              <a:rPr lang="fr-FR" b="1" dirty="0"/>
              <a:t> </a:t>
            </a:r>
            <a:endParaRPr lang="fr-FR" dirty="0"/>
          </a:p>
          <a:p>
            <a:endParaRPr lang="fr-FR" dirty="0"/>
          </a:p>
        </p:txBody>
      </p:sp>
      <p:sp>
        <p:nvSpPr>
          <p:cNvPr id="2" name="Rectangle 1"/>
          <p:cNvSpPr/>
          <p:nvPr/>
        </p:nvSpPr>
        <p:spPr>
          <a:xfrm>
            <a:off x="184744" y="1340768"/>
            <a:ext cx="8851752" cy="3693319"/>
          </a:xfrm>
          <a:prstGeom prst="rect">
            <a:avLst/>
          </a:prstGeom>
        </p:spPr>
        <p:txBody>
          <a:bodyPr wrap="square">
            <a:spAutoFit/>
          </a:bodyPr>
          <a:lstStyle/>
          <a:p>
            <a:r>
              <a:rPr lang="fr-FR" dirty="0"/>
              <a:t>L'ATIH va mettre en place </a:t>
            </a:r>
            <a:r>
              <a:rPr lang="fr-FR" b="1" dirty="0"/>
              <a:t>trois groupes de travail "Dépendance", </a:t>
            </a:r>
            <a:r>
              <a:rPr lang="fr-FR" dirty="0"/>
              <a:t>soit un groupe par activité de soin : HAD, SSR, Psychiatrie.</a:t>
            </a:r>
          </a:p>
          <a:p>
            <a:endParaRPr lang="fr-FR" dirty="0" smtClean="0"/>
          </a:p>
          <a:p>
            <a:r>
              <a:rPr lang="fr-FR" dirty="0" smtClean="0"/>
              <a:t>L'objectif </a:t>
            </a:r>
            <a:r>
              <a:rPr lang="fr-FR" dirty="0"/>
              <a:t>de chaque groupe sera </a:t>
            </a:r>
            <a:r>
              <a:rPr lang="fr-FR" b="1" dirty="0"/>
              <a:t>d'améliorer la description de la dépendance fonctionnelle des patients </a:t>
            </a:r>
            <a:r>
              <a:rPr lang="fr-FR" dirty="0"/>
              <a:t>dans les recueils PMSI HAD, PMSI SSR et RIM </a:t>
            </a:r>
            <a:r>
              <a:rPr lang="fr-FR" dirty="0" smtClean="0"/>
              <a:t>P</a:t>
            </a:r>
            <a:endParaRPr lang="fr-FR" dirty="0"/>
          </a:p>
          <a:p>
            <a:r>
              <a:rPr lang="fr-FR" dirty="0"/>
              <a:t> </a:t>
            </a:r>
          </a:p>
          <a:p>
            <a:r>
              <a:rPr lang="fr-FR" dirty="0"/>
              <a:t>Préalablement aux travaux individualisés par activité de soins, </a:t>
            </a:r>
            <a:r>
              <a:rPr lang="fr-FR" b="1" dirty="0"/>
              <a:t>l'ATIH présentera, dans le cadre d'un groupe "Dépendance" </a:t>
            </a:r>
            <a:r>
              <a:rPr lang="fr-FR" b="1" dirty="0" err="1"/>
              <a:t>interchamps</a:t>
            </a:r>
            <a:r>
              <a:rPr lang="fr-FR" b="1" dirty="0"/>
              <a:t> </a:t>
            </a:r>
            <a:r>
              <a:rPr lang="fr-FR" dirty="0"/>
              <a:t>réunissant les experts désignés respectivement pour l'HAD, la Psychiatrie et le SSR, les travaux suivants :</a:t>
            </a:r>
          </a:p>
          <a:p>
            <a:r>
              <a:rPr lang="fr-FR" dirty="0"/>
              <a:t>- analyse de l'existant en termes d'échelles de mesure de la dépendance des patients (revue de bibliographie),</a:t>
            </a:r>
          </a:p>
          <a:p>
            <a:r>
              <a:rPr lang="fr-FR" dirty="0"/>
              <a:t>- analyse descriptive de la dépendance des patients cotée avec la grille AVQ à partir des bases PMSI HAD, PMSI SSR et RIM-P.</a:t>
            </a:r>
          </a:p>
        </p:txBody>
      </p:sp>
    </p:spTree>
    <p:extLst>
      <p:ext uri="{BB962C8B-B14F-4D97-AF65-F5344CB8AC3E}">
        <p14:creationId xmlns:p14="http://schemas.microsoft.com/office/powerpoint/2010/main" val="40098224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3"/>
          <p:cNvSpPr>
            <a:spLocks noGrp="1"/>
          </p:cNvSpPr>
          <p:nvPr>
            <p:ph type="sldNum" sz="quarter" idx="10"/>
          </p:nvPr>
        </p:nvSpPr>
        <p:spPr/>
        <p:txBody>
          <a:bodyPr/>
          <a:lstStyle/>
          <a:p>
            <a:pPr>
              <a:defRPr/>
            </a:pPr>
            <a:fld id="{B3586FBF-2E8C-4164-9B2E-E2BF7E2DCD0D}" type="slidenum">
              <a:rPr lang="fr-FR"/>
              <a:pPr>
                <a:defRPr/>
              </a:pPr>
              <a:t>14</a:t>
            </a:fld>
            <a:endParaRPr lang="fr-FR"/>
          </a:p>
        </p:txBody>
      </p:sp>
      <p:sp>
        <p:nvSpPr>
          <p:cNvPr id="23554" name="Rectangle 2"/>
          <p:cNvSpPr>
            <a:spLocks noChangeArrowheads="1"/>
          </p:cNvSpPr>
          <p:nvPr/>
        </p:nvSpPr>
        <p:spPr bwMode="auto">
          <a:xfrm>
            <a:off x="-86522" y="32056"/>
            <a:ext cx="9324528" cy="461665"/>
          </a:xfrm>
          <a:prstGeom prst="rect">
            <a:avLst/>
          </a:prstGeom>
          <a:noFill/>
          <a:ln w="9525">
            <a:noFill/>
            <a:miter lim="800000"/>
            <a:headEnd/>
            <a:tailEnd/>
          </a:ln>
        </p:spPr>
        <p:txBody>
          <a:bodyPr wrap="square">
            <a:spAutoFit/>
          </a:bodyPr>
          <a:lstStyle/>
          <a:p>
            <a:pPr algn="ctr"/>
            <a:r>
              <a:rPr lang="fr-FR" sz="2400" b="1" dirty="0" smtClean="0"/>
              <a:t>Les Travaux en cours</a:t>
            </a:r>
            <a:endParaRPr lang="fr-FR" sz="2400" b="1" dirty="0"/>
          </a:p>
        </p:txBody>
      </p:sp>
      <p:sp>
        <p:nvSpPr>
          <p:cNvPr id="23555" name="Line 3"/>
          <p:cNvSpPr>
            <a:spLocks noChangeShapeType="1"/>
          </p:cNvSpPr>
          <p:nvPr/>
        </p:nvSpPr>
        <p:spPr bwMode="auto">
          <a:xfrm>
            <a:off x="0" y="581490"/>
            <a:ext cx="9144000" cy="0"/>
          </a:xfrm>
          <a:prstGeom prst="line">
            <a:avLst/>
          </a:prstGeom>
          <a:noFill/>
          <a:ln w="19050">
            <a:solidFill>
              <a:srgbClr val="99CCFF"/>
            </a:solidFill>
            <a:round/>
            <a:headEnd/>
            <a:tailEnd/>
          </a:ln>
        </p:spPr>
        <p:txBody>
          <a:bodyPr anchor="ctr">
            <a:spAutoFit/>
          </a:bodyPr>
          <a:lstStyle/>
          <a:p>
            <a:endParaRPr lang="fr-FR"/>
          </a:p>
        </p:txBody>
      </p:sp>
      <p:sp>
        <p:nvSpPr>
          <p:cNvPr id="23556" name="Rectangle 4"/>
          <p:cNvSpPr>
            <a:spLocks noChangeArrowheads="1"/>
          </p:cNvSpPr>
          <p:nvPr/>
        </p:nvSpPr>
        <p:spPr bwMode="auto">
          <a:xfrm>
            <a:off x="13" y="2215634"/>
            <a:ext cx="184731" cy="369332"/>
          </a:xfrm>
          <a:prstGeom prst="rect">
            <a:avLst/>
          </a:prstGeom>
          <a:noFill/>
          <a:ln w="9525" algn="ctr">
            <a:noFill/>
            <a:miter lim="800000"/>
            <a:headEnd/>
            <a:tailEnd/>
          </a:ln>
        </p:spPr>
        <p:txBody>
          <a:bodyPr wrap="none" anchor="ctr">
            <a:spAutoFit/>
          </a:bodyPr>
          <a:lstStyle/>
          <a:p>
            <a:endParaRPr lang="fr-FR"/>
          </a:p>
        </p:txBody>
      </p:sp>
      <p:sp>
        <p:nvSpPr>
          <p:cNvPr id="3" name="Rectangle 2"/>
          <p:cNvSpPr/>
          <p:nvPr/>
        </p:nvSpPr>
        <p:spPr>
          <a:xfrm>
            <a:off x="92378" y="581490"/>
            <a:ext cx="8944118" cy="369332"/>
          </a:xfrm>
          <a:prstGeom prst="rect">
            <a:avLst/>
          </a:prstGeom>
        </p:spPr>
        <p:txBody>
          <a:bodyPr wrap="square">
            <a:spAutoFit/>
          </a:bodyPr>
          <a:lstStyle/>
          <a:p>
            <a:pPr lvl="1" algn="ctr"/>
            <a:r>
              <a:rPr lang="fr-FR" b="1" u="sng" dirty="0" smtClean="0"/>
              <a:t>MOLECULES ONEREUSES</a:t>
            </a:r>
            <a:endParaRPr lang="fr-FR" dirty="0"/>
          </a:p>
        </p:txBody>
      </p:sp>
      <p:sp>
        <p:nvSpPr>
          <p:cNvPr id="2" name="Rectangle 1"/>
          <p:cNvSpPr/>
          <p:nvPr/>
        </p:nvSpPr>
        <p:spPr>
          <a:xfrm>
            <a:off x="184744" y="1851520"/>
            <a:ext cx="8203679" cy="3462486"/>
          </a:xfrm>
          <a:prstGeom prst="rect">
            <a:avLst/>
          </a:prstGeom>
        </p:spPr>
        <p:txBody>
          <a:bodyPr wrap="square">
            <a:spAutoFit/>
          </a:bodyPr>
          <a:lstStyle/>
          <a:p>
            <a:pPr lvl="0"/>
            <a:r>
              <a:rPr lang="fr-FR" b="1" u="sng" dirty="0" smtClean="0"/>
              <a:t>Les conditions de la FHP-SSR</a:t>
            </a:r>
            <a:r>
              <a:rPr lang="fr-FR" b="1" dirty="0" smtClean="0"/>
              <a:t>:</a:t>
            </a:r>
          </a:p>
          <a:p>
            <a:pPr lvl="0"/>
            <a:endParaRPr lang="fr-FR" i="1" dirty="0" smtClean="0"/>
          </a:p>
          <a:p>
            <a:pPr marL="285750" lvl="0" indent="-285750">
              <a:buFont typeface="Arial" panose="020B0604020202020204" pitchFamily="34" charset="0"/>
              <a:buChar char="•"/>
            </a:pPr>
            <a:r>
              <a:rPr lang="fr-FR" dirty="0" smtClean="0"/>
              <a:t>Une </a:t>
            </a:r>
            <a:r>
              <a:rPr lang="fr-FR" dirty="0"/>
              <a:t>diffusion rapide auprès de tous les établissements de la liste des médicaments et des variables à recueillir</a:t>
            </a:r>
            <a:r>
              <a:rPr lang="fr-FR" dirty="0" smtClean="0"/>
              <a:t>.</a:t>
            </a:r>
          </a:p>
          <a:p>
            <a:pPr lvl="0"/>
            <a:endParaRPr lang="fr-FR" sz="700" dirty="0"/>
          </a:p>
          <a:p>
            <a:pPr marL="285750" lvl="0" indent="-285750">
              <a:buFont typeface="Arial" panose="020B0604020202020204" pitchFamily="34" charset="0"/>
              <a:buChar char="•"/>
            </a:pPr>
            <a:r>
              <a:rPr lang="fr-FR" dirty="0"/>
              <a:t>Une assurance que les éditeurs seront prêts dans les temps</a:t>
            </a:r>
            <a:r>
              <a:rPr lang="fr-FR" dirty="0" smtClean="0"/>
              <a:t>.</a:t>
            </a:r>
          </a:p>
          <a:p>
            <a:pPr lvl="0"/>
            <a:endParaRPr lang="fr-FR" sz="700" dirty="0"/>
          </a:p>
          <a:p>
            <a:pPr marL="285750" lvl="0" indent="-285750">
              <a:buFont typeface="Arial" panose="020B0604020202020204" pitchFamily="34" charset="0"/>
              <a:buChar char="•"/>
            </a:pPr>
            <a:r>
              <a:rPr lang="fr-FR" dirty="0"/>
              <a:t>Une assurance que les établissements se trouvant dans l’incapacité de recueillir ces informations pour le début de l’année 2014 ne soient pénalisés ou sanctionnés d’aucune manière (économiquement ou juridiquement).</a:t>
            </a:r>
          </a:p>
          <a:p>
            <a:endParaRPr lang="fr-FR" sz="700" dirty="0"/>
          </a:p>
          <a:p>
            <a:pPr marL="285750" indent="-285750">
              <a:buFont typeface="Arial" panose="020B0604020202020204" pitchFamily="34" charset="0"/>
              <a:buChar char="•"/>
            </a:pPr>
            <a:r>
              <a:rPr lang="fr-FR" dirty="0"/>
              <a:t>Enfin et surtout, condition sine qua non, un indispensable accompagnement financier des établissements encourageant la montée en charge du recueil de ces informations.</a:t>
            </a:r>
          </a:p>
        </p:txBody>
      </p:sp>
      <p:sp>
        <p:nvSpPr>
          <p:cNvPr id="8" name="Rectangle 7"/>
          <p:cNvSpPr/>
          <p:nvPr/>
        </p:nvSpPr>
        <p:spPr>
          <a:xfrm>
            <a:off x="179369" y="1124743"/>
            <a:ext cx="8944118" cy="646331"/>
          </a:xfrm>
          <a:prstGeom prst="rect">
            <a:avLst/>
          </a:prstGeom>
        </p:spPr>
        <p:txBody>
          <a:bodyPr wrap="square">
            <a:spAutoFit/>
          </a:bodyPr>
          <a:lstStyle/>
          <a:p>
            <a:pPr lvl="1" algn="ctr"/>
            <a:r>
              <a:rPr lang="fr-FR" b="1" u="sng" dirty="0" smtClean="0"/>
              <a:t>Recueil FICHCOMP pour les établissements SSR sous OQN dès 2014</a:t>
            </a:r>
          </a:p>
          <a:p>
            <a:pPr lvl="1" algn="ctr"/>
            <a:r>
              <a:rPr lang="fr-FR" b="1" u="sng" dirty="0" smtClean="0"/>
              <a:t>Liste MO en sus MCO + spécificités SSR</a:t>
            </a:r>
            <a:endParaRPr lang="fr-FR" dirty="0"/>
          </a:p>
        </p:txBody>
      </p:sp>
      <p:sp>
        <p:nvSpPr>
          <p:cNvPr id="9" name="ZoneTexte 8"/>
          <p:cNvSpPr txBox="1"/>
          <p:nvPr/>
        </p:nvSpPr>
        <p:spPr>
          <a:xfrm>
            <a:off x="1475656" y="5517232"/>
            <a:ext cx="6480720" cy="923330"/>
          </a:xfrm>
          <a:prstGeom prst="rect">
            <a:avLst/>
          </a:prstGeom>
          <a:solidFill>
            <a:schemeClr val="accent1"/>
          </a:solidFill>
        </p:spPr>
        <p:txBody>
          <a:bodyPr wrap="square" rtlCol="0">
            <a:spAutoFit/>
          </a:bodyPr>
          <a:lstStyle/>
          <a:p>
            <a:pPr algn="ctr"/>
            <a:r>
              <a:rPr lang="fr-FR" b="1" u="sng" dirty="0" smtClean="0"/>
              <a:t>Objectif</a:t>
            </a:r>
            <a:r>
              <a:rPr lang="fr-FR" b="1" dirty="0" smtClean="0"/>
              <a:t>: </a:t>
            </a:r>
          </a:p>
          <a:p>
            <a:pPr marL="285750" indent="-285750" algn="ctr">
              <a:buFont typeface="Arial" panose="020B0604020202020204" pitchFamily="34" charset="0"/>
              <a:buChar char="•"/>
            </a:pPr>
            <a:r>
              <a:rPr lang="fr-FR" b="1" dirty="0" smtClean="0"/>
              <a:t>un calibrage financier de l’enveloppe MO en SUS</a:t>
            </a:r>
          </a:p>
          <a:p>
            <a:pPr marL="285750" indent="-285750" algn="ctr">
              <a:buFont typeface="Arial" panose="020B0604020202020204" pitchFamily="34" charset="0"/>
              <a:buChar char="•"/>
            </a:pPr>
            <a:r>
              <a:rPr lang="fr-FR" b="1" dirty="0" smtClean="0"/>
              <a:t>Un ciblage des MO à financer en sus</a:t>
            </a:r>
            <a:endParaRPr lang="fr-FR" b="1" dirty="0"/>
          </a:p>
        </p:txBody>
      </p:sp>
    </p:spTree>
    <p:extLst>
      <p:ext uri="{BB962C8B-B14F-4D97-AF65-F5344CB8AC3E}">
        <p14:creationId xmlns:p14="http://schemas.microsoft.com/office/powerpoint/2010/main" val="24142724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3"/>
          <p:cNvSpPr>
            <a:spLocks noGrp="1"/>
          </p:cNvSpPr>
          <p:nvPr>
            <p:ph type="sldNum" sz="quarter" idx="10"/>
          </p:nvPr>
        </p:nvSpPr>
        <p:spPr/>
        <p:txBody>
          <a:bodyPr/>
          <a:lstStyle/>
          <a:p>
            <a:pPr>
              <a:defRPr/>
            </a:pPr>
            <a:fld id="{B3586FBF-2E8C-4164-9B2E-E2BF7E2DCD0D}" type="slidenum">
              <a:rPr lang="fr-FR"/>
              <a:pPr>
                <a:defRPr/>
              </a:pPr>
              <a:t>15</a:t>
            </a:fld>
            <a:endParaRPr lang="fr-FR"/>
          </a:p>
        </p:txBody>
      </p:sp>
      <p:sp>
        <p:nvSpPr>
          <p:cNvPr id="23554" name="Rectangle 2"/>
          <p:cNvSpPr>
            <a:spLocks noChangeArrowheads="1"/>
          </p:cNvSpPr>
          <p:nvPr/>
        </p:nvSpPr>
        <p:spPr bwMode="auto">
          <a:xfrm>
            <a:off x="-86522" y="32056"/>
            <a:ext cx="9324528" cy="461665"/>
          </a:xfrm>
          <a:prstGeom prst="rect">
            <a:avLst/>
          </a:prstGeom>
          <a:noFill/>
          <a:ln w="9525">
            <a:noFill/>
            <a:miter lim="800000"/>
            <a:headEnd/>
            <a:tailEnd/>
          </a:ln>
        </p:spPr>
        <p:txBody>
          <a:bodyPr wrap="square">
            <a:spAutoFit/>
          </a:bodyPr>
          <a:lstStyle/>
          <a:p>
            <a:pPr algn="ctr"/>
            <a:r>
              <a:rPr lang="fr-FR" sz="2400" b="1" dirty="0" smtClean="0"/>
              <a:t>Les Travaux en cours</a:t>
            </a:r>
            <a:endParaRPr lang="fr-FR" sz="2400" b="1" dirty="0"/>
          </a:p>
        </p:txBody>
      </p:sp>
      <p:sp>
        <p:nvSpPr>
          <p:cNvPr id="23555" name="Line 3"/>
          <p:cNvSpPr>
            <a:spLocks noChangeShapeType="1"/>
          </p:cNvSpPr>
          <p:nvPr/>
        </p:nvSpPr>
        <p:spPr bwMode="auto">
          <a:xfrm>
            <a:off x="0" y="581490"/>
            <a:ext cx="9144000" cy="0"/>
          </a:xfrm>
          <a:prstGeom prst="line">
            <a:avLst/>
          </a:prstGeom>
          <a:noFill/>
          <a:ln w="19050">
            <a:solidFill>
              <a:srgbClr val="99CCFF"/>
            </a:solidFill>
            <a:round/>
            <a:headEnd/>
            <a:tailEnd/>
          </a:ln>
        </p:spPr>
        <p:txBody>
          <a:bodyPr anchor="ctr">
            <a:spAutoFit/>
          </a:bodyPr>
          <a:lstStyle/>
          <a:p>
            <a:endParaRPr lang="fr-FR"/>
          </a:p>
        </p:txBody>
      </p:sp>
      <p:sp>
        <p:nvSpPr>
          <p:cNvPr id="23556" name="Rectangle 4"/>
          <p:cNvSpPr>
            <a:spLocks noChangeArrowheads="1"/>
          </p:cNvSpPr>
          <p:nvPr/>
        </p:nvSpPr>
        <p:spPr bwMode="auto">
          <a:xfrm>
            <a:off x="13" y="2215634"/>
            <a:ext cx="184731" cy="369332"/>
          </a:xfrm>
          <a:prstGeom prst="rect">
            <a:avLst/>
          </a:prstGeom>
          <a:noFill/>
          <a:ln w="9525" algn="ctr">
            <a:noFill/>
            <a:miter lim="800000"/>
            <a:headEnd/>
            <a:tailEnd/>
          </a:ln>
        </p:spPr>
        <p:txBody>
          <a:bodyPr wrap="none" anchor="ctr">
            <a:spAutoFit/>
          </a:bodyPr>
          <a:lstStyle/>
          <a:p>
            <a:endParaRPr lang="fr-FR"/>
          </a:p>
        </p:txBody>
      </p:sp>
      <p:sp>
        <p:nvSpPr>
          <p:cNvPr id="3" name="Rectangle 2"/>
          <p:cNvSpPr/>
          <p:nvPr/>
        </p:nvSpPr>
        <p:spPr>
          <a:xfrm>
            <a:off x="92378" y="581490"/>
            <a:ext cx="8944118" cy="923330"/>
          </a:xfrm>
          <a:prstGeom prst="rect">
            <a:avLst/>
          </a:prstGeom>
        </p:spPr>
        <p:txBody>
          <a:bodyPr wrap="square">
            <a:spAutoFit/>
          </a:bodyPr>
          <a:lstStyle/>
          <a:p>
            <a:pPr lvl="1" algn="ctr"/>
            <a:r>
              <a:rPr lang="fr-FR" b="1" u="sng" dirty="0" smtClean="0"/>
              <a:t>CMA et NIVEAUX DE SEVERITE</a:t>
            </a:r>
            <a:endParaRPr lang="fr-FR" dirty="0"/>
          </a:p>
          <a:p>
            <a:r>
              <a:rPr lang="fr-FR" b="1" dirty="0"/>
              <a:t> </a:t>
            </a:r>
            <a:endParaRPr lang="fr-FR" dirty="0"/>
          </a:p>
          <a:p>
            <a:endParaRPr lang="fr-FR" dirty="0"/>
          </a:p>
        </p:txBody>
      </p:sp>
      <p:sp>
        <p:nvSpPr>
          <p:cNvPr id="8" name="Rectangle 7"/>
          <p:cNvSpPr/>
          <p:nvPr/>
        </p:nvSpPr>
        <p:spPr>
          <a:xfrm>
            <a:off x="184744" y="1851520"/>
            <a:ext cx="8203679" cy="1569660"/>
          </a:xfrm>
          <a:prstGeom prst="rect">
            <a:avLst/>
          </a:prstGeom>
        </p:spPr>
        <p:txBody>
          <a:bodyPr wrap="square">
            <a:spAutoFit/>
          </a:bodyPr>
          <a:lstStyle/>
          <a:p>
            <a:pPr lvl="0"/>
            <a:r>
              <a:rPr lang="fr-FR" sz="2400" b="1" u="sng" dirty="0" smtClean="0"/>
              <a:t>RAS</a:t>
            </a:r>
            <a:r>
              <a:rPr lang="fr-FR" sz="2400" b="1" dirty="0" smtClean="0"/>
              <a:t>: </a:t>
            </a:r>
            <a:r>
              <a:rPr lang="fr-FR" sz="2400" dirty="0" smtClean="0"/>
              <a:t>le sujet devrait être la prochaine priorité en 2014 mais la liste des CMA va-t-elle quand même évoluée pour 2014 en fonction de ce qui aura été codé par les établissements en 2013 ?</a:t>
            </a:r>
            <a:endParaRPr lang="fr-FR" sz="2400" dirty="0"/>
          </a:p>
        </p:txBody>
      </p:sp>
    </p:spTree>
    <p:extLst>
      <p:ext uri="{BB962C8B-B14F-4D97-AF65-F5344CB8AC3E}">
        <p14:creationId xmlns:p14="http://schemas.microsoft.com/office/powerpoint/2010/main" val="23663526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3"/>
          <p:cNvSpPr>
            <a:spLocks noGrp="1"/>
          </p:cNvSpPr>
          <p:nvPr>
            <p:ph type="sldNum" sz="quarter" idx="10"/>
          </p:nvPr>
        </p:nvSpPr>
        <p:spPr/>
        <p:txBody>
          <a:bodyPr/>
          <a:lstStyle/>
          <a:p>
            <a:pPr>
              <a:defRPr/>
            </a:pPr>
            <a:fld id="{B3586FBF-2E8C-4164-9B2E-E2BF7E2DCD0D}" type="slidenum">
              <a:rPr lang="fr-FR"/>
              <a:pPr>
                <a:defRPr/>
              </a:pPr>
              <a:t>16</a:t>
            </a:fld>
            <a:endParaRPr lang="fr-FR"/>
          </a:p>
        </p:txBody>
      </p:sp>
      <p:sp>
        <p:nvSpPr>
          <p:cNvPr id="23554" name="Rectangle 2"/>
          <p:cNvSpPr>
            <a:spLocks noChangeArrowheads="1"/>
          </p:cNvSpPr>
          <p:nvPr/>
        </p:nvSpPr>
        <p:spPr bwMode="auto">
          <a:xfrm>
            <a:off x="-86522" y="32056"/>
            <a:ext cx="9324528" cy="461665"/>
          </a:xfrm>
          <a:prstGeom prst="rect">
            <a:avLst/>
          </a:prstGeom>
          <a:noFill/>
          <a:ln w="9525">
            <a:noFill/>
            <a:miter lim="800000"/>
            <a:headEnd/>
            <a:tailEnd/>
          </a:ln>
        </p:spPr>
        <p:txBody>
          <a:bodyPr wrap="square">
            <a:spAutoFit/>
          </a:bodyPr>
          <a:lstStyle/>
          <a:p>
            <a:pPr algn="ctr"/>
            <a:r>
              <a:rPr lang="fr-FR" sz="2400" b="1" dirty="0" smtClean="0"/>
              <a:t>Les modifications PMSI attendues pour 2014</a:t>
            </a:r>
            <a:endParaRPr lang="fr-FR" sz="2400" b="1" dirty="0"/>
          </a:p>
        </p:txBody>
      </p:sp>
      <p:sp>
        <p:nvSpPr>
          <p:cNvPr id="23555" name="Line 3"/>
          <p:cNvSpPr>
            <a:spLocks noChangeShapeType="1"/>
          </p:cNvSpPr>
          <p:nvPr/>
        </p:nvSpPr>
        <p:spPr bwMode="auto">
          <a:xfrm>
            <a:off x="0" y="581490"/>
            <a:ext cx="9144000" cy="0"/>
          </a:xfrm>
          <a:prstGeom prst="line">
            <a:avLst/>
          </a:prstGeom>
          <a:noFill/>
          <a:ln w="19050">
            <a:solidFill>
              <a:srgbClr val="99CCFF"/>
            </a:solidFill>
            <a:round/>
            <a:headEnd/>
            <a:tailEnd/>
          </a:ln>
        </p:spPr>
        <p:txBody>
          <a:bodyPr anchor="ctr">
            <a:spAutoFit/>
          </a:bodyPr>
          <a:lstStyle/>
          <a:p>
            <a:endParaRPr lang="fr-FR"/>
          </a:p>
        </p:txBody>
      </p:sp>
      <p:sp>
        <p:nvSpPr>
          <p:cNvPr id="23556" name="Rectangle 4"/>
          <p:cNvSpPr>
            <a:spLocks noChangeArrowheads="1"/>
          </p:cNvSpPr>
          <p:nvPr/>
        </p:nvSpPr>
        <p:spPr bwMode="auto">
          <a:xfrm>
            <a:off x="13" y="2215634"/>
            <a:ext cx="184731" cy="369332"/>
          </a:xfrm>
          <a:prstGeom prst="rect">
            <a:avLst/>
          </a:prstGeom>
          <a:noFill/>
          <a:ln w="9525" algn="ctr">
            <a:noFill/>
            <a:miter lim="800000"/>
            <a:headEnd/>
            <a:tailEnd/>
          </a:ln>
        </p:spPr>
        <p:txBody>
          <a:bodyPr wrap="none" anchor="ctr">
            <a:spAutoFit/>
          </a:bodyPr>
          <a:lstStyle/>
          <a:p>
            <a:endParaRPr lang="fr-FR"/>
          </a:p>
        </p:txBody>
      </p:sp>
      <p:sp>
        <p:nvSpPr>
          <p:cNvPr id="11" name="Rectangle 2"/>
          <p:cNvSpPr>
            <a:spLocks noChangeArrowheads="1"/>
          </p:cNvSpPr>
          <p:nvPr/>
        </p:nvSpPr>
        <p:spPr bwMode="auto">
          <a:xfrm>
            <a:off x="93899" y="908720"/>
            <a:ext cx="8947150" cy="4708981"/>
          </a:xfrm>
          <a:prstGeom prst="rect">
            <a:avLst/>
          </a:prstGeom>
          <a:noFill/>
          <a:ln w="9525">
            <a:noFill/>
            <a:miter lim="800000"/>
            <a:headEnd/>
            <a:tailEnd/>
          </a:ln>
        </p:spPr>
        <p:txBody>
          <a:bodyPr anchor="ctr">
            <a:spAutoFit/>
          </a:bodyPr>
          <a:lstStyle/>
          <a:p>
            <a:pPr marL="342900" indent="-342900">
              <a:buFont typeface="Wingdings" pitchFamily="2" charset="2"/>
              <a:buChar char="Ø"/>
            </a:pPr>
            <a:r>
              <a:rPr lang="fr-FR" sz="2400" b="1" dirty="0" smtClean="0">
                <a:sym typeface="Wingdings" pitchFamily="2" charset="2"/>
              </a:rPr>
              <a:t>Modifications du CSARR  lien avec les plateaux techniques</a:t>
            </a:r>
          </a:p>
          <a:p>
            <a:endParaRPr lang="fr-FR" sz="2400" b="1" dirty="0" smtClean="0">
              <a:sym typeface="Wingdings" pitchFamily="2" charset="2"/>
            </a:endParaRPr>
          </a:p>
          <a:p>
            <a:pPr marL="342900" indent="-342900">
              <a:buFont typeface="Wingdings" pitchFamily="2" charset="2"/>
              <a:buChar char="Ø"/>
            </a:pPr>
            <a:r>
              <a:rPr lang="fr-FR" sz="2400" b="1" dirty="0" smtClean="0">
                <a:sym typeface="Wingdings" pitchFamily="2" charset="2"/>
              </a:rPr>
              <a:t>Modification des listes de diagnostics  niveaux de sévérité ?</a:t>
            </a:r>
          </a:p>
          <a:p>
            <a:endParaRPr lang="fr-FR" sz="2400" b="1" dirty="0" smtClean="0">
              <a:sym typeface="Wingdings" pitchFamily="2" charset="2"/>
            </a:endParaRPr>
          </a:p>
          <a:p>
            <a:pPr marL="342900" indent="-342900">
              <a:buFont typeface="Wingdings" pitchFamily="2" charset="2"/>
              <a:buChar char="Ø"/>
            </a:pPr>
            <a:r>
              <a:rPr lang="fr-FR" sz="2400" b="1" dirty="0" smtClean="0"/>
              <a:t>Recueil spécifique des Molécules Onéreuses</a:t>
            </a:r>
          </a:p>
          <a:p>
            <a:endParaRPr lang="fr-FR" sz="2400" b="1" dirty="0" smtClean="0"/>
          </a:p>
          <a:p>
            <a:pPr marL="342900" lvl="1" indent="-342900">
              <a:buFont typeface="Wingdings" pitchFamily="2" charset="2"/>
              <a:buChar char="Ø"/>
            </a:pPr>
            <a:r>
              <a:rPr lang="fr-FR" sz="2400" b="1" dirty="0" smtClean="0"/>
              <a:t>Envisagée « un temps »: variable PMSI indiquant la séquence du RHS: </a:t>
            </a:r>
            <a:r>
              <a:rPr lang="fr-FR" sz="2000" dirty="0"/>
              <a:t>Pour l’instant, 4 séquences identifiées: (1) bilan-évaluation et stabilisation de l’état clinique du patient, (2) rééducation-réadaptation, (3) réinsertion, (4) attente de placement</a:t>
            </a:r>
            <a:r>
              <a:rPr lang="fr-FR" sz="2000" dirty="0" smtClean="0"/>
              <a:t>. </a:t>
            </a:r>
            <a:r>
              <a:rPr lang="fr-FR" sz="2000" b="1" dirty="0" smtClean="0">
                <a:solidFill>
                  <a:srgbClr val="FF0000"/>
                </a:solidFill>
                <a:sym typeface="Wingdings" panose="05000000000000000000" pitchFamily="2" charset="2"/>
              </a:rPr>
              <a:t> trop court pour 2014, à retravailler</a:t>
            </a:r>
            <a:endParaRPr lang="fr-FR" sz="2400" b="1" dirty="0">
              <a:solidFill>
                <a:srgbClr val="FF0000"/>
              </a:solidFill>
            </a:endParaRPr>
          </a:p>
        </p:txBody>
      </p:sp>
      <p:sp>
        <p:nvSpPr>
          <p:cNvPr id="2" name="ZoneTexte 1"/>
          <p:cNvSpPr txBox="1"/>
          <p:nvPr/>
        </p:nvSpPr>
        <p:spPr>
          <a:xfrm>
            <a:off x="1475656" y="5661248"/>
            <a:ext cx="6264696" cy="923330"/>
          </a:xfrm>
          <a:prstGeom prst="rect">
            <a:avLst/>
          </a:prstGeom>
          <a:solidFill>
            <a:schemeClr val="accent1"/>
          </a:solidFill>
        </p:spPr>
        <p:txBody>
          <a:bodyPr wrap="square" rtlCol="0">
            <a:spAutoFit/>
          </a:bodyPr>
          <a:lstStyle/>
          <a:p>
            <a:pPr algn="ctr"/>
            <a:r>
              <a:rPr lang="fr-FR" b="1" dirty="0" smtClean="0"/>
              <a:t>Implication des prestataires informatiques </a:t>
            </a:r>
            <a:r>
              <a:rPr lang="fr-FR" b="1" dirty="0" smtClean="0">
                <a:solidFill>
                  <a:srgbClr val="FF0000"/>
                </a:solidFill>
              </a:rPr>
              <a:t>+++</a:t>
            </a:r>
            <a:r>
              <a:rPr lang="fr-FR" b="1" dirty="0" smtClean="0"/>
              <a:t> dans une contrainte forte de calendrier</a:t>
            </a:r>
          </a:p>
          <a:p>
            <a:pPr algn="ctr"/>
            <a:r>
              <a:rPr lang="fr-FR" b="1" dirty="0" smtClean="0">
                <a:sym typeface="Wingdings" panose="05000000000000000000" pitchFamily="2" charset="2"/>
              </a:rPr>
              <a:t> l’ATIH doit communiquer le plus rapidement possible</a:t>
            </a:r>
            <a:endParaRPr lang="fr-FR" b="1" dirty="0"/>
          </a:p>
        </p:txBody>
      </p:sp>
    </p:spTree>
    <p:extLst>
      <p:ext uri="{BB962C8B-B14F-4D97-AF65-F5344CB8AC3E}">
        <p14:creationId xmlns:p14="http://schemas.microsoft.com/office/powerpoint/2010/main" val="1801608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Espace réservé du numéro de diapositive 8"/>
          <p:cNvSpPr>
            <a:spLocks noGrp="1"/>
          </p:cNvSpPr>
          <p:nvPr>
            <p:ph type="sldNum" sz="quarter" idx="10"/>
          </p:nvPr>
        </p:nvSpPr>
        <p:spPr/>
        <p:txBody>
          <a:bodyPr/>
          <a:lstStyle/>
          <a:p>
            <a:pPr>
              <a:defRPr/>
            </a:pPr>
            <a:fld id="{842E5030-4721-40D6-A546-F13953D8AF7C}" type="slidenum">
              <a:rPr lang="fr-FR"/>
              <a:pPr>
                <a:defRPr/>
              </a:pPr>
              <a:t>17</a:t>
            </a:fld>
            <a:endParaRPr lang="fr-FR"/>
          </a:p>
        </p:txBody>
      </p:sp>
      <p:sp>
        <p:nvSpPr>
          <p:cNvPr id="8" name="Espace réservé du numéro de diapositive 8"/>
          <p:cNvSpPr txBox="1">
            <a:spLocks noGrp="1"/>
          </p:cNvSpPr>
          <p:nvPr/>
        </p:nvSpPr>
        <p:spPr bwMode="auto">
          <a:xfrm>
            <a:off x="8185150" y="6727825"/>
            <a:ext cx="1042988" cy="287338"/>
          </a:xfrm>
          <a:prstGeom prst="rect">
            <a:avLst/>
          </a:prstGeom>
          <a:noFill/>
          <a:ln>
            <a:miter lim="800000"/>
            <a:headEnd/>
            <a:tailEnd/>
          </a:ln>
        </p:spPr>
        <p:txBody>
          <a:bodyPr/>
          <a:lstStyle/>
          <a:p>
            <a:pPr algn="r">
              <a:defRPr/>
            </a:pPr>
            <a:fld id="{984B1830-9B88-4224-9D5A-1B6D0A4B98E5}" type="slidenum">
              <a:rPr lang="fr-FR" sz="600">
                <a:solidFill>
                  <a:schemeClr val="tx1"/>
                </a:solidFill>
                <a:latin typeface="Arial" pitchFamily="34" charset="0"/>
                <a:cs typeface="+mn-cs"/>
              </a:rPr>
              <a:pPr algn="r">
                <a:defRPr/>
              </a:pPr>
              <a:t>17</a:t>
            </a:fld>
            <a:endParaRPr lang="fr-FR" sz="600">
              <a:solidFill>
                <a:schemeClr val="tx1"/>
              </a:solidFill>
              <a:latin typeface="Arial" pitchFamily="34" charset="0"/>
              <a:cs typeface="+mn-cs"/>
            </a:endParaRPr>
          </a:p>
        </p:txBody>
      </p:sp>
      <p:sp>
        <p:nvSpPr>
          <p:cNvPr id="43011" name="Espace réservé du numéro de diapositive 3"/>
          <p:cNvSpPr txBox="1">
            <a:spLocks noGrp="1"/>
          </p:cNvSpPr>
          <p:nvPr/>
        </p:nvSpPr>
        <p:spPr bwMode="auto">
          <a:xfrm>
            <a:off x="4140200" y="6570663"/>
            <a:ext cx="1042988" cy="287337"/>
          </a:xfrm>
          <a:prstGeom prst="rect">
            <a:avLst/>
          </a:prstGeom>
          <a:noFill/>
          <a:ln w="9525">
            <a:noFill/>
            <a:miter lim="800000"/>
            <a:headEnd/>
            <a:tailEnd/>
          </a:ln>
        </p:spPr>
        <p:txBody>
          <a:bodyPr/>
          <a:lstStyle/>
          <a:p>
            <a:pPr algn="ctr"/>
            <a:fld id="{97AF5E93-F1CB-4EE4-BE77-739C30221B0E}" type="slidenum">
              <a:rPr lang="fr-FR" sz="1200">
                <a:solidFill>
                  <a:schemeClr val="tx1"/>
                </a:solidFill>
              </a:rPr>
              <a:pPr algn="ctr"/>
              <a:t>17</a:t>
            </a:fld>
            <a:endParaRPr lang="fr-FR" sz="1200">
              <a:solidFill>
                <a:schemeClr val="tx1"/>
              </a:solidFill>
            </a:endParaRPr>
          </a:p>
        </p:txBody>
      </p:sp>
      <p:sp>
        <p:nvSpPr>
          <p:cNvPr id="43013" name="Line 3"/>
          <p:cNvSpPr>
            <a:spLocks noChangeShapeType="1"/>
          </p:cNvSpPr>
          <p:nvPr/>
        </p:nvSpPr>
        <p:spPr bwMode="auto">
          <a:xfrm>
            <a:off x="0" y="836613"/>
            <a:ext cx="9144000" cy="0"/>
          </a:xfrm>
          <a:prstGeom prst="line">
            <a:avLst/>
          </a:prstGeom>
          <a:noFill/>
          <a:ln w="19050">
            <a:solidFill>
              <a:srgbClr val="99CCFF"/>
            </a:solidFill>
            <a:round/>
            <a:headEnd/>
            <a:tailEnd/>
          </a:ln>
        </p:spPr>
        <p:txBody>
          <a:bodyPr anchor="ctr">
            <a:spAutoFit/>
          </a:bodyPr>
          <a:lstStyle/>
          <a:p>
            <a:endParaRPr lang="fr-FR"/>
          </a:p>
        </p:txBody>
      </p:sp>
      <p:sp>
        <p:nvSpPr>
          <p:cNvPr id="43014" name="Rectangle 4"/>
          <p:cNvSpPr>
            <a:spLocks noChangeArrowheads="1"/>
          </p:cNvSpPr>
          <p:nvPr/>
        </p:nvSpPr>
        <p:spPr bwMode="auto">
          <a:xfrm>
            <a:off x="0" y="2400300"/>
            <a:ext cx="9144000" cy="0"/>
          </a:xfrm>
          <a:prstGeom prst="rect">
            <a:avLst/>
          </a:prstGeom>
          <a:noFill/>
          <a:ln w="9525" algn="ctr">
            <a:noFill/>
            <a:miter lim="800000"/>
            <a:headEnd/>
            <a:tailEnd/>
          </a:ln>
        </p:spPr>
        <p:txBody>
          <a:bodyPr wrap="none" anchor="ctr">
            <a:spAutoFit/>
          </a:bodyPr>
          <a:lstStyle/>
          <a:p>
            <a:endParaRPr lang="fr-FR"/>
          </a:p>
        </p:txBody>
      </p:sp>
      <p:pic>
        <p:nvPicPr>
          <p:cNvPr id="2064" name="Picture 1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3608" y="1033462"/>
            <a:ext cx="5753100" cy="2733675"/>
          </a:xfrm>
          <a:prstGeom prst="rect">
            <a:avLst/>
          </a:prstGeom>
          <a:noFill/>
          <a:extLst>
            <a:ext uri="{909E8E84-426E-40DD-AFC4-6F175D3DCCD1}">
              <a14:hiddenFill xmlns:a14="http://schemas.microsoft.com/office/drawing/2010/main">
                <a:solidFill>
                  <a:srgbClr val="FFFFFF"/>
                </a:solidFill>
              </a14:hiddenFill>
            </a:ext>
          </a:extLst>
        </p:spPr>
      </p:pic>
      <p:grpSp>
        <p:nvGrpSpPr>
          <p:cNvPr id="19" name="Group 17"/>
          <p:cNvGrpSpPr>
            <a:grpSpLocks/>
          </p:cNvGrpSpPr>
          <p:nvPr/>
        </p:nvGrpSpPr>
        <p:grpSpPr bwMode="auto">
          <a:xfrm>
            <a:off x="462417" y="2252670"/>
            <a:ext cx="581191" cy="2219317"/>
            <a:chOff x="663" y="3368"/>
            <a:chExt cx="754" cy="5209"/>
          </a:xfrm>
        </p:grpSpPr>
        <p:sp>
          <p:nvSpPr>
            <p:cNvPr id="20" name="AutoShape 20"/>
            <p:cNvSpPr>
              <a:spLocks noChangeShapeType="1"/>
            </p:cNvSpPr>
            <p:nvPr/>
          </p:nvSpPr>
          <p:spPr bwMode="auto">
            <a:xfrm flipH="1">
              <a:off x="663" y="8577"/>
              <a:ext cx="601" cy="0"/>
            </a:xfrm>
            <a:prstGeom prst="straightConnector1">
              <a:avLst/>
            </a:prstGeom>
            <a:noFill/>
            <a:ln w="3175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1" name="AutoShape 19"/>
            <p:cNvSpPr>
              <a:spLocks noChangeShapeType="1"/>
            </p:cNvSpPr>
            <p:nvPr/>
          </p:nvSpPr>
          <p:spPr bwMode="auto">
            <a:xfrm flipV="1">
              <a:off x="689" y="3443"/>
              <a:ext cx="0" cy="5134"/>
            </a:xfrm>
            <a:prstGeom prst="straightConnector1">
              <a:avLst/>
            </a:prstGeom>
            <a:noFill/>
            <a:ln w="3175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2" name="AutoShape 18"/>
            <p:cNvSpPr>
              <a:spLocks noChangeShapeType="1"/>
            </p:cNvSpPr>
            <p:nvPr/>
          </p:nvSpPr>
          <p:spPr bwMode="auto">
            <a:xfrm flipV="1">
              <a:off x="689" y="3368"/>
              <a:ext cx="728" cy="75"/>
            </a:xfrm>
            <a:prstGeom prst="straightConnector1">
              <a:avLst/>
            </a:prstGeom>
            <a:noFill/>
            <a:ln w="3175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p>
          </p:txBody>
        </p:sp>
      </p:grpSp>
      <p:sp>
        <p:nvSpPr>
          <p:cNvPr id="23" name="Rectangle 2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24" name="Rectangle 22"/>
          <p:cNvSpPr>
            <a:spLocks noChangeArrowheads="1"/>
          </p:cNvSpPr>
          <p:nvPr/>
        </p:nvSpPr>
        <p:spPr bwMode="auto">
          <a:xfrm>
            <a:off x="0" y="457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grpSp>
        <p:nvGrpSpPr>
          <p:cNvPr id="27" name="Groupe 26"/>
          <p:cNvGrpSpPr/>
          <p:nvPr/>
        </p:nvGrpSpPr>
        <p:grpSpPr>
          <a:xfrm>
            <a:off x="973093" y="4219575"/>
            <a:ext cx="9144000" cy="2232025"/>
            <a:chOff x="0" y="4105275"/>
            <a:chExt cx="9144000" cy="2232025"/>
          </a:xfrm>
        </p:grpSpPr>
        <p:sp>
          <p:nvSpPr>
            <p:cNvPr id="2" name="Rectangle 7"/>
            <p:cNvSpPr>
              <a:spLocks noChangeArrowheads="1"/>
            </p:cNvSpPr>
            <p:nvPr/>
          </p:nvSpPr>
          <p:spPr bwMode="auto">
            <a:xfrm>
              <a:off x="0" y="4105275"/>
              <a:ext cx="1230313" cy="504825"/>
            </a:xfrm>
            <a:prstGeom prst="rect">
              <a:avLst/>
            </a:prstGeom>
            <a:solidFill>
              <a:srgbClr val="4F81BD"/>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non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1200" b="1" i="0" u="sng" strike="noStrike" cap="none" normalizeH="0" baseline="0" dirty="0" smtClean="0">
                  <a:ln>
                    <a:noFill/>
                  </a:ln>
                  <a:solidFill>
                    <a:srgbClr val="FF3300"/>
                  </a:solidFill>
                  <a:effectLst/>
                  <a:latin typeface="Arial" pitchFamily="34" charset="0"/>
                  <a:ea typeface="Times New Roman" pitchFamily="18" charset="0"/>
                  <a:cs typeface="Times New Roman" pitchFamily="18" charset="0"/>
                </a:rPr>
                <a:t>Autres (+3,1%)</a:t>
              </a:r>
              <a:endParaRPr kumimoji="0" lang="fr-FR" altLang="fr-F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1000" b="0" i="0" u="none" strike="noStrike" cap="none" normalizeH="0" baseline="0" dirty="0" smtClean="0">
                  <a:ln>
                    <a:noFill/>
                  </a:ln>
                  <a:solidFill>
                    <a:srgbClr val="C0504D"/>
                  </a:solidFill>
                  <a:effectLst/>
                  <a:latin typeface="Arial" pitchFamily="34" charset="0"/>
                  <a:ea typeface="Times New Roman" pitchFamily="18" charset="0"/>
                  <a:cs typeface="Times New Roman" pitchFamily="18" charset="0"/>
                </a:rPr>
                <a:t> </a:t>
              </a:r>
              <a:r>
                <a:rPr kumimoji="0" lang="fr-FR" altLang="fr-FR" sz="1000" b="1" i="0" u="none" strike="noStrike" cap="none" normalizeH="0" baseline="0" dirty="0" smtClean="0">
                  <a:ln>
                    <a:noFill/>
                  </a:ln>
                  <a:solidFill>
                    <a:srgbClr val="FFFFFF"/>
                  </a:solidFill>
                  <a:effectLst/>
                  <a:latin typeface="Arial" pitchFamily="34" charset="0"/>
                  <a:ea typeface="Times New Roman" pitchFamily="18" charset="0"/>
                  <a:cs typeface="Times New Roman" pitchFamily="18" charset="0"/>
                </a:rPr>
                <a:t>19,8 milliards €</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AutoShape 11"/>
            <p:cNvSpPr>
              <a:spLocks noChangeArrowheads="1"/>
            </p:cNvSpPr>
            <p:nvPr/>
          </p:nvSpPr>
          <p:spPr bwMode="auto">
            <a:xfrm rot="5400000">
              <a:off x="612775" y="4646613"/>
              <a:ext cx="215900" cy="431800"/>
            </a:xfrm>
            <a:custGeom>
              <a:avLst/>
              <a:gdLst>
                <a:gd name="T0" fmla="*/ 154219 w 21600"/>
                <a:gd name="T1" fmla="*/ 0 h 21600"/>
                <a:gd name="T2" fmla="*/ 92527 w 21600"/>
                <a:gd name="T3" fmla="*/ 145513 h 21600"/>
                <a:gd name="T4" fmla="*/ 0 w 21600"/>
                <a:gd name="T5" fmla="*/ 413129 h 21600"/>
                <a:gd name="T6" fmla="*/ 80593 w 21600"/>
                <a:gd name="T7" fmla="*/ 431800 h 21600"/>
                <a:gd name="T8" fmla="*/ 161185 w 21600"/>
                <a:gd name="T9" fmla="*/ 313375 h 21600"/>
                <a:gd name="T10" fmla="*/ 215900 w 21600"/>
                <a:gd name="T11" fmla="*/ 145513 h 21600"/>
                <a:gd name="T12" fmla="*/ 17694720 60000 65536"/>
                <a:gd name="T13" fmla="*/ 11796480 60000 65536"/>
                <a:gd name="T14" fmla="*/ 11796480 60000 65536"/>
                <a:gd name="T15" fmla="*/ 5898240 60000 65536"/>
                <a:gd name="T16" fmla="*/ 0 60000 65536"/>
                <a:gd name="T17" fmla="*/ 0 60000 65536"/>
                <a:gd name="T18" fmla="*/ 0 w 21600"/>
                <a:gd name="T19" fmla="*/ 19731 h 21600"/>
                <a:gd name="T20" fmla="*/ 16126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79"/>
                  </a:lnTo>
                  <a:lnTo>
                    <a:pt x="14731" y="7279"/>
                  </a:lnTo>
                  <a:lnTo>
                    <a:pt x="14731" y="19731"/>
                  </a:lnTo>
                  <a:lnTo>
                    <a:pt x="0" y="19731"/>
                  </a:lnTo>
                  <a:lnTo>
                    <a:pt x="0" y="21600"/>
                  </a:lnTo>
                  <a:lnTo>
                    <a:pt x="16126" y="21600"/>
                  </a:lnTo>
                  <a:lnTo>
                    <a:pt x="16126" y="7279"/>
                  </a:lnTo>
                  <a:lnTo>
                    <a:pt x="21600" y="7279"/>
                  </a:lnTo>
                  <a:lnTo>
                    <a:pt x="15429" y="0"/>
                  </a:lnTo>
                  <a:close/>
                </a:path>
              </a:pathLst>
            </a:custGeom>
            <a:solidFill>
              <a:srgbClr val="99CCFF"/>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91440" tIns="45720" rIns="91440" bIns="45720" numCol="1" anchor="ctr" anchorCtr="0" compatLnSpc="1">
              <a:prstTxWarp prst="textNoShape">
                <a:avLst/>
              </a:prstTxWarp>
            </a:bodyPr>
            <a:lstStyle/>
            <a:p>
              <a:endParaRPr lang="fr-FR"/>
            </a:p>
          </p:txBody>
        </p:sp>
        <p:sp>
          <p:nvSpPr>
            <p:cNvPr id="4" name="AutoShape 12"/>
            <p:cNvSpPr>
              <a:spLocks noChangeArrowheads="1"/>
            </p:cNvSpPr>
            <p:nvPr/>
          </p:nvSpPr>
          <p:spPr bwMode="auto">
            <a:xfrm rot="5400000">
              <a:off x="612775" y="5870575"/>
              <a:ext cx="215900" cy="431800"/>
            </a:xfrm>
            <a:custGeom>
              <a:avLst/>
              <a:gdLst>
                <a:gd name="T0" fmla="*/ 154219 w 21600"/>
                <a:gd name="T1" fmla="*/ 0 h 21600"/>
                <a:gd name="T2" fmla="*/ 92527 w 21600"/>
                <a:gd name="T3" fmla="*/ 153969 h 21600"/>
                <a:gd name="T4" fmla="*/ 0 w 21600"/>
                <a:gd name="T5" fmla="*/ 415328 h 21600"/>
                <a:gd name="T6" fmla="*/ 80173 w 21600"/>
                <a:gd name="T7" fmla="*/ 431800 h 21600"/>
                <a:gd name="T8" fmla="*/ 160336 w 21600"/>
                <a:gd name="T9" fmla="*/ 319572 h 21600"/>
                <a:gd name="T10" fmla="*/ 215900 w 21600"/>
                <a:gd name="T11" fmla="*/ 153969 h 21600"/>
                <a:gd name="T12" fmla="*/ 17694720 60000 65536"/>
                <a:gd name="T13" fmla="*/ 11796480 60000 65536"/>
                <a:gd name="T14" fmla="*/ 11796480 60000 65536"/>
                <a:gd name="T15" fmla="*/ 5898240 60000 65536"/>
                <a:gd name="T16" fmla="*/ 0 60000 65536"/>
                <a:gd name="T17" fmla="*/ 0 60000 65536"/>
                <a:gd name="T18" fmla="*/ 0 w 21600"/>
                <a:gd name="T19" fmla="*/ 19950 h 21600"/>
                <a:gd name="T20" fmla="*/ 1604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702"/>
                  </a:lnTo>
                  <a:lnTo>
                    <a:pt x="14816" y="7702"/>
                  </a:lnTo>
                  <a:lnTo>
                    <a:pt x="14816" y="19950"/>
                  </a:lnTo>
                  <a:lnTo>
                    <a:pt x="0" y="19950"/>
                  </a:lnTo>
                  <a:lnTo>
                    <a:pt x="0" y="21600"/>
                  </a:lnTo>
                  <a:lnTo>
                    <a:pt x="16041" y="21600"/>
                  </a:lnTo>
                  <a:lnTo>
                    <a:pt x="16041" y="7702"/>
                  </a:lnTo>
                  <a:lnTo>
                    <a:pt x="21600" y="7702"/>
                  </a:lnTo>
                  <a:lnTo>
                    <a:pt x="15429" y="0"/>
                  </a:lnTo>
                  <a:close/>
                </a:path>
              </a:pathLst>
            </a:custGeom>
            <a:solidFill>
              <a:srgbClr val="99CCFF"/>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91440" tIns="45720" rIns="91440" bIns="45720" numCol="1" anchor="ctr" anchorCtr="0" compatLnSpc="1">
              <a:prstTxWarp prst="textNoShape">
                <a:avLst/>
              </a:prstTxWarp>
            </a:bodyPr>
            <a:lstStyle/>
            <a:p>
              <a:endParaRPr lang="fr-FR"/>
            </a:p>
          </p:txBody>
        </p:sp>
        <p:sp>
          <p:nvSpPr>
            <p:cNvPr id="5" name="Rectangle 16"/>
            <p:cNvSpPr>
              <a:spLocks noChangeArrowheads="1"/>
            </p:cNvSpPr>
            <p:nvPr/>
          </p:nvSpPr>
          <p:spPr bwMode="auto">
            <a:xfrm>
              <a:off x="1008063" y="4754563"/>
              <a:ext cx="2773362" cy="430212"/>
            </a:xfrm>
            <a:prstGeom prst="rect">
              <a:avLst/>
            </a:prstGeom>
            <a:solidFill>
              <a:srgbClr val="4F81BD"/>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non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ODAM* (+</a:t>
              </a:r>
              <a:r>
                <a:rPr kumimoji="0" lang="fr-FR" altLang="fr-FR" sz="1600" b="0" i="1"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1,37</a:t>
              </a:r>
              <a:r>
                <a:rPr kumimoji="0" lang="fr-FR" altLang="fr-FR" sz="1600"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a:t>
              </a:r>
              <a:r>
                <a:rPr kumimoji="0" lang="fr-FR" altLang="fr-FR" sz="1000" b="0" i="0" u="none" strike="noStrike" cap="none" normalizeH="0" baseline="0" dirty="0" smtClean="0">
                  <a:ln>
                    <a:noFill/>
                  </a:ln>
                  <a:solidFill>
                    <a:srgbClr val="C0504D"/>
                  </a:solidFill>
                  <a:effectLst/>
                  <a:latin typeface="Arial" pitchFamily="34" charset="0"/>
                  <a:ea typeface="Times New Roman" pitchFamily="18" charset="0"/>
                  <a:cs typeface="Times New Roman" pitchFamily="18" charset="0"/>
                </a:rPr>
                <a:t> </a:t>
              </a:r>
              <a:r>
                <a:rPr kumimoji="0" lang="fr-FR" altLang="fr-FR" sz="1000" b="0" i="0" u="none" strike="noStrike" cap="none" normalizeH="0" baseline="0" dirty="0" smtClean="0">
                  <a:ln>
                    <a:noFill/>
                  </a:ln>
                  <a:solidFill>
                    <a:srgbClr val="FFFFFF"/>
                  </a:solidFill>
                  <a:effectLst/>
                  <a:latin typeface="Arial" pitchFamily="34" charset="0"/>
                  <a:ea typeface="Times New Roman" pitchFamily="18" charset="0"/>
                  <a:cs typeface="Times New Roman" pitchFamily="18" charset="0"/>
                </a:rPr>
                <a:t>15,274 milliards €</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17"/>
            <p:cNvSpPr>
              <a:spLocks noChangeArrowheads="1"/>
            </p:cNvSpPr>
            <p:nvPr/>
          </p:nvSpPr>
          <p:spPr bwMode="auto">
            <a:xfrm>
              <a:off x="1008063" y="5402263"/>
              <a:ext cx="2478087" cy="292100"/>
            </a:xfrm>
            <a:prstGeom prst="rect">
              <a:avLst/>
            </a:prstGeom>
            <a:solidFill>
              <a:srgbClr val="4F81BD"/>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non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600" b="0" i="0" u="none" strike="noStrike" cap="none" normalizeH="0" baseline="0" smtClean="0">
                  <a:ln>
                    <a:noFill/>
                  </a:ln>
                  <a:solidFill>
                    <a:srgbClr val="000000"/>
                  </a:solidFill>
                  <a:effectLst/>
                  <a:latin typeface="Arial" pitchFamily="34" charset="0"/>
                  <a:ea typeface="Times New Roman" pitchFamily="18" charset="0"/>
                  <a:cs typeface="Times New Roman" pitchFamily="18" charset="0"/>
                </a:rPr>
                <a:t>OQN (+</a:t>
              </a:r>
              <a:r>
                <a:rPr kumimoji="0" lang="fr-FR" altLang="fr-FR" sz="1600" b="0" i="1" u="none" strike="noStrike" cap="none" normalizeH="0" baseline="0" smtClean="0">
                  <a:ln>
                    <a:noFill/>
                  </a:ln>
                  <a:solidFill>
                    <a:srgbClr val="000000"/>
                  </a:solidFill>
                  <a:effectLst/>
                  <a:latin typeface="Arial" pitchFamily="34" charset="0"/>
                  <a:ea typeface="Times New Roman" pitchFamily="18" charset="0"/>
                  <a:cs typeface="Times New Roman" pitchFamily="18" charset="0"/>
                </a:rPr>
                <a:t>3,37</a:t>
              </a:r>
              <a:r>
                <a:rPr kumimoji="0" lang="fr-FR" altLang="fr-FR" sz="1600" b="0" i="0" u="none" strike="noStrike" cap="none" normalizeH="0" baseline="0" smtClean="0">
                  <a:ln>
                    <a:noFill/>
                  </a:ln>
                  <a:solidFill>
                    <a:srgbClr val="000000"/>
                  </a:solidFill>
                  <a:effectLst/>
                  <a:latin typeface="Arial" pitchFamily="34" charset="0"/>
                  <a:ea typeface="Times New Roman" pitchFamily="18" charset="0"/>
                  <a:cs typeface="Times New Roman" pitchFamily="18" charset="0"/>
                </a:rPr>
                <a:t>%)</a:t>
              </a:r>
              <a:r>
                <a:rPr kumimoji="0" lang="fr-FR" altLang="fr-FR" sz="1000" b="0" i="0" u="none" strike="noStrike" cap="none" normalizeH="0" baseline="0" smtClean="0">
                  <a:ln>
                    <a:noFill/>
                  </a:ln>
                  <a:solidFill>
                    <a:srgbClr val="C0504D"/>
                  </a:solidFill>
                  <a:effectLst/>
                  <a:latin typeface="Arial" pitchFamily="34" charset="0"/>
                  <a:ea typeface="Times New Roman" pitchFamily="18" charset="0"/>
                  <a:cs typeface="Times New Roman" pitchFamily="18" charset="0"/>
                </a:rPr>
                <a:t> </a:t>
              </a:r>
              <a:r>
                <a:rPr kumimoji="0" lang="fr-FR" altLang="fr-FR" sz="1000" b="0" i="0" u="none" strike="noStrike" cap="none" normalizeH="0" baseline="0" smtClean="0">
                  <a:ln>
                    <a:noFill/>
                  </a:ln>
                  <a:solidFill>
                    <a:srgbClr val="FFFFFF"/>
                  </a:solidFill>
                  <a:effectLst/>
                  <a:latin typeface="Arial" pitchFamily="34" charset="0"/>
                  <a:ea typeface="Times New Roman" pitchFamily="18" charset="0"/>
                  <a:cs typeface="Times New Roman" pitchFamily="18" charset="0"/>
                </a:rPr>
                <a:t>2,696 milliards €</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7" name="Rectangle 18"/>
            <p:cNvSpPr>
              <a:spLocks noChangeArrowheads="1"/>
            </p:cNvSpPr>
            <p:nvPr/>
          </p:nvSpPr>
          <p:spPr bwMode="auto">
            <a:xfrm>
              <a:off x="1008063" y="5978525"/>
              <a:ext cx="2906712" cy="292100"/>
            </a:xfrm>
            <a:prstGeom prst="rect">
              <a:avLst/>
            </a:prstGeom>
            <a:solidFill>
              <a:srgbClr val="4F81BD"/>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non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600" b="0" i="0" u="none" strike="noStrike" cap="none" normalizeH="0" baseline="0" smtClean="0">
                  <a:ln>
                    <a:noFill/>
                  </a:ln>
                  <a:solidFill>
                    <a:srgbClr val="000000"/>
                  </a:solidFill>
                  <a:effectLst/>
                  <a:latin typeface="Arial" pitchFamily="34" charset="0"/>
                  <a:ea typeface="Times New Roman" pitchFamily="18" charset="0"/>
                  <a:cs typeface="Times New Roman" pitchFamily="18" charset="0"/>
                </a:rPr>
                <a:t>FMESPP (+29,37%)</a:t>
              </a:r>
              <a:r>
                <a:rPr kumimoji="0" lang="fr-FR" altLang="fr-FR" sz="1200" b="0" i="0" u="none" strike="noStrike" cap="none" normalizeH="0" baseline="0" smtClean="0">
                  <a:ln>
                    <a:noFill/>
                  </a:ln>
                  <a:solidFill>
                    <a:srgbClr val="000000"/>
                  </a:solidFill>
                  <a:effectLst/>
                  <a:latin typeface="Arial" pitchFamily="34" charset="0"/>
                  <a:ea typeface="Times New Roman" pitchFamily="18" charset="0"/>
                  <a:cs typeface="Times New Roman" pitchFamily="18" charset="0"/>
                </a:rPr>
                <a:t> </a:t>
              </a:r>
              <a:r>
                <a:rPr kumimoji="0" lang="fr-FR" altLang="fr-FR" sz="1000" b="0" i="0" u="none" strike="noStrike" cap="none" normalizeH="0" baseline="0" smtClean="0">
                  <a:ln>
                    <a:noFill/>
                  </a:ln>
                  <a:solidFill>
                    <a:srgbClr val="FFFFFF"/>
                  </a:solidFill>
                  <a:effectLst/>
                  <a:latin typeface="Arial" pitchFamily="34" charset="0"/>
                  <a:ea typeface="Times New Roman" pitchFamily="18" charset="0"/>
                  <a:cs typeface="Times New Roman" pitchFamily="18" charset="0"/>
                </a:rPr>
                <a:t>0,370 milliard €</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0" name="AutoShape 19"/>
            <p:cNvSpPr>
              <a:spLocks noChangeArrowheads="1"/>
            </p:cNvSpPr>
            <p:nvPr/>
          </p:nvSpPr>
          <p:spPr bwMode="auto">
            <a:xfrm rot="5400000">
              <a:off x="612775" y="5294313"/>
              <a:ext cx="215900" cy="431800"/>
            </a:xfrm>
            <a:custGeom>
              <a:avLst/>
              <a:gdLst>
                <a:gd name="T0" fmla="*/ 154219 w 21600"/>
                <a:gd name="T1" fmla="*/ 0 h 21600"/>
                <a:gd name="T2" fmla="*/ 92527 w 21600"/>
                <a:gd name="T3" fmla="*/ 145513 h 21600"/>
                <a:gd name="T4" fmla="*/ 0 w 21600"/>
                <a:gd name="T5" fmla="*/ 413129 h 21600"/>
                <a:gd name="T6" fmla="*/ 80593 w 21600"/>
                <a:gd name="T7" fmla="*/ 431800 h 21600"/>
                <a:gd name="T8" fmla="*/ 161185 w 21600"/>
                <a:gd name="T9" fmla="*/ 313375 h 21600"/>
                <a:gd name="T10" fmla="*/ 215900 w 21600"/>
                <a:gd name="T11" fmla="*/ 145513 h 21600"/>
                <a:gd name="T12" fmla="*/ 17694720 60000 65536"/>
                <a:gd name="T13" fmla="*/ 11796480 60000 65536"/>
                <a:gd name="T14" fmla="*/ 11796480 60000 65536"/>
                <a:gd name="T15" fmla="*/ 5898240 60000 65536"/>
                <a:gd name="T16" fmla="*/ 0 60000 65536"/>
                <a:gd name="T17" fmla="*/ 0 60000 65536"/>
                <a:gd name="T18" fmla="*/ 0 w 21600"/>
                <a:gd name="T19" fmla="*/ 19731 h 21600"/>
                <a:gd name="T20" fmla="*/ 16126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79"/>
                  </a:lnTo>
                  <a:lnTo>
                    <a:pt x="14731" y="7279"/>
                  </a:lnTo>
                  <a:lnTo>
                    <a:pt x="14731" y="19731"/>
                  </a:lnTo>
                  <a:lnTo>
                    <a:pt x="0" y="19731"/>
                  </a:lnTo>
                  <a:lnTo>
                    <a:pt x="0" y="21600"/>
                  </a:lnTo>
                  <a:lnTo>
                    <a:pt x="16126" y="21600"/>
                  </a:lnTo>
                  <a:lnTo>
                    <a:pt x="16126" y="7279"/>
                  </a:lnTo>
                  <a:lnTo>
                    <a:pt x="21600" y="7279"/>
                  </a:lnTo>
                  <a:lnTo>
                    <a:pt x="15429" y="0"/>
                  </a:lnTo>
                  <a:close/>
                </a:path>
              </a:pathLst>
            </a:custGeom>
            <a:solidFill>
              <a:srgbClr val="99CCFF"/>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91440" tIns="45720" rIns="91440" bIns="45720" numCol="1" anchor="ctr" anchorCtr="0" compatLnSpc="1">
              <a:prstTxWarp prst="textNoShape">
                <a:avLst/>
              </a:prstTxWarp>
            </a:bodyPr>
            <a:lstStyle/>
            <a:p>
              <a:endParaRPr lang="fr-FR"/>
            </a:p>
          </p:txBody>
        </p:sp>
        <p:sp>
          <p:nvSpPr>
            <p:cNvPr id="11" name="AutoShape 32"/>
            <p:cNvSpPr>
              <a:spLocks noChangeArrowheads="1"/>
            </p:cNvSpPr>
            <p:nvPr/>
          </p:nvSpPr>
          <p:spPr bwMode="auto">
            <a:xfrm rot="18405366">
              <a:off x="3797300" y="4508501"/>
              <a:ext cx="509587" cy="144462"/>
            </a:xfrm>
            <a:prstGeom prst="rightArrow">
              <a:avLst>
                <a:gd name="adj1" fmla="val 50000"/>
                <a:gd name="adj2" fmla="val 88187"/>
              </a:avLst>
            </a:prstGeom>
            <a:solidFill>
              <a:srgbClr val="FF0000"/>
            </a:solidFill>
            <a:ln w="9525">
              <a:solidFill>
                <a:srgbClr val="C0504D"/>
              </a:solidFill>
              <a:miter lim="800000"/>
              <a:headEnd/>
              <a:tailEnd/>
            </a:ln>
            <a:effectLst/>
            <a:extLs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91440" tIns="45720" rIns="91440" bIns="45720" numCol="1" anchor="ctr" anchorCtr="0" compatLnSpc="1">
              <a:prstTxWarp prst="textNoShape">
                <a:avLst/>
              </a:prstTxWarp>
              <a:spAutoFit/>
            </a:bodyPr>
            <a:lstStyle/>
            <a:p>
              <a:endParaRPr lang="fr-FR"/>
            </a:p>
          </p:txBody>
        </p:sp>
        <p:sp>
          <p:nvSpPr>
            <p:cNvPr id="12" name="AutoShape 33"/>
            <p:cNvSpPr>
              <a:spLocks noChangeArrowheads="1"/>
            </p:cNvSpPr>
            <p:nvPr/>
          </p:nvSpPr>
          <p:spPr bwMode="auto">
            <a:xfrm>
              <a:off x="3816350" y="5473700"/>
              <a:ext cx="360363" cy="144463"/>
            </a:xfrm>
            <a:prstGeom prst="rightArrow">
              <a:avLst>
                <a:gd name="adj1" fmla="val 50000"/>
                <a:gd name="adj2" fmla="val 62363"/>
              </a:avLst>
            </a:prstGeom>
            <a:solidFill>
              <a:srgbClr val="FF0000"/>
            </a:solidFill>
            <a:ln w="9525">
              <a:solidFill>
                <a:srgbClr val="C0504D"/>
              </a:solidFill>
              <a:miter lim="800000"/>
              <a:headEnd/>
              <a:tailEnd/>
            </a:ln>
            <a:effectLst/>
            <a:extLs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91440" tIns="45720" rIns="91440" bIns="45720" numCol="1" anchor="ctr" anchorCtr="0" compatLnSpc="1">
              <a:prstTxWarp prst="textNoShape">
                <a:avLst/>
              </a:prstTxWarp>
              <a:spAutoFit/>
            </a:bodyPr>
            <a:lstStyle/>
            <a:p>
              <a:endParaRPr lang="fr-FR"/>
            </a:p>
          </p:txBody>
        </p:sp>
        <p:sp>
          <p:nvSpPr>
            <p:cNvPr id="13" name="AutoShape 34"/>
            <p:cNvSpPr>
              <a:spLocks noChangeArrowheads="1"/>
            </p:cNvSpPr>
            <p:nvPr/>
          </p:nvSpPr>
          <p:spPr bwMode="auto">
            <a:xfrm>
              <a:off x="3889375" y="4826000"/>
              <a:ext cx="287338" cy="144463"/>
            </a:xfrm>
            <a:prstGeom prst="rightArrow">
              <a:avLst>
                <a:gd name="adj1" fmla="val 50000"/>
                <a:gd name="adj2" fmla="val 49725"/>
              </a:avLst>
            </a:prstGeom>
            <a:solidFill>
              <a:srgbClr val="FF0000"/>
            </a:solidFill>
            <a:ln w="9525">
              <a:solidFill>
                <a:srgbClr val="C0504D"/>
              </a:solidFill>
              <a:miter lim="800000"/>
              <a:headEnd/>
              <a:tailEnd/>
            </a:ln>
            <a:effectLst/>
            <a:extLs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91440" tIns="45720" rIns="91440" bIns="45720" numCol="1" anchor="ctr" anchorCtr="0" compatLnSpc="1">
              <a:prstTxWarp prst="textNoShape">
                <a:avLst/>
              </a:prstTxWarp>
              <a:spAutoFit/>
            </a:bodyPr>
            <a:lstStyle/>
            <a:p>
              <a:endParaRPr lang="fr-FR"/>
            </a:p>
          </p:txBody>
        </p:sp>
        <p:sp>
          <p:nvSpPr>
            <p:cNvPr id="14" name="AutoShape 35"/>
            <p:cNvSpPr>
              <a:spLocks noChangeArrowheads="1"/>
            </p:cNvSpPr>
            <p:nvPr/>
          </p:nvSpPr>
          <p:spPr bwMode="auto">
            <a:xfrm rot="2677507">
              <a:off x="3776663" y="5819775"/>
              <a:ext cx="504825" cy="142875"/>
            </a:xfrm>
            <a:prstGeom prst="rightArrow">
              <a:avLst>
                <a:gd name="adj1" fmla="val 50000"/>
                <a:gd name="adj2" fmla="val 88333"/>
              </a:avLst>
            </a:prstGeom>
            <a:solidFill>
              <a:srgbClr val="FF0000"/>
            </a:solidFill>
            <a:ln w="9525">
              <a:solidFill>
                <a:srgbClr val="C0504D"/>
              </a:solidFill>
              <a:miter lim="800000"/>
              <a:headEnd/>
              <a:tailEnd/>
            </a:ln>
            <a:effectLst/>
            <a:extLs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91440" tIns="45720" rIns="91440" bIns="45720" numCol="1" anchor="ctr" anchorCtr="0" compatLnSpc="1">
              <a:prstTxWarp prst="textNoShape">
                <a:avLst/>
              </a:prstTxWarp>
              <a:spAutoFit/>
            </a:bodyPr>
            <a:lstStyle/>
            <a:p>
              <a:endParaRPr lang="fr-FR"/>
            </a:p>
          </p:txBody>
        </p:sp>
        <p:sp>
          <p:nvSpPr>
            <p:cNvPr id="15" name="Rectangle 38"/>
            <p:cNvSpPr>
              <a:spLocks noChangeArrowheads="1"/>
            </p:cNvSpPr>
            <p:nvPr/>
          </p:nvSpPr>
          <p:spPr bwMode="auto">
            <a:xfrm>
              <a:off x="4248150" y="5257800"/>
              <a:ext cx="1830388" cy="503238"/>
            </a:xfrm>
            <a:prstGeom prst="rect">
              <a:avLst/>
            </a:prstGeom>
            <a:solidFill>
              <a:srgbClr val="4F81BD"/>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non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200" b="1" i="0" u="none" strike="noStrike" cap="none" normalizeH="0" baseline="0" smtClean="0">
                  <a:ln>
                    <a:noFill/>
                  </a:ln>
                  <a:solidFill>
                    <a:srgbClr val="000000"/>
                  </a:solidFill>
                  <a:effectLst/>
                  <a:latin typeface="Arial" pitchFamily="34" charset="0"/>
                  <a:ea typeface="Times New Roman" pitchFamily="18" charset="0"/>
                  <a:cs typeface="Times New Roman" pitchFamily="18" charset="0"/>
                </a:rPr>
                <a:t>Tarifs SSR </a:t>
              </a:r>
              <a:r>
                <a:rPr kumimoji="0" lang="fr-FR" altLang="fr-FR" sz="1200" b="1" i="1" u="none" strike="noStrike" cap="none" normalizeH="0" baseline="0" smtClean="0">
                  <a:ln>
                    <a:noFill/>
                  </a:ln>
                  <a:solidFill>
                    <a:srgbClr val="FF3300"/>
                  </a:solidFill>
                  <a:effectLst/>
                  <a:latin typeface="Arial" pitchFamily="34" charset="0"/>
                  <a:ea typeface="Times New Roman" pitchFamily="18" charset="0"/>
                  <a:cs typeface="Times New Roman" pitchFamily="18" charset="0"/>
                </a:rPr>
                <a:t>-</a:t>
              </a:r>
              <a:r>
                <a:rPr kumimoji="0" lang="fr-FR" altLang="fr-FR" sz="1200" b="1" i="0" u="none" strike="noStrike" cap="none" normalizeH="0" baseline="0" smtClean="0">
                  <a:ln>
                    <a:noFill/>
                  </a:ln>
                  <a:solidFill>
                    <a:srgbClr val="FF3300"/>
                  </a:solidFill>
                  <a:effectLst/>
                  <a:latin typeface="Arial" pitchFamily="34" charset="0"/>
                  <a:ea typeface="Times New Roman" pitchFamily="18" charset="0"/>
                  <a:cs typeface="Times New Roman" pitchFamily="18" charset="0"/>
                </a:rPr>
                <a:t>0,55%</a:t>
              </a:r>
              <a:endParaRPr kumimoji="0" lang="fr-FR" altLang="fr-FR" sz="1200" b="0" i="0"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1000" b="0" i="0" u="none" strike="noStrike" cap="none" normalizeH="0" baseline="0" smtClean="0">
                  <a:ln>
                    <a:noFill/>
                  </a:ln>
                  <a:solidFill>
                    <a:srgbClr val="FFFFFF"/>
                  </a:solidFill>
                  <a:effectLst/>
                  <a:latin typeface="Arial" pitchFamily="34" charset="0"/>
                  <a:ea typeface="Times New Roman" pitchFamily="18" charset="0"/>
                  <a:cs typeface="Times New Roman" pitchFamily="18" charset="0"/>
                </a:rPr>
                <a:t>OQN SSR = 2,035 milliards €</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6" name="Rectangle 39"/>
            <p:cNvSpPr>
              <a:spLocks noChangeArrowheads="1"/>
            </p:cNvSpPr>
            <p:nvPr/>
          </p:nvSpPr>
          <p:spPr bwMode="auto">
            <a:xfrm>
              <a:off x="4248150" y="5834063"/>
              <a:ext cx="1801813" cy="503237"/>
            </a:xfrm>
            <a:prstGeom prst="rect">
              <a:avLst/>
            </a:prstGeom>
            <a:solidFill>
              <a:srgbClr val="4F81BD"/>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non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200" b="1"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Tarifs PSY </a:t>
              </a:r>
              <a:r>
                <a:rPr kumimoji="0" lang="fr-FR" altLang="fr-FR" sz="1200" b="1" i="1" u="none" strike="noStrike" cap="none" normalizeH="0" baseline="0" dirty="0" smtClean="0">
                  <a:ln>
                    <a:noFill/>
                  </a:ln>
                  <a:solidFill>
                    <a:srgbClr val="FF3300"/>
                  </a:solidFill>
                  <a:effectLst/>
                  <a:latin typeface="Arial" pitchFamily="34" charset="0"/>
                  <a:ea typeface="Times New Roman" pitchFamily="18" charset="0"/>
                  <a:cs typeface="Times New Roman" pitchFamily="18" charset="0"/>
                </a:rPr>
                <a:t>-</a:t>
              </a:r>
              <a:r>
                <a:rPr kumimoji="0" lang="fr-FR" altLang="fr-FR" sz="1200" b="1" i="0" u="none" strike="noStrike" cap="none" normalizeH="0" baseline="0" dirty="0" smtClean="0">
                  <a:ln>
                    <a:noFill/>
                  </a:ln>
                  <a:solidFill>
                    <a:srgbClr val="FF3300"/>
                  </a:solidFill>
                  <a:effectLst/>
                  <a:latin typeface="Arial" pitchFamily="34" charset="0"/>
                  <a:ea typeface="Times New Roman" pitchFamily="18" charset="0"/>
                  <a:cs typeface="Times New Roman" pitchFamily="18" charset="0"/>
                </a:rPr>
                <a:t>0,55%</a:t>
              </a:r>
              <a:endParaRPr kumimoji="0" lang="fr-FR" altLang="fr-F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1200" b="1" i="0" u="none" strike="noStrike" cap="none" normalizeH="0" baseline="0" dirty="0" smtClean="0">
                  <a:ln>
                    <a:noFill/>
                  </a:ln>
                  <a:solidFill>
                    <a:srgbClr val="FF3300"/>
                  </a:solidFill>
                  <a:effectLst/>
                  <a:latin typeface="Arial" pitchFamily="34" charset="0"/>
                  <a:ea typeface="Times New Roman" pitchFamily="18" charset="0"/>
                  <a:cs typeface="Times New Roman" pitchFamily="18" charset="0"/>
                </a:rPr>
                <a:t> </a:t>
              </a:r>
              <a:r>
                <a:rPr kumimoji="0" lang="fr-FR" altLang="fr-FR" sz="1000" b="0" i="0" u="none" strike="noStrike" cap="none" normalizeH="0" baseline="0" dirty="0" smtClean="0">
                  <a:ln>
                    <a:noFill/>
                  </a:ln>
                  <a:solidFill>
                    <a:schemeClr val="bg1"/>
                  </a:solidFill>
                  <a:effectLst/>
                  <a:latin typeface="Arial" pitchFamily="34" charset="0"/>
                  <a:ea typeface="Times New Roman" pitchFamily="18" charset="0"/>
                  <a:cs typeface="Times New Roman" pitchFamily="18" charset="0"/>
                </a:rPr>
                <a:t>OQN PSY</a:t>
              </a:r>
              <a:r>
                <a:rPr kumimoji="0" lang="fr-FR" altLang="fr-FR" sz="1200" b="1" i="0" u="none" strike="noStrike" cap="none" normalizeH="0" baseline="0" dirty="0" smtClean="0">
                  <a:ln>
                    <a:noFill/>
                  </a:ln>
                  <a:solidFill>
                    <a:schemeClr val="bg1"/>
                  </a:solidFill>
                  <a:effectLst/>
                  <a:latin typeface="Arial" pitchFamily="34" charset="0"/>
                  <a:ea typeface="Times New Roman" pitchFamily="18" charset="0"/>
                  <a:cs typeface="Times New Roman" pitchFamily="18" charset="0"/>
                </a:rPr>
                <a:t> </a:t>
              </a:r>
              <a:r>
                <a:rPr kumimoji="0" lang="fr-FR" altLang="fr-FR" sz="1000" b="0" i="0" u="none" strike="noStrike" cap="none" normalizeH="0" baseline="0" dirty="0" smtClean="0">
                  <a:ln>
                    <a:noFill/>
                  </a:ln>
                  <a:solidFill>
                    <a:schemeClr val="bg1"/>
                  </a:solidFill>
                  <a:effectLst/>
                  <a:latin typeface="Arial" pitchFamily="34" charset="0"/>
                  <a:ea typeface="Times New Roman" pitchFamily="18" charset="0"/>
                  <a:cs typeface="Times New Roman" pitchFamily="18" charset="0"/>
                </a:rPr>
                <a:t>= 0,661 milliard €</a:t>
              </a:r>
              <a:endParaRPr kumimoji="0" lang="fr-FR" altLang="fr-FR" sz="1800" b="0" i="0" u="none" strike="noStrike" cap="none" normalizeH="0" baseline="0" dirty="0" smtClean="0">
                <a:ln>
                  <a:noFill/>
                </a:ln>
                <a:solidFill>
                  <a:schemeClr val="bg1"/>
                </a:solidFill>
                <a:effectLst/>
                <a:latin typeface="Arial" pitchFamily="34" charset="0"/>
                <a:cs typeface="Arial" pitchFamily="34" charset="0"/>
              </a:endParaRPr>
            </a:p>
          </p:txBody>
        </p:sp>
        <p:sp>
          <p:nvSpPr>
            <p:cNvPr id="17" name="Rectangle 40"/>
            <p:cNvSpPr>
              <a:spLocks noChangeArrowheads="1"/>
            </p:cNvSpPr>
            <p:nvPr/>
          </p:nvSpPr>
          <p:spPr bwMode="auto">
            <a:xfrm>
              <a:off x="4248150" y="4105275"/>
              <a:ext cx="1420813" cy="503238"/>
            </a:xfrm>
            <a:prstGeom prst="rect">
              <a:avLst/>
            </a:prstGeom>
            <a:solidFill>
              <a:srgbClr val="4F81BD"/>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non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200" b="1"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DAF SSR </a:t>
              </a:r>
              <a:r>
                <a:rPr kumimoji="0" lang="fr-FR" altLang="fr-FR" sz="1200" b="1" i="0" u="none" strike="noStrike" cap="none" normalizeH="0" baseline="0" dirty="0" smtClean="0">
                  <a:ln>
                    <a:noFill/>
                  </a:ln>
                  <a:solidFill>
                    <a:srgbClr val="FF3300"/>
                  </a:solidFill>
                  <a:effectLst/>
                  <a:latin typeface="Arial" pitchFamily="34" charset="0"/>
                  <a:ea typeface="Times New Roman" pitchFamily="18" charset="0"/>
                  <a:cs typeface="Times New Roman" pitchFamily="18" charset="0"/>
                </a:rPr>
                <a:t>+1,43%</a:t>
              </a:r>
              <a:endParaRPr kumimoji="0" lang="fr-FR" altLang="fr-F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1000" b="0"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6,034 </a:t>
              </a:r>
              <a:r>
                <a:rPr kumimoji="0" lang="fr-FR" altLang="fr-FR" sz="1000" b="0" i="0" u="none" strike="noStrike" cap="none" normalizeH="0" baseline="0" dirty="0" smtClean="0">
                  <a:ln>
                    <a:noFill/>
                  </a:ln>
                  <a:solidFill>
                    <a:schemeClr val="bg1"/>
                  </a:solidFill>
                  <a:effectLst/>
                  <a:latin typeface="Arial" pitchFamily="34" charset="0"/>
                  <a:ea typeface="Times New Roman" pitchFamily="18" charset="0"/>
                  <a:cs typeface="Times New Roman" pitchFamily="18" charset="0"/>
                </a:rPr>
                <a:t>milliards €</a:t>
              </a:r>
              <a:endParaRPr kumimoji="0" lang="fr-FR" altLang="fr-FR" sz="1800" b="0" i="0" u="none" strike="noStrike" cap="none" normalizeH="0" baseline="0" dirty="0" smtClean="0">
                <a:ln>
                  <a:noFill/>
                </a:ln>
                <a:solidFill>
                  <a:schemeClr val="bg1"/>
                </a:solidFill>
                <a:effectLst/>
                <a:latin typeface="Arial" pitchFamily="34" charset="0"/>
                <a:cs typeface="Arial" pitchFamily="34" charset="0"/>
              </a:endParaRPr>
            </a:p>
          </p:txBody>
        </p:sp>
        <p:sp>
          <p:nvSpPr>
            <p:cNvPr id="18" name="Rectangle 41"/>
            <p:cNvSpPr>
              <a:spLocks noChangeArrowheads="1"/>
            </p:cNvSpPr>
            <p:nvPr/>
          </p:nvSpPr>
          <p:spPr bwMode="auto">
            <a:xfrm>
              <a:off x="4248150" y="4681538"/>
              <a:ext cx="1411288" cy="503237"/>
            </a:xfrm>
            <a:prstGeom prst="rect">
              <a:avLst/>
            </a:prstGeom>
            <a:solidFill>
              <a:srgbClr val="4F81BD"/>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non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200" b="1"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DAF PSY </a:t>
              </a:r>
              <a:r>
                <a:rPr kumimoji="0" lang="fr-FR" altLang="fr-FR" sz="1200" b="1" i="0" u="none" strike="noStrike" cap="none" normalizeH="0" baseline="0" dirty="0" smtClean="0">
                  <a:ln>
                    <a:noFill/>
                  </a:ln>
                  <a:solidFill>
                    <a:srgbClr val="FF3300"/>
                  </a:solidFill>
                  <a:effectLst/>
                  <a:latin typeface="Arial" pitchFamily="34" charset="0"/>
                  <a:ea typeface="Times New Roman" pitchFamily="18" charset="0"/>
                  <a:cs typeface="Times New Roman" pitchFamily="18" charset="0"/>
                </a:rPr>
                <a:t>+1,33%</a:t>
              </a:r>
              <a:endParaRPr kumimoji="0" lang="fr-FR" altLang="fr-F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1000" b="0"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8,859</a:t>
              </a:r>
              <a:r>
                <a:rPr kumimoji="0" lang="fr-FR" altLang="fr-FR" sz="1000" b="1" i="0" u="none" strike="noStrike" cap="none" normalizeH="0" baseline="0" dirty="0" smtClean="0">
                  <a:ln>
                    <a:noFill/>
                  </a:ln>
                  <a:solidFill>
                    <a:schemeClr val="bg1"/>
                  </a:solidFill>
                  <a:effectLst/>
                  <a:latin typeface="Arial" pitchFamily="34" charset="0"/>
                  <a:ea typeface="Times New Roman" pitchFamily="18" charset="0"/>
                  <a:cs typeface="Times New Roman" pitchFamily="18" charset="0"/>
                </a:rPr>
                <a:t> </a:t>
              </a:r>
              <a:r>
                <a:rPr kumimoji="0" lang="fr-FR" altLang="fr-FR" sz="1000" b="0" i="0" u="none" strike="noStrike" cap="none" normalizeH="0" baseline="0" dirty="0" smtClean="0">
                  <a:ln>
                    <a:noFill/>
                  </a:ln>
                  <a:solidFill>
                    <a:schemeClr val="bg1"/>
                  </a:solidFill>
                  <a:effectLst/>
                  <a:latin typeface="Arial" pitchFamily="34" charset="0"/>
                  <a:ea typeface="Times New Roman" pitchFamily="18" charset="0"/>
                  <a:cs typeface="Times New Roman" pitchFamily="18" charset="0"/>
                </a:rPr>
                <a:t>milliards €</a:t>
              </a:r>
              <a:endParaRPr kumimoji="0" lang="fr-FR" altLang="fr-FR" sz="1800" b="0" i="0" u="none" strike="noStrike" cap="none" normalizeH="0" baseline="0" dirty="0" smtClean="0">
                <a:ln>
                  <a:noFill/>
                </a:ln>
                <a:solidFill>
                  <a:schemeClr val="bg1"/>
                </a:solidFill>
                <a:effectLst/>
                <a:latin typeface="Arial" pitchFamily="34" charset="0"/>
                <a:cs typeface="Arial" pitchFamily="34" charset="0"/>
              </a:endParaRPr>
            </a:p>
          </p:txBody>
        </p:sp>
        <p:sp>
          <p:nvSpPr>
            <p:cNvPr id="26" name="Rectangle 30"/>
            <p:cNvSpPr>
              <a:spLocks noChangeArrowheads="1"/>
            </p:cNvSpPr>
            <p:nvPr/>
          </p:nvSpPr>
          <p:spPr bwMode="auto">
            <a:xfrm>
              <a:off x="0" y="410527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grpSp>
      <p:sp>
        <p:nvSpPr>
          <p:cNvPr id="28" name="ZoneTexte 27"/>
          <p:cNvSpPr txBox="1"/>
          <p:nvPr/>
        </p:nvSpPr>
        <p:spPr>
          <a:xfrm>
            <a:off x="2555776" y="3767137"/>
            <a:ext cx="3566373" cy="381943"/>
          </a:xfrm>
          <a:prstGeom prst="rect">
            <a:avLst/>
          </a:prstGeom>
          <a:solidFill>
            <a:schemeClr val="bg2">
              <a:lumMod val="20000"/>
              <a:lumOff val="80000"/>
            </a:schemeClr>
          </a:solidFill>
        </p:spPr>
        <p:txBody>
          <a:bodyPr wrap="square" rtlCol="0">
            <a:spAutoFit/>
          </a:bodyPr>
          <a:lstStyle/>
          <a:p>
            <a:pPr algn="ctr"/>
            <a:r>
              <a:rPr lang="fr-FR" dirty="0" smtClean="0"/>
              <a:t>RAPPEL ONDAM 2013</a:t>
            </a:r>
            <a:endParaRPr lang="fr-FR" dirty="0"/>
          </a:p>
        </p:txBody>
      </p:sp>
      <p:sp>
        <p:nvSpPr>
          <p:cNvPr id="29" name="Rectangle avec flèche vers la gauche 28"/>
          <p:cNvSpPr/>
          <p:nvPr/>
        </p:nvSpPr>
        <p:spPr bwMode="auto">
          <a:xfrm>
            <a:off x="6796708" y="1672556"/>
            <a:ext cx="2023442" cy="1224136"/>
          </a:xfrm>
          <a:prstGeom prst="leftArrowCallout">
            <a:avLst/>
          </a:prstGeom>
          <a:solidFill>
            <a:srgbClr val="92D050"/>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r>
              <a:rPr lang="fr-FR" dirty="0" smtClean="0">
                <a:latin typeface="Arial" pitchFamily="34" charset="0"/>
              </a:rPr>
              <a:t>Quelle incidence sur nos tarifs ?</a:t>
            </a:r>
            <a:endParaRPr kumimoji="0" lang="fr-FR" sz="1800" b="0" i="0" u="none" strike="noStrike" cap="none" normalizeH="0" baseline="0" dirty="0" smtClean="0">
              <a:ln>
                <a:noFill/>
              </a:ln>
              <a:solidFill>
                <a:schemeClr val="accent2"/>
              </a:solidFill>
              <a:effectLst/>
              <a:latin typeface="Arial" pitchFamily="34" charset="0"/>
            </a:endParaRPr>
          </a:p>
        </p:txBody>
      </p:sp>
      <p:sp>
        <p:nvSpPr>
          <p:cNvPr id="30" name="Ellipse 29"/>
          <p:cNvSpPr/>
          <p:nvPr/>
        </p:nvSpPr>
        <p:spPr bwMode="auto">
          <a:xfrm>
            <a:off x="5931649" y="2183784"/>
            <a:ext cx="800591" cy="169726"/>
          </a:xfrm>
          <a:prstGeom prst="ellipse">
            <a:avLst/>
          </a:prstGeom>
          <a:noFill/>
          <a:ln w="25400" cap="flat" cmpd="sng" algn="ctr">
            <a:solidFill>
              <a:srgbClr val="FF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accent2"/>
              </a:solidFill>
              <a:effectLst/>
              <a:latin typeface="Arial" pitchFamily="34" charset="0"/>
            </a:endParaRPr>
          </a:p>
        </p:txBody>
      </p:sp>
      <p:sp>
        <p:nvSpPr>
          <p:cNvPr id="35" name="Rectangle 2"/>
          <p:cNvSpPr>
            <a:spLocks noChangeArrowheads="1"/>
          </p:cNvSpPr>
          <p:nvPr/>
        </p:nvSpPr>
        <p:spPr bwMode="auto">
          <a:xfrm>
            <a:off x="155250" y="162580"/>
            <a:ext cx="8640762" cy="523220"/>
          </a:xfrm>
          <a:prstGeom prst="rect">
            <a:avLst/>
          </a:prstGeom>
          <a:noFill/>
          <a:ln w="9525">
            <a:noFill/>
            <a:miter lim="800000"/>
            <a:headEnd/>
            <a:tailEnd/>
          </a:ln>
        </p:spPr>
        <p:txBody>
          <a:bodyPr>
            <a:spAutoFit/>
          </a:bodyPr>
          <a:lstStyle/>
          <a:p>
            <a:pPr algn="ctr"/>
            <a:r>
              <a:rPr lang="fr-FR" sz="2800" b="1" dirty="0" smtClean="0"/>
              <a:t>Le PLFSS 2014: du point de vue SSR</a:t>
            </a:r>
            <a:endParaRPr lang="fr-FR" sz="2400" i="1" dirty="0">
              <a:solidFill>
                <a:srgbClr val="FF0000"/>
              </a:solidFill>
            </a:endParaRPr>
          </a:p>
        </p:txBody>
      </p:sp>
    </p:spTree>
    <p:extLst>
      <p:ext uri="{BB962C8B-B14F-4D97-AF65-F5344CB8AC3E}">
        <p14:creationId xmlns:p14="http://schemas.microsoft.com/office/powerpoint/2010/main" val="407195191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Espace réservé du numéro de diapositive 8"/>
          <p:cNvSpPr>
            <a:spLocks noGrp="1"/>
          </p:cNvSpPr>
          <p:nvPr>
            <p:ph type="sldNum" sz="quarter" idx="10"/>
          </p:nvPr>
        </p:nvSpPr>
        <p:spPr/>
        <p:txBody>
          <a:bodyPr/>
          <a:lstStyle/>
          <a:p>
            <a:pPr>
              <a:defRPr/>
            </a:pPr>
            <a:fld id="{842E5030-4721-40D6-A546-F13953D8AF7C}" type="slidenum">
              <a:rPr lang="fr-FR"/>
              <a:pPr>
                <a:defRPr/>
              </a:pPr>
              <a:t>18</a:t>
            </a:fld>
            <a:endParaRPr lang="fr-FR"/>
          </a:p>
        </p:txBody>
      </p:sp>
      <p:sp>
        <p:nvSpPr>
          <p:cNvPr id="8" name="Espace réservé du numéro de diapositive 8"/>
          <p:cNvSpPr txBox="1">
            <a:spLocks noGrp="1"/>
          </p:cNvSpPr>
          <p:nvPr/>
        </p:nvSpPr>
        <p:spPr bwMode="auto">
          <a:xfrm>
            <a:off x="8185150" y="6727825"/>
            <a:ext cx="1042988" cy="287338"/>
          </a:xfrm>
          <a:prstGeom prst="rect">
            <a:avLst/>
          </a:prstGeom>
          <a:noFill/>
          <a:ln>
            <a:miter lim="800000"/>
            <a:headEnd/>
            <a:tailEnd/>
          </a:ln>
        </p:spPr>
        <p:txBody>
          <a:bodyPr/>
          <a:lstStyle/>
          <a:p>
            <a:pPr algn="r">
              <a:defRPr/>
            </a:pPr>
            <a:fld id="{984B1830-9B88-4224-9D5A-1B6D0A4B98E5}" type="slidenum">
              <a:rPr lang="fr-FR" sz="600">
                <a:solidFill>
                  <a:schemeClr val="tx1"/>
                </a:solidFill>
                <a:latin typeface="Arial" pitchFamily="34" charset="0"/>
                <a:cs typeface="+mn-cs"/>
              </a:rPr>
              <a:pPr algn="r">
                <a:defRPr/>
              </a:pPr>
              <a:t>18</a:t>
            </a:fld>
            <a:endParaRPr lang="fr-FR" sz="600">
              <a:solidFill>
                <a:schemeClr val="tx1"/>
              </a:solidFill>
              <a:latin typeface="Arial" pitchFamily="34" charset="0"/>
              <a:cs typeface="+mn-cs"/>
            </a:endParaRPr>
          </a:p>
        </p:txBody>
      </p:sp>
      <p:sp>
        <p:nvSpPr>
          <p:cNvPr id="43011" name="Espace réservé du numéro de diapositive 3"/>
          <p:cNvSpPr txBox="1">
            <a:spLocks noGrp="1"/>
          </p:cNvSpPr>
          <p:nvPr/>
        </p:nvSpPr>
        <p:spPr bwMode="auto">
          <a:xfrm>
            <a:off x="4140200" y="6570663"/>
            <a:ext cx="1042988" cy="287337"/>
          </a:xfrm>
          <a:prstGeom prst="rect">
            <a:avLst/>
          </a:prstGeom>
          <a:noFill/>
          <a:ln w="9525">
            <a:noFill/>
            <a:miter lim="800000"/>
            <a:headEnd/>
            <a:tailEnd/>
          </a:ln>
        </p:spPr>
        <p:txBody>
          <a:bodyPr/>
          <a:lstStyle/>
          <a:p>
            <a:pPr algn="ctr"/>
            <a:fld id="{97AF5E93-F1CB-4EE4-BE77-739C30221B0E}" type="slidenum">
              <a:rPr lang="fr-FR" sz="1200">
                <a:solidFill>
                  <a:schemeClr val="tx1"/>
                </a:solidFill>
              </a:rPr>
              <a:pPr algn="ctr"/>
              <a:t>18</a:t>
            </a:fld>
            <a:endParaRPr lang="fr-FR" sz="1200">
              <a:solidFill>
                <a:schemeClr val="tx1"/>
              </a:solidFill>
            </a:endParaRPr>
          </a:p>
        </p:txBody>
      </p:sp>
      <p:sp>
        <p:nvSpPr>
          <p:cNvPr id="43013" name="Line 3"/>
          <p:cNvSpPr>
            <a:spLocks noChangeShapeType="1"/>
          </p:cNvSpPr>
          <p:nvPr/>
        </p:nvSpPr>
        <p:spPr bwMode="auto">
          <a:xfrm>
            <a:off x="0" y="836613"/>
            <a:ext cx="9144000" cy="0"/>
          </a:xfrm>
          <a:prstGeom prst="line">
            <a:avLst/>
          </a:prstGeom>
          <a:noFill/>
          <a:ln w="19050">
            <a:solidFill>
              <a:srgbClr val="99CCFF"/>
            </a:solidFill>
            <a:round/>
            <a:headEnd/>
            <a:tailEnd/>
          </a:ln>
        </p:spPr>
        <p:txBody>
          <a:bodyPr anchor="ctr">
            <a:spAutoFit/>
          </a:bodyPr>
          <a:lstStyle/>
          <a:p>
            <a:endParaRPr lang="fr-FR"/>
          </a:p>
        </p:txBody>
      </p:sp>
      <p:sp>
        <p:nvSpPr>
          <p:cNvPr id="43014" name="Rectangle 4"/>
          <p:cNvSpPr>
            <a:spLocks noChangeArrowheads="1"/>
          </p:cNvSpPr>
          <p:nvPr/>
        </p:nvSpPr>
        <p:spPr bwMode="auto">
          <a:xfrm>
            <a:off x="0" y="2400300"/>
            <a:ext cx="9144000" cy="0"/>
          </a:xfrm>
          <a:prstGeom prst="rect">
            <a:avLst/>
          </a:prstGeom>
          <a:noFill/>
          <a:ln w="9525" algn="ctr">
            <a:noFill/>
            <a:miter lim="800000"/>
            <a:headEnd/>
            <a:tailEnd/>
          </a:ln>
        </p:spPr>
        <p:txBody>
          <a:bodyPr wrap="none" anchor="ctr">
            <a:spAutoFit/>
          </a:bodyPr>
          <a:lstStyle/>
          <a:p>
            <a:endParaRPr lang="fr-FR"/>
          </a:p>
        </p:txBody>
      </p:sp>
      <p:sp>
        <p:nvSpPr>
          <p:cNvPr id="23" name="Rectangle 2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24" name="Rectangle 22"/>
          <p:cNvSpPr>
            <a:spLocks noChangeArrowheads="1"/>
          </p:cNvSpPr>
          <p:nvPr/>
        </p:nvSpPr>
        <p:spPr bwMode="auto">
          <a:xfrm>
            <a:off x="0" y="457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25" name="Rectangle 24"/>
          <p:cNvSpPr/>
          <p:nvPr/>
        </p:nvSpPr>
        <p:spPr>
          <a:xfrm>
            <a:off x="179388" y="832760"/>
            <a:ext cx="8857108" cy="5763116"/>
          </a:xfrm>
          <a:prstGeom prst="rect">
            <a:avLst/>
          </a:prstGeom>
        </p:spPr>
        <p:txBody>
          <a:bodyPr wrap="square">
            <a:spAutoFit/>
          </a:bodyPr>
          <a:lstStyle/>
          <a:p>
            <a:pPr marL="285750" indent="-285750">
              <a:buFont typeface="Wingdings" panose="05000000000000000000" pitchFamily="2" charset="2"/>
              <a:buChar char="Ø"/>
            </a:pPr>
            <a:r>
              <a:rPr lang="fr-FR" u="sng" dirty="0"/>
              <a:t>Mesure du PLFSS 20114 qui nous concerne </a:t>
            </a:r>
            <a:r>
              <a:rPr lang="fr-FR" u="sng" dirty="0" smtClean="0"/>
              <a:t>directement (portée par le gouvernement): </a:t>
            </a:r>
            <a:endParaRPr lang="fr-FR" dirty="0"/>
          </a:p>
          <a:p>
            <a:r>
              <a:rPr lang="fr-FR" dirty="0"/>
              <a:t> </a:t>
            </a:r>
          </a:p>
          <a:p>
            <a:pPr lvl="0"/>
            <a:r>
              <a:rPr lang="fr-FR" dirty="0"/>
              <a:t>Grâce au lobbying de la FHP-SSR, </a:t>
            </a:r>
            <a:r>
              <a:rPr lang="fr-FR" b="1" dirty="0"/>
              <a:t>acceptation du principe de facturation des Actes et Consultations Externes (ACE)</a:t>
            </a:r>
            <a:r>
              <a:rPr lang="fr-FR" dirty="0"/>
              <a:t> des médecins salariés pour tous les établissements privés lucratifs (pris sur l’enveloppe de ville</a:t>
            </a:r>
            <a:r>
              <a:rPr lang="fr-FR" dirty="0" smtClean="0"/>
              <a:t>)</a:t>
            </a:r>
          </a:p>
          <a:p>
            <a:pPr lvl="0"/>
            <a:r>
              <a:rPr lang="fr-FR" dirty="0" smtClean="0">
                <a:solidFill>
                  <a:srgbClr val="FF0000"/>
                </a:solidFill>
                <a:sym typeface="Wingdings" panose="05000000000000000000" pitchFamily="2" charset="2"/>
              </a:rPr>
              <a:t> Sous réserve de l’adoption définitive du PLFSS</a:t>
            </a:r>
            <a:endParaRPr lang="fr-FR" dirty="0" smtClean="0">
              <a:solidFill>
                <a:srgbClr val="FF0000"/>
              </a:solidFill>
            </a:endParaRPr>
          </a:p>
          <a:p>
            <a:pPr lvl="0"/>
            <a:endParaRPr lang="fr-FR" sz="400" dirty="0">
              <a:effectLst/>
            </a:endParaRPr>
          </a:p>
          <a:p>
            <a:pPr marL="285750" indent="-285750">
              <a:buFont typeface="Wingdings" panose="05000000000000000000" pitchFamily="2" charset="2"/>
              <a:buChar char="Ø"/>
            </a:pPr>
            <a:r>
              <a:rPr lang="fr-FR" u="sng" dirty="0" smtClean="0"/>
              <a:t>Nos amendements portés en commun avec la FHP:</a:t>
            </a:r>
            <a:endParaRPr lang="fr-FR" dirty="0"/>
          </a:p>
          <a:p>
            <a:endParaRPr lang="fr-FR" sz="1100" dirty="0"/>
          </a:p>
          <a:p>
            <a:pPr marL="285750" lvl="0" indent="-285750">
              <a:buFont typeface="Arial" panose="020B0604020202020204" pitchFamily="34" charset="0"/>
              <a:buChar char="•"/>
            </a:pPr>
            <a:r>
              <a:rPr lang="fr-FR" dirty="0"/>
              <a:t>Dans la mouvance de transparence et de simplification annoncée par le Ministère, </a:t>
            </a:r>
            <a:r>
              <a:rPr lang="fr-FR" b="1" dirty="0"/>
              <a:t>un calibrage </a:t>
            </a:r>
            <a:r>
              <a:rPr lang="fr-FR" b="1" i="1" dirty="0" smtClean="0"/>
              <a:t>a priori </a:t>
            </a:r>
            <a:r>
              <a:rPr lang="fr-FR" b="1" dirty="0" smtClean="0"/>
              <a:t>de </a:t>
            </a:r>
            <a:r>
              <a:rPr lang="fr-FR" b="1" dirty="0"/>
              <a:t>l'OQN SSR</a:t>
            </a:r>
            <a:r>
              <a:rPr lang="fr-FR" dirty="0"/>
              <a:t>, qui permettrait de clarifier ce qui relève de l'effet volume (effet champ) et ce qui relève de l'effet prix</a:t>
            </a:r>
            <a:r>
              <a:rPr lang="fr-FR" dirty="0" smtClean="0"/>
              <a:t>.</a:t>
            </a:r>
          </a:p>
          <a:p>
            <a:pPr lvl="0"/>
            <a:endParaRPr lang="fr-FR" sz="1400" dirty="0"/>
          </a:p>
          <a:p>
            <a:pPr marL="285750" lvl="0" indent="-285750">
              <a:buFont typeface="Arial" panose="020B0604020202020204" pitchFamily="34" charset="0"/>
              <a:buChar char="•"/>
            </a:pPr>
            <a:r>
              <a:rPr lang="fr-FR" dirty="0"/>
              <a:t>L</a:t>
            </a:r>
            <a:r>
              <a:rPr lang="fr-FR" dirty="0" smtClean="0"/>
              <a:t>'introduction </a:t>
            </a:r>
            <a:r>
              <a:rPr lang="fr-FR" dirty="0"/>
              <a:t>d'un "</a:t>
            </a:r>
            <a:r>
              <a:rPr lang="fr-FR" b="1" dirty="0"/>
              <a:t>forfait médico technique</a:t>
            </a:r>
            <a:r>
              <a:rPr lang="fr-FR" dirty="0"/>
              <a:t>" pour les médecins coordonnateurs requis au titre des nouvelles  autorisations destiné notamment à la rémunération des nouvelles fonctions transversales induites</a:t>
            </a:r>
            <a:r>
              <a:rPr lang="fr-FR" dirty="0" smtClean="0"/>
              <a:t>.</a:t>
            </a:r>
          </a:p>
          <a:p>
            <a:pPr marL="285750" lvl="0" indent="-285750">
              <a:buFont typeface="Arial" panose="020B0604020202020204" pitchFamily="34" charset="0"/>
              <a:buChar char="•"/>
            </a:pPr>
            <a:endParaRPr lang="fr-FR" sz="1050" dirty="0"/>
          </a:p>
          <a:p>
            <a:pPr marL="285750" lvl="0" indent="-285750">
              <a:buFont typeface="Arial" panose="020B0604020202020204" pitchFamily="34" charset="0"/>
              <a:buChar char="•"/>
            </a:pPr>
            <a:r>
              <a:rPr lang="fr-FR" b="1" dirty="0" smtClean="0"/>
              <a:t>La suppression d’une mesure visant à transférer la procédure MSAP SSR vers les établissements de MCO</a:t>
            </a:r>
            <a:r>
              <a:rPr lang="fr-FR" dirty="0" smtClean="0"/>
              <a:t> </a:t>
            </a:r>
            <a:r>
              <a:rPr lang="fr-FR" dirty="0" smtClean="0">
                <a:sym typeface="Wingdings" panose="05000000000000000000" pitchFamily="2" charset="2"/>
              </a:rPr>
              <a:t> il faut « garder la main » sur cette procédure au risque de se couper d’une partie de notre activité (crainte d’une démobilisation des chirurgiens sur la partie administrative de la demande…)</a:t>
            </a:r>
            <a:endParaRPr lang="fr-FR" dirty="0"/>
          </a:p>
        </p:txBody>
      </p:sp>
      <p:sp>
        <p:nvSpPr>
          <p:cNvPr id="15" name="Rectangle 2"/>
          <p:cNvSpPr>
            <a:spLocks noChangeArrowheads="1"/>
          </p:cNvSpPr>
          <p:nvPr/>
        </p:nvSpPr>
        <p:spPr bwMode="auto">
          <a:xfrm>
            <a:off x="155250" y="162580"/>
            <a:ext cx="8640762" cy="523220"/>
          </a:xfrm>
          <a:prstGeom prst="rect">
            <a:avLst/>
          </a:prstGeom>
          <a:noFill/>
          <a:ln w="9525">
            <a:noFill/>
            <a:miter lim="800000"/>
            <a:headEnd/>
            <a:tailEnd/>
          </a:ln>
        </p:spPr>
        <p:txBody>
          <a:bodyPr>
            <a:spAutoFit/>
          </a:bodyPr>
          <a:lstStyle/>
          <a:p>
            <a:pPr algn="ctr"/>
            <a:r>
              <a:rPr lang="fr-FR" sz="2800" b="1" dirty="0" smtClean="0"/>
              <a:t>Le PLFSS 2014: du point de vue SSR</a:t>
            </a:r>
            <a:endParaRPr lang="fr-FR" sz="2400" i="1" dirty="0">
              <a:solidFill>
                <a:srgbClr val="FF0000"/>
              </a:solidFill>
            </a:endParaRPr>
          </a:p>
        </p:txBody>
      </p:sp>
    </p:spTree>
    <p:extLst>
      <p:ext uri="{BB962C8B-B14F-4D97-AF65-F5344CB8AC3E}">
        <p14:creationId xmlns:p14="http://schemas.microsoft.com/office/powerpoint/2010/main" val="36219559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Espace réservé du numéro de diapositive 8"/>
          <p:cNvSpPr>
            <a:spLocks noGrp="1"/>
          </p:cNvSpPr>
          <p:nvPr>
            <p:ph type="sldNum" sz="quarter" idx="10"/>
          </p:nvPr>
        </p:nvSpPr>
        <p:spPr/>
        <p:txBody>
          <a:bodyPr/>
          <a:lstStyle/>
          <a:p>
            <a:pPr>
              <a:defRPr/>
            </a:pPr>
            <a:fld id="{842E5030-4721-40D6-A546-F13953D8AF7C}" type="slidenum">
              <a:rPr lang="fr-FR"/>
              <a:pPr>
                <a:defRPr/>
              </a:pPr>
              <a:t>19</a:t>
            </a:fld>
            <a:endParaRPr lang="fr-FR"/>
          </a:p>
        </p:txBody>
      </p:sp>
      <p:sp>
        <p:nvSpPr>
          <p:cNvPr id="8" name="Espace réservé du numéro de diapositive 8"/>
          <p:cNvSpPr txBox="1">
            <a:spLocks noGrp="1"/>
          </p:cNvSpPr>
          <p:nvPr/>
        </p:nvSpPr>
        <p:spPr bwMode="auto">
          <a:xfrm>
            <a:off x="8185150" y="6727825"/>
            <a:ext cx="1042988" cy="287338"/>
          </a:xfrm>
          <a:prstGeom prst="rect">
            <a:avLst/>
          </a:prstGeom>
          <a:noFill/>
          <a:ln>
            <a:miter lim="800000"/>
            <a:headEnd/>
            <a:tailEnd/>
          </a:ln>
        </p:spPr>
        <p:txBody>
          <a:bodyPr/>
          <a:lstStyle/>
          <a:p>
            <a:pPr algn="r">
              <a:defRPr/>
            </a:pPr>
            <a:fld id="{984B1830-9B88-4224-9D5A-1B6D0A4B98E5}" type="slidenum">
              <a:rPr lang="fr-FR" sz="600">
                <a:solidFill>
                  <a:schemeClr val="tx1"/>
                </a:solidFill>
                <a:latin typeface="Arial" pitchFamily="34" charset="0"/>
                <a:cs typeface="+mn-cs"/>
              </a:rPr>
              <a:pPr algn="r">
                <a:defRPr/>
              </a:pPr>
              <a:t>19</a:t>
            </a:fld>
            <a:endParaRPr lang="fr-FR" sz="600">
              <a:solidFill>
                <a:schemeClr val="tx1"/>
              </a:solidFill>
              <a:latin typeface="Arial" pitchFamily="34" charset="0"/>
              <a:cs typeface="+mn-cs"/>
            </a:endParaRPr>
          </a:p>
        </p:txBody>
      </p:sp>
      <p:sp>
        <p:nvSpPr>
          <p:cNvPr id="43011" name="Espace réservé du numéro de diapositive 3"/>
          <p:cNvSpPr txBox="1">
            <a:spLocks noGrp="1"/>
          </p:cNvSpPr>
          <p:nvPr/>
        </p:nvSpPr>
        <p:spPr bwMode="auto">
          <a:xfrm>
            <a:off x="4140200" y="6570663"/>
            <a:ext cx="1042988" cy="287337"/>
          </a:xfrm>
          <a:prstGeom prst="rect">
            <a:avLst/>
          </a:prstGeom>
          <a:noFill/>
          <a:ln w="9525">
            <a:noFill/>
            <a:miter lim="800000"/>
            <a:headEnd/>
            <a:tailEnd/>
          </a:ln>
        </p:spPr>
        <p:txBody>
          <a:bodyPr/>
          <a:lstStyle/>
          <a:p>
            <a:pPr algn="ctr"/>
            <a:fld id="{97AF5E93-F1CB-4EE4-BE77-739C30221B0E}" type="slidenum">
              <a:rPr lang="fr-FR" sz="1200">
                <a:solidFill>
                  <a:schemeClr val="tx1"/>
                </a:solidFill>
              </a:rPr>
              <a:pPr algn="ctr"/>
              <a:t>19</a:t>
            </a:fld>
            <a:endParaRPr lang="fr-FR" sz="1200">
              <a:solidFill>
                <a:schemeClr val="tx1"/>
              </a:solidFill>
            </a:endParaRPr>
          </a:p>
        </p:txBody>
      </p:sp>
      <p:sp>
        <p:nvSpPr>
          <p:cNvPr id="43012" name="Rectangle 2"/>
          <p:cNvSpPr>
            <a:spLocks noChangeArrowheads="1"/>
          </p:cNvSpPr>
          <p:nvPr/>
        </p:nvSpPr>
        <p:spPr bwMode="auto">
          <a:xfrm>
            <a:off x="179388" y="188640"/>
            <a:ext cx="8640762" cy="523220"/>
          </a:xfrm>
          <a:prstGeom prst="rect">
            <a:avLst/>
          </a:prstGeom>
          <a:noFill/>
          <a:ln w="9525">
            <a:noFill/>
            <a:miter lim="800000"/>
            <a:headEnd/>
            <a:tailEnd/>
          </a:ln>
        </p:spPr>
        <p:txBody>
          <a:bodyPr>
            <a:spAutoFit/>
          </a:bodyPr>
          <a:lstStyle/>
          <a:p>
            <a:pPr algn="ctr"/>
            <a:r>
              <a:rPr lang="fr-FR" sz="2800" b="1" dirty="0"/>
              <a:t>Un prospectif sur la campagne 2014</a:t>
            </a:r>
          </a:p>
        </p:txBody>
      </p:sp>
      <p:sp>
        <p:nvSpPr>
          <p:cNvPr id="43013" name="Line 3"/>
          <p:cNvSpPr>
            <a:spLocks noChangeShapeType="1"/>
          </p:cNvSpPr>
          <p:nvPr/>
        </p:nvSpPr>
        <p:spPr bwMode="auto">
          <a:xfrm>
            <a:off x="0" y="836613"/>
            <a:ext cx="9144000" cy="0"/>
          </a:xfrm>
          <a:prstGeom prst="line">
            <a:avLst/>
          </a:prstGeom>
          <a:noFill/>
          <a:ln w="19050">
            <a:solidFill>
              <a:srgbClr val="99CCFF"/>
            </a:solidFill>
            <a:round/>
            <a:headEnd/>
            <a:tailEnd/>
          </a:ln>
        </p:spPr>
        <p:txBody>
          <a:bodyPr anchor="ctr">
            <a:spAutoFit/>
          </a:bodyPr>
          <a:lstStyle/>
          <a:p>
            <a:endParaRPr lang="fr-FR"/>
          </a:p>
        </p:txBody>
      </p:sp>
      <p:sp>
        <p:nvSpPr>
          <p:cNvPr id="43014" name="Rectangle 4"/>
          <p:cNvSpPr>
            <a:spLocks noChangeArrowheads="1"/>
          </p:cNvSpPr>
          <p:nvPr/>
        </p:nvSpPr>
        <p:spPr bwMode="auto">
          <a:xfrm>
            <a:off x="0" y="2400300"/>
            <a:ext cx="9144000" cy="0"/>
          </a:xfrm>
          <a:prstGeom prst="rect">
            <a:avLst/>
          </a:prstGeom>
          <a:noFill/>
          <a:ln w="9525" algn="ctr">
            <a:noFill/>
            <a:miter lim="800000"/>
            <a:headEnd/>
            <a:tailEnd/>
          </a:ln>
        </p:spPr>
        <p:txBody>
          <a:bodyPr wrap="none" anchor="ctr">
            <a:spAutoFit/>
          </a:bodyPr>
          <a:lstStyle/>
          <a:p>
            <a:endParaRPr lang="fr-FR"/>
          </a:p>
        </p:txBody>
      </p:sp>
      <p:sp>
        <p:nvSpPr>
          <p:cNvPr id="23" name="Rectangle 2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24" name="Rectangle 22"/>
          <p:cNvSpPr>
            <a:spLocks noChangeArrowheads="1"/>
          </p:cNvSpPr>
          <p:nvPr/>
        </p:nvSpPr>
        <p:spPr bwMode="auto">
          <a:xfrm>
            <a:off x="0" y="457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3" name="Rectangle 2"/>
          <p:cNvSpPr/>
          <p:nvPr/>
        </p:nvSpPr>
        <p:spPr>
          <a:xfrm>
            <a:off x="49491" y="836613"/>
            <a:ext cx="9073007" cy="5917004"/>
          </a:xfrm>
          <a:prstGeom prst="rect">
            <a:avLst/>
          </a:prstGeom>
        </p:spPr>
        <p:txBody>
          <a:bodyPr wrap="square">
            <a:spAutoFit/>
          </a:bodyPr>
          <a:lstStyle/>
          <a:p>
            <a:pPr algn="ctr"/>
            <a:r>
              <a:rPr lang="fr-FR" dirty="0" smtClean="0"/>
              <a:t>Une crainte sur l’évolution de l’OQN afin de couvrir notre effet champ et notre effet prix </a:t>
            </a:r>
            <a:r>
              <a:rPr lang="fr-FR" dirty="0" smtClean="0">
                <a:sym typeface="Wingdings" panose="05000000000000000000" pitchFamily="2" charset="2"/>
              </a:rPr>
              <a:t> l’augmentation prévue de 1,3% sur l’enveloppe globale sera t elle suffisante ?</a:t>
            </a:r>
            <a:endParaRPr lang="fr-FR" dirty="0" smtClean="0"/>
          </a:p>
          <a:p>
            <a:endParaRPr lang="fr-FR" sz="1000" u="sng" dirty="0" smtClean="0"/>
          </a:p>
          <a:p>
            <a:r>
              <a:rPr lang="fr-FR" u="sng" dirty="0" smtClean="0"/>
              <a:t>Ce </a:t>
            </a:r>
            <a:r>
              <a:rPr lang="fr-FR" u="sng" dirty="0"/>
              <a:t>qui est proposé par la DGOS </a:t>
            </a:r>
            <a:endParaRPr lang="fr-FR" u="sng" dirty="0" smtClean="0"/>
          </a:p>
          <a:p>
            <a:endParaRPr lang="fr-FR" sz="700" u="sng" dirty="0" smtClean="0"/>
          </a:p>
          <a:p>
            <a:pPr marL="285750" indent="-285750">
              <a:buFont typeface="Wingdings" panose="05000000000000000000" pitchFamily="2" charset="2"/>
              <a:buChar char="Ø"/>
            </a:pPr>
            <a:r>
              <a:rPr lang="fr-FR" b="1" dirty="0" smtClean="0"/>
              <a:t>Pas </a:t>
            </a:r>
            <a:r>
              <a:rPr lang="fr-FR" b="1" dirty="0"/>
              <a:t>de modulation</a:t>
            </a:r>
            <a:r>
              <a:rPr lang="fr-FR" dirty="0"/>
              <a:t> via une potentielle pondération des GME (sur activité 2012) </a:t>
            </a:r>
            <a:r>
              <a:rPr lang="fr-FR" dirty="0">
                <a:sym typeface="Wingdings"/>
              </a:rPr>
              <a:t></a:t>
            </a:r>
            <a:r>
              <a:rPr lang="fr-FR" dirty="0"/>
              <a:t> Classification encore </a:t>
            </a:r>
            <a:r>
              <a:rPr lang="fr-FR" dirty="0" smtClean="0"/>
              <a:t>instable</a:t>
            </a:r>
          </a:p>
          <a:p>
            <a:pPr lvl="1"/>
            <a:endParaRPr lang="fr-FR" sz="200" dirty="0"/>
          </a:p>
          <a:p>
            <a:pPr lvl="0"/>
            <a:r>
              <a:rPr lang="fr-FR" dirty="0"/>
              <a:t>FIR :</a:t>
            </a:r>
            <a:endParaRPr lang="fr-FR" sz="2400" dirty="0"/>
          </a:p>
          <a:p>
            <a:pPr marL="285750" indent="-285750">
              <a:buFont typeface="Wingdings" panose="05000000000000000000" pitchFamily="2" charset="2"/>
              <a:buChar char="Ø"/>
            </a:pPr>
            <a:r>
              <a:rPr lang="fr-FR" dirty="0"/>
              <a:t>ETP : Modification des orientations nationales afin de préciser </a:t>
            </a:r>
            <a:r>
              <a:rPr lang="fr-FR" b="1" dirty="0"/>
              <a:t>la possibilité d’utiliser le FIR pour financer les programmes d’ETP des patients hospitalisé</a:t>
            </a:r>
            <a:r>
              <a:rPr lang="fr-FR" dirty="0"/>
              <a:t>s et pas seulement ambulatoires (suite aux demandes répétées de la FHP-SSR</a:t>
            </a:r>
            <a:r>
              <a:rPr lang="fr-FR" dirty="0" smtClean="0"/>
              <a:t>)</a:t>
            </a:r>
          </a:p>
          <a:p>
            <a:endParaRPr lang="fr-FR" sz="500" dirty="0"/>
          </a:p>
          <a:p>
            <a:pPr marL="285750" indent="-285750">
              <a:buFont typeface="Wingdings" panose="05000000000000000000" pitchFamily="2" charset="2"/>
              <a:buChar char="Ø"/>
            </a:pPr>
            <a:r>
              <a:rPr lang="fr-FR" b="1" dirty="0" smtClean="0"/>
              <a:t>Financement </a:t>
            </a:r>
            <a:r>
              <a:rPr lang="fr-FR" b="1" dirty="0"/>
              <a:t>de la scolarisation des enfants pour les établissements sous </a:t>
            </a:r>
            <a:r>
              <a:rPr lang="fr-FR" b="1" dirty="0" smtClean="0"/>
              <a:t>OQN</a:t>
            </a:r>
          </a:p>
          <a:p>
            <a:pPr lvl="1"/>
            <a:endParaRPr lang="fr-FR" sz="900" b="1" dirty="0"/>
          </a:p>
          <a:p>
            <a:r>
              <a:rPr lang="fr-FR" u="sng" dirty="0"/>
              <a:t>Ce </a:t>
            </a:r>
            <a:r>
              <a:rPr lang="fr-FR" u="sng" dirty="0" smtClean="0"/>
              <a:t>que nous devrions obtenir:</a:t>
            </a:r>
          </a:p>
          <a:p>
            <a:pPr marL="342900" indent="-342900">
              <a:buFont typeface="Wingdings" panose="05000000000000000000" pitchFamily="2" charset="2"/>
              <a:buChar char="Ø"/>
            </a:pPr>
            <a:r>
              <a:rPr lang="fr-FR" b="1" dirty="0" smtClean="0"/>
              <a:t>Le financement des actes et des consultations externes </a:t>
            </a:r>
            <a:r>
              <a:rPr lang="fr-FR" dirty="0" smtClean="0"/>
              <a:t>(sous réserve d’une adoption définitive du PLFSS)</a:t>
            </a:r>
          </a:p>
          <a:p>
            <a:pPr marL="342900" indent="-342900">
              <a:buFont typeface="Wingdings" panose="05000000000000000000" pitchFamily="2" charset="2"/>
              <a:buChar char="Ø"/>
            </a:pPr>
            <a:endParaRPr lang="fr-FR" sz="1100" u="sng" dirty="0" smtClean="0"/>
          </a:p>
          <a:p>
            <a:r>
              <a:rPr lang="fr-FR" u="sng" dirty="0"/>
              <a:t>Ce que nous </a:t>
            </a:r>
            <a:r>
              <a:rPr lang="fr-FR" u="sng" dirty="0" smtClean="0"/>
              <a:t>allons demander dans la mesure « du possible »:</a:t>
            </a:r>
            <a:endParaRPr lang="fr-FR" u="sng" dirty="0"/>
          </a:p>
          <a:p>
            <a:pPr marL="285750" indent="-285750">
              <a:buFont typeface="Wingdings" panose="05000000000000000000" pitchFamily="2" charset="2"/>
              <a:buChar char="Ø"/>
            </a:pPr>
            <a:r>
              <a:rPr lang="fr-FR" dirty="0" smtClean="0"/>
              <a:t>La couverture prévisionnelle de notre volume économique</a:t>
            </a:r>
          </a:p>
          <a:p>
            <a:pPr marL="285750" indent="-285750">
              <a:buFont typeface="Wingdings" panose="05000000000000000000" pitchFamily="2" charset="2"/>
              <a:buChar char="Ø"/>
            </a:pPr>
            <a:r>
              <a:rPr lang="fr-FR" dirty="0" smtClean="0"/>
              <a:t>Revalorisation du SSM, baisse du forfait hospitalier, forfait médico technique pour médecins coordinateurs</a:t>
            </a:r>
            <a:endParaRPr lang="fr-FR" dirty="0"/>
          </a:p>
        </p:txBody>
      </p:sp>
    </p:spTree>
    <p:extLst>
      <p:ext uri="{BB962C8B-B14F-4D97-AF65-F5344CB8AC3E}">
        <p14:creationId xmlns:p14="http://schemas.microsoft.com/office/powerpoint/2010/main" val="10649440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Espace réservé du numéro de diapositive 8"/>
          <p:cNvSpPr>
            <a:spLocks noGrp="1"/>
          </p:cNvSpPr>
          <p:nvPr>
            <p:ph type="sldNum" sz="quarter" idx="10"/>
          </p:nvPr>
        </p:nvSpPr>
        <p:spPr/>
        <p:txBody>
          <a:bodyPr/>
          <a:lstStyle/>
          <a:p>
            <a:pPr>
              <a:defRPr/>
            </a:pPr>
            <a:fld id="{842E5030-4721-40D6-A546-F13953D8AF7C}" type="slidenum">
              <a:rPr lang="fr-FR"/>
              <a:pPr>
                <a:defRPr/>
              </a:pPr>
              <a:t>2</a:t>
            </a:fld>
            <a:endParaRPr lang="fr-FR" dirty="0"/>
          </a:p>
        </p:txBody>
      </p:sp>
      <p:sp>
        <p:nvSpPr>
          <p:cNvPr id="8" name="Espace réservé du numéro de diapositive 8"/>
          <p:cNvSpPr txBox="1">
            <a:spLocks noGrp="1"/>
          </p:cNvSpPr>
          <p:nvPr/>
        </p:nvSpPr>
        <p:spPr bwMode="auto">
          <a:xfrm>
            <a:off x="8185150" y="6727825"/>
            <a:ext cx="1042988" cy="287338"/>
          </a:xfrm>
          <a:prstGeom prst="rect">
            <a:avLst/>
          </a:prstGeom>
          <a:noFill/>
          <a:ln>
            <a:miter lim="800000"/>
            <a:headEnd/>
            <a:tailEnd/>
          </a:ln>
        </p:spPr>
        <p:txBody>
          <a:bodyPr/>
          <a:lstStyle/>
          <a:p>
            <a:pPr algn="r">
              <a:defRPr/>
            </a:pPr>
            <a:fld id="{984B1830-9B88-4224-9D5A-1B6D0A4B98E5}" type="slidenum">
              <a:rPr lang="fr-FR" sz="600">
                <a:solidFill>
                  <a:schemeClr val="tx1"/>
                </a:solidFill>
                <a:latin typeface="Arial" pitchFamily="34" charset="0"/>
                <a:cs typeface="+mn-cs"/>
              </a:rPr>
              <a:pPr algn="r">
                <a:defRPr/>
              </a:pPr>
              <a:t>2</a:t>
            </a:fld>
            <a:endParaRPr lang="fr-FR" sz="600" dirty="0">
              <a:solidFill>
                <a:schemeClr val="tx1"/>
              </a:solidFill>
              <a:latin typeface="Arial" pitchFamily="34" charset="0"/>
              <a:cs typeface="+mn-cs"/>
            </a:endParaRPr>
          </a:p>
        </p:txBody>
      </p:sp>
      <p:sp>
        <p:nvSpPr>
          <p:cNvPr id="43011" name="Espace réservé du numéro de diapositive 3"/>
          <p:cNvSpPr txBox="1">
            <a:spLocks noGrp="1"/>
          </p:cNvSpPr>
          <p:nvPr/>
        </p:nvSpPr>
        <p:spPr bwMode="auto">
          <a:xfrm>
            <a:off x="4140200" y="6570663"/>
            <a:ext cx="1042988" cy="287337"/>
          </a:xfrm>
          <a:prstGeom prst="rect">
            <a:avLst/>
          </a:prstGeom>
          <a:noFill/>
          <a:ln w="9525">
            <a:noFill/>
            <a:miter lim="800000"/>
            <a:headEnd/>
            <a:tailEnd/>
          </a:ln>
        </p:spPr>
        <p:txBody>
          <a:bodyPr/>
          <a:lstStyle/>
          <a:p>
            <a:pPr algn="ctr"/>
            <a:fld id="{97AF5E93-F1CB-4EE4-BE77-739C30221B0E}" type="slidenum">
              <a:rPr lang="fr-FR" sz="1200">
                <a:solidFill>
                  <a:schemeClr val="tx1"/>
                </a:solidFill>
              </a:rPr>
              <a:pPr algn="ctr"/>
              <a:t>2</a:t>
            </a:fld>
            <a:endParaRPr lang="fr-FR" sz="1200" dirty="0">
              <a:solidFill>
                <a:schemeClr val="tx1"/>
              </a:solidFill>
            </a:endParaRPr>
          </a:p>
        </p:txBody>
      </p:sp>
      <p:sp>
        <p:nvSpPr>
          <p:cNvPr id="43012" name="Rectangle 2"/>
          <p:cNvSpPr>
            <a:spLocks noChangeArrowheads="1"/>
          </p:cNvSpPr>
          <p:nvPr/>
        </p:nvSpPr>
        <p:spPr bwMode="auto">
          <a:xfrm>
            <a:off x="172542" y="116632"/>
            <a:ext cx="8640762" cy="523220"/>
          </a:xfrm>
          <a:prstGeom prst="rect">
            <a:avLst/>
          </a:prstGeom>
          <a:noFill/>
          <a:ln w="9525">
            <a:noFill/>
            <a:miter lim="800000"/>
            <a:headEnd/>
            <a:tailEnd/>
          </a:ln>
        </p:spPr>
        <p:txBody>
          <a:bodyPr>
            <a:spAutoFit/>
          </a:bodyPr>
          <a:lstStyle/>
          <a:p>
            <a:pPr algn="ctr"/>
            <a:r>
              <a:rPr lang="fr-FR" sz="2800" b="1" dirty="0" smtClean="0"/>
              <a:t>Les points</a:t>
            </a:r>
            <a:endParaRPr lang="fr-FR" sz="2400" i="1" dirty="0">
              <a:solidFill>
                <a:srgbClr val="FF0000"/>
              </a:solidFill>
            </a:endParaRPr>
          </a:p>
        </p:txBody>
      </p:sp>
      <p:sp>
        <p:nvSpPr>
          <p:cNvPr id="43013" name="Line 3"/>
          <p:cNvSpPr>
            <a:spLocks noChangeShapeType="1"/>
          </p:cNvSpPr>
          <p:nvPr/>
        </p:nvSpPr>
        <p:spPr bwMode="auto">
          <a:xfrm>
            <a:off x="0" y="734889"/>
            <a:ext cx="9144000" cy="0"/>
          </a:xfrm>
          <a:prstGeom prst="line">
            <a:avLst/>
          </a:prstGeom>
          <a:noFill/>
          <a:ln w="19050">
            <a:solidFill>
              <a:srgbClr val="99CCFF"/>
            </a:solidFill>
            <a:round/>
            <a:headEnd/>
            <a:tailEnd/>
          </a:ln>
        </p:spPr>
        <p:txBody>
          <a:bodyPr anchor="ctr">
            <a:spAutoFit/>
          </a:bodyPr>
          <a:lstStyle/>
          <a:p>
            <a:endParaRPr lang="fr-FR" dirty="0"/>
          </a:p>
        </p:txBody>
      </p:sp>
      <p:sp>
        <p:nvSpPr>
          <p:cNvPr id="43014" name="Rectangle 4"/>
          <p:cNvSpPr>
            <a:spLocks noChangeArrowheads="1"/>
          </p:cNvSpPr>
          <p:nvPr/>
        </p:nvSpPr>
        <p:spPr bwMode="auto">
          <a:xfrm>
            <a:off x="0" y="2400300"/>
            <a:ext cx="9144000" cy="0"/>
          </a:xfrm>
          <a:prstGeom prst="rect">
            <a:avLst/>
          </a:prstGeom>
          <a:noFill/>
          <a:ln w="9525" algn="ctr">
            <a:noFill/>
            <a:miter lim="800000"/>
            <a:headEnd/>
            <a:tailEnd/>
          </a:ln>
        </p:spPr>
        <p:txBody>
          <a:bodyPr wrap="none" anchor="ctr">
            <a:spAutoFit/>
          </a:bodyPr>
          <a:lstStyle/>
          <a:p>
            <a:endParaRPr lang="fr-FR" dirty="0"/>
          </a:p>
        </p:txBody>
      </p:sp>
      <p:sp>
        <p:nvSpPr>
          <p:cNvPr id="23" name="Rectangle 2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4" name="Rectangle 22"/>
          <p:cNvSpPr>
            <a:spLocks noChangeArrowheads="1"/>
          </p:cNvSpPr>
          <p:nvPr/>
        </p:nvSpPr>
        <p:spPr bwMode="auto">
          <a:xfrm>
            <a:off x="0" y="506289"/>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dirty="0"/>
          </a:p>
        </p:txBody>
      </p:sp>
      <p:sp>
        <p:nvSpPr>
          <p:cNvPr id="2" name="Rectangle 1"/>
          <p:cNvSpPr/>
          <p:nvPr/>
        </p:nvSpPr>
        <p:spPr>
          <a:xfrm>
            <a:off x="132772" y="1126212"/>
            <a:ext cx="8975732" cy="4031873"/>
          </a:xfrm>
          <a:prstGeom prst="rect">
            <a:avLst/>
          </a:prstGeom>
        </p:spPr>
        <p:txBody>
          <a:bodyPr wrap="square">
            <a:spAutoFit/>
          </a:bodyPr>
          <a:lstStyle/>
          <a:p>
            <a:endParaRPr lang="fr-FR" sz="3200" b="1" dirty="0" smtClean="0"/>
          </a:p>
          <a:p>
            <a:pPr marL="342900" indent="-342900">
              <a:buFont typeface="Wingdings" panose="05000000000000000000" pitchFamily="2" charset="2"/>
              <a:buChar char="Ø"/>
            </a:pPr>
            <a:r>
              <a:rPr lang="fr-FR" sz="3200" b="1" dirty="0" smtClean="0"/>
              <a:t>Les travaux sur la refonte du financement en SSR</a:t>
            </a:r>
          </a:p>
          <a:p>
            <a:endParaRPr lang="fr-FR" sz="3200" b="1" dirty="0" smtClean="0"/>
          </a:p>
          <a:p>
            <a:pPr marL="342900" indent="-342900">
              <a:buFont typeface="Wingdings" panose="05000000000000000000" pitchFamily="2" charset="2"/>
              <a:buChar char="Ø"/>
            </a:pPr>
            <a:r>
              <a:rPr lang="fr-FR" sz="3200" b="1" dirty="0"/>
              <a:t>Le PLFSS 2014</a:t>
            </a:r>
          </a:p>
          <a:p>
            <a:endParaRPr lang="fr-FR" sz="3200" b="1" dirty="0"/>
          </a:p>
          <a:p>
            <a:pPr marL="342900" indent="-342900">
              <a:buFont typeface="Wingdings" panose="05000000000000000000" pitchFamily="2" charset="2"/>
              <a:buChar char="Ø"/>
            </a:pPr>
            <a:r>
              <a:rPr lang="fr-FR" sz="3200" b="1" dirty="0"/>
              <a:t>Un prospectif sur la campagne 2014</a:t>
            </a:r>
          </a:p>
          <a:p>
            <a:endParaRPr lang="fr-FR" sz="3200" b="1" dirty="0" smtClean="0"/>
          </a:p>
        </p:txBody>
      </p:sp>
    </p:spTree>
    <p:extLst>
      <p:ext uri="{BB962C8B-B14F-4D97-AF65-F5344CB8AC3E}">
        <p14:creationId xmlns:p14="http://schemas.microsoft.com/office/powerpoint/2010/main" val="321326165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Espace réservé du numéro de diapositive 8"/>
          <p:cNvSpPr>
            <a:spLocks noGrp="1"/>
          </p:cNvSpPr>
          <p:nvPr>
            <p:ph type="sldNum" sz="quarter" idx="10"/>
          </p:nvPr>
        </p:nvSpPr>
        <p:spPr/>
        <p:txBody>
          <a:bodyPr/>
          <a:lstStyle/>
          <a:p>
            <a:pPr>
              <a:defRPr/>
            </a:pPr>
            <a:fld id="{842E5030-4721-40D6-A546-F13953D8AF7C}" type="slidenum">
              <a:rPr lang="fr-FR"/>
              <a:pPr>
                <a:defRPr/>
              </a:pPr>
              <a:t>20</a:t>
            </a:fld>
            <a:endParaRPr lang="fr-FR"/>
          </a:p>
        </p:txBody>
      </p:sp>
      <p:sp>
        <p:nvSpPr>
          <p:cNvPr id="8" name="Espace réservé du numéro de diapositive 8"/>
          <p:cNvSpPr txBox="1">
            <a:spLocks noGrp="1"/>
          </p:cNvSpPr>
          <p:nvPr/>
        </p:nvSpPr>
        <p:spPr bwMode="auto">
          <a:xfrm>
            <a:off x="8185150" y="6727825"/>
            <a:ext cx="1042988" cy="287338"/>
          </a:xfrm>
          <a:prstGeom prst="rect">
            <a:avLst/>
          </a:prstGeom>
          <a:noFill/>
          <a:ln>
            <a:miter lim="800000"/>
            <a:headEnd/>
            <a:tailEnd/>
          </a:ln>
        </p:spPr>
        <p:txBody>
          <a:bodyPr/>
          <a:lstStyle/>
          <a:p>
            <a:pPr algn="r">
              <a:defRPr/>
            </a:pPr>
            <a:fld id="{984B1830-9B88-4224-9D5A-1B6D0A4B98E5}" type="slidenum">
              <a:rPr lang="fr-FR" sz="600">
                <a:solidFill>
                  <a:schemeClr val="tx1"/>
                </a:solidFill>
                <a:latin typeface="Arial" pitchFamily="34" charset="0"/>
                <a:cs typeface="+mn-cs"/>
              </a:rPr>
              <a:pPr algn="r">
                <a:defRPr/>
              </a:pPr>
              <a:t>20</a:t>
            </a:fld>
            <a:endParaRPr lang="fr-FR" sz="600">
              <a:solidFill>
                <a:schemeClr val="tx1"/>
              </a:solidFill>
              <a:latin typeface="Arial" pitchFamily="34" charset="0"/>
              <a:cs typeface="+mn-cs"/>
            </a:endParaRPr>
          </a:p>
        </p:txBody>
      </p:sp>
      <p:sp>
        <p:nvSpPr>
          <p:cNvPr id="43011" name="Espace réservé du numéro de diapositive 3"/>
          <p:cNvSpPr txBox="1">
            <a:spLocks noGrp="1"/>
          </p:cNvSpPr>
          <p:nvPr/>
        </p:nvSpPr>
        <p:spPr bwMode="auto">
          <a:xfrm>
            <a:off x="4140200" y="6570663"/>
            <a:ext cx="1042988" cy="287337"/>
          </a:xfrm>
          <a:prstGeom prst="rect">
            <a:avLst/>
          </a:prstGeom>
          <a:noFill/>
          <a:ln w="9525">
            <a:noFill/>
            <a:miter lim="800000"/>
            <a:headEnd/>
            <a:tailEnd/>
          </a:ln>
        </p:spPr>
        <p:txBody>
          <a:bodyPr/>
          <a:lstStyle/>
          <a:p>
            <a:pPr algn="ctr"/>
            <a:fld id="{97AF5E93-F1CB-4EE4-BE77-739C30221B0E}" type="slidenum">
              <a:rPr lang="fr-FR" sz="1200">
                <a:solidFill>
                  <a:schemeClr val="tx1"/>
                </a:solidFill>
              </a:rPr>
              <a:pPr algn="ctr"/>
              <a:t>20</a:t>
            </a:fld>
            <a:endParaRPr lang="fr-FR" sz="1200">
              <a:solidFill>
                <a:schemeClr val="tx1"/>
              </a:solidFill>
            </a:endParaRPr>
          </a:p>
        </p:txBody>
      </p:sp>
      <p:sp>
        <p:nvSpPr>
          <p:cNvPr id="43012" name="Rectangle 2"/>
          <p:cNvSpPr>
            <a:spLocks noChangeArrowheads="1"/>
          </p:cNvSpPr>
          <p:nvPr/>
        </p:nvSpPr>
        <p:spPr bwMode="auto">
          <a:xfrm>
            <a:off x="0" y="228600"/>
            <a:ext cx="9228138" cy="492443"/>
          </a:xfrm>
          <a:prstGeom prst="rect">
            <a:avLst/>
          </a:prstGeom>
          <a:noFill/>
          <a:ln w="9525">
            <a:noFill/>
            <a:miter lim="800000"/>
            <a:headEnd/>
            <a:tailEnd/>
          </a:ln>
        </p:spPr>
        <p:txBody>
          <a:bodyPr wrap="square">
            <a:spAutoFit/>
          </a:bodyPr>
          <a:lstStyle/>
          <a:p>
            <a:pPr algn="ctr"/>
            <a:r>
              <a:rPr lang="fr-FR" sz="2600" b="1" dirty="0" smtClean="0"/>
              <a:t>Les outils de la pertinence // Gestion du risque</a:t>
            </a:r>
            <a:endParaRPr lang="fr-FR" sz="2600" b="1" dirty="0">
              <a:solidFill>
                <a:srgbClr val="FF0000"/>
              </a:solidFill>
            </a:endParaRPr>
          </a:p>
        </p:txBody>
      </p:sp>
      <p:sp>
        <p:nvSpPr>
          <p:cNvPr id="43013" name="Line 3"/>
          <p:cNvSpPr>
            <a:spLocks noChangeShapeType="1"/>
          </p:cNvSpPr>
          <p:nvPr/>
        </p:nvSpPr>
        <p:spPr bwMode="auto">
          <a:xfrm>
            <a:off x="0" y="836613"/>
            <a:ext cx="9144000" cy="0"/>
          </a:xfrm>
          <a:prstGeom prst="line">
            <a:avLst/>
          </a:prstGeom>
          <a:noFill/>
          <a:ln w="19050">
            <a:solidFill>
              <a:srgbClr val="99CCFF"/>
            </a:solidFill>
            <a:round/>
            <a:headEnd/>
            <a:tailEnd/>
          </a:ln>
        </p:spPr>
        <p:txBody>
          <a:bodyPr anchor="ctr">
            <a:spAutoFit/>
          </a:bodyPr>
          <a:lstStyle/>
          <a:p>
            <a:endParaRPr lang="fr-FR"/>
          </a:p>
        </p:txBody>
      </p:sp>
      <p:sp>
        <p:nvSpPr>
          <p:cNvPr id="43014" name="Rectangle 4"/>
          <p:cNvSpPr>
            <a:spLocks noChangeArrowheads="1"/>
          </p:cNvSpPr>
          <p:nvPr/>
        </p:nvSpPr>
        <p:spPr bwMode="auto">
          <a:xfrm>
            <a:off x="0" y="2400300"/>
            <a:ext cx="9144000" cy="0"/>
          </a:xfrm>
          <a:prstGeom prst="rect">
            <a:avLst/>
          </a:prstGeom>
          <a:noFill/>
          <a:ln w="9525" algn="ctr">
            <a:noFill/>
            <a:miter lim="800000"/>
            <a:headEnd/>
            <a:tailEnd/>
          </a:ln>
        </p:spPr>
        <p:txBody>
          <a:bodyPr wrap="none" anchor="ctr">
            <a:spAutoFit/>
          </a:bodyPr>
          <a:lstStyle/>
          <a:p>
            <a:endParaRPr lang="fr-FR"/>
          </a:p>
        </p:txBody>
      </p:sp>
      <p:sp>
        <p:nvSpPr>
          <p:cNvPr id="23" name="Rectangle 2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24" name="Rectangle 22"/>
          <p:cNvSpPr>
            <a:spLocks noChangeArrowheads="1"/>
          </p:cNvSpPr>
          <p:nvPr/>
        </p:nvSpPr>
        <p:spPr bwMode="auto">
          <a:xfrm>
            <a:off x="0" y="457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13" name="Rectangle 12"/>
          <p:cNvSpPr/>
          <p:nvPr/>
        </p:nvSpPr>
        <p:spPr>
          <a:xfrm>
            <a:off x="215516" y="973577"/>
            <a:ext cx="8712968" cy="4401205"/>
          </a:xfrm>
          <a:prstGeom prst="rect">
            <a:avLst/>
          </a:prstGeom>
        </p:spPr>
        <p:txBody>
          <a:bodyPr wrap="square">
            <a:spAutoFit/>
          </a:bodyPr>
          <a:lstStyle/>
          <a:p>
            <a:pPr marL="285750" indent="-285750" algn="just">
              <a:buFont typeface="Wingdings" panose="05000000000000000000" pitchFamily="2" charset="2"/>
              <a:buChar char="Ø"/>
            </a:pPr>
            <a:r>
              <a:rPr lang="fr-FR" sz="2800" b="1" dirty="0" smtClean="0"/>
              <a:t>MSAP</a:t>
            </a:r>
          </a:p>
          <a:p>
            <a:pPr algn="just"/>
            <a:endParaRPr lang="fr-FR" sz="2800" b="1" dirty="0" smtClean="0"/>
          </a:p>
          <a:p>
            <a:pPr marL="285750" indent="-285750" algn="just">
              <a:buFont typeface="Wingdings" panose="05000000000000000000" pitchFamily="2" charset="2"/>
              <a:buChar char="Ø"/>
            </a:pPr>
            <a:r>
              <a:rPr lang="fr-FR" sz="2800" b="1" dirty="0" smtClean="0"/>
              <a:t>PRADO</a:t>
            </a:r>
          </a:p>
          <a:p>
            <a:pPr algn="just"/>
            <a:endParaRPr lang="fr-FR" sz="2800" b="1" dirty="0" smtClean="0"/>
          </a:p>
          <a:p>
            <a:pPr marL="285750" indent="-285750">
              <a:buFont typeface="Wingdings" panose="05000000000000000000" pitchFamily="2" charset="2"/>
              <a:buChar char="Ø"/>
            </a:pPr>
            <a:r>
              <a:rPr lang="fr-FR" sz="2800" b="1" dirty="0" smtClean="0"/>
              <a:t>LOP: Logiciel d’Orientation du Patient (TRAJECTOIRE + ROR)</a:t>
            </a:r>
          </a:p>
          <a:p>
            <a:pPr algn="just"/>
            <a:endParaRPr lang="fr-FR" sz="2800" b="1" dirty="0" smtClean="0"/>
          </a:p>
          <a:p>
            <a:pPr marL="285750" indent="-285750" algn="just">
              <a:buFont typeface="Wingdings" panose="05000000000000000000" pitchFamily="2" charset="2"/>
              <a:buChar char="Ø"/>
            </a:pPr>
            <a:r>
              <a:rPr lang="fr-FR" sz="2800" b="1" dirty="0" smtClean="0"/>
              <a:t>La grille HAS de pertinence à l’admission en SSR </a:t>
            </a:r>
            <a:r>
              <a:rPr lang="fr-FR" sz="2800" b="1" dirty="0" smtClean="0">
                <a:sym typeface="Wingdings" panose="05000000000000000000" pitchFamily="2" charset="2"/>
              </a:rPr>
              <a:t> pour l’instant une version pilote, a minima</a:t>
            </a:r>
            <a:endParaRPr lang="fr-FR" sz="2800" dirty="0"/>
          </a:p>
        </p:txBody>
      </p:sp>
    </p:spTree>
    <p:extLst>
      <p:ext uri="{BB962C8B-B14F-4D97-AF65-F5344CB8AC3E}">
        <p14:creationId xmlns:p14="http://schemas.microsoft.com/office/powerpoint/2010/main" val="217021640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3"/>
          <p:cNvSpPr>
            <a:spLocks noGrp="1"/>
          </p:cNvSpPr>
          <p:nvPr>
            <p:ph type="sldNum" sz="quarter" idx="10"/>
          </p:nvPr>
        </p:nvSpPr>
        <p:spPr/>
        <p:txBody>
          <a:bodyPr/>
          <a:lstStyle/>
          <a:p>
            <a:pPr>
              <a:defRPr/>
            </a:pPr>
            <a:fld id="{B3586FBF-2E8C-4164-9B2E-E2BF7E2DCD0D}" type="slidenum">
              <a:rPr lang="fr-FR"/>
              <a:pPr>
                <a:defRPr/>
              </a:pPr>
              <a:t>21</a:t>
            </a:fld>
            <a:endParaRPr lang="fr-FR"/>
          </a:p>
        </p:txBody>
      </p:sp>
      <p:sp>
        <p:nvSpPr>
          <p:cNvPr id="23554" name="Rectangle 2"/>
          <p:cNvSpPr>
            <a:spLocks noChangeArrowheads="1"/>
          </p:cNvSpPr>
          <p:nvPr/>
        </p:nvSpPr>
        <p:spPr bwMode="auto">
          <a:xfrm>
            <a:off x="-86522" y="32056"/>
            <a:ext cx="9324528" cy="461665"/>
          </a:xfrm>
          <a:prstGeom prst="rect">
            <a:avLst/>
          </a:prstGeom>
          <a:noFill/>
          <a:ln w="9525">
            <a:noFill/>
            <a:miter lim="800000"/>
            <a:headEnd/>
            <a:tailEnd/>
          </a:ln>
        </p:spPr>
        <p:txBody>
          <a:bodyPr wrap="square">
            <a:spAutoFit/>
          </a:bodyPr>
          <a:lstStyle/>
          <a:p>
            <a:pPr algn="ctr"/>
            <a:r>
              <a:rPr lang="fr-FR" sz="2400" b="1" dirty="0" smtClean="0"/>
              <a:t>Quelques éléments de contexte…</a:t>
            </a:r>
            <a:endParaRPr lang="fr-FR" sz="2400" b="1" dirty="0"/>
          </a:p>
        </p:txBody>
      </p:sp>
      <p:sp>
        <p:nvSpPr>
          <p:cNvPr id="23555" name="Line 3"/>
          <p:cNvSpPr>
            <a:spLocks noChangeShapeType="1"/>
          </p:cNvSpPr>
          <p:nvPr/>
        </p:nvSpPr>
        <p:spPr bwMode="auto">
          <a:xfrm>
            <a:off x="0" y="581490"/>
            <a:ext cx="9144000" cy="0"/>
          </a:xfrm>
          <a:prstGeom prst="line">
            <a:avLst/>
          </a:prstGeom>
          <a:noFill/>
          <a:ln w="19050">
            <a:solidFill>
              <a:srgbClr val="99CCFF"/>
            </a:solidFill>
            <a:round/>
            <a:headEnd/>
            <a:tailEnd/>
          </a:ln>
        </p:spPr>
        <p:txBody>
          <a:bodyPr anchor="ctr">
            <a:spAutoFit/>
          </a:bodyPr>
          <a:lstStyle/>
          <a:p>
            <a:endParaRPr lang="fr-FR"/>
          </a:p>
        </p:txBody>
      </p:sp>
      <p:sp>
        <p:nvSpPr>
          <p:cNvPr id="23556" name="Rectangle 4"/>
          <p:cNvSpPr>
            <a:spLocks noChangeArrowheads="1"/>
          </p:cNvSpPr>
          <p:nvPr/>
        </p:nvSpPr>
        <p:spPr bwMode="auto">
          <a:xfrm>
            <a:off x="13" y="2215634"/>
            <a:ext cx="184731" cy="369332"/>
          </a:xfrm>
          <a:prstGeom prst="rect">
            <a:avLst/>
          </a:prstGeom>
          <a:noFill/>
          <a:ln w="9525" algn="ctr">
            <a:noFill/>
            <a:miter lim="800000"/>
            <a:headEnd/>
            <a:tailEnd/>
          </a:ln>
        </p:spPr>
        <p:txBody>
          <a:bodyPr wrap="none" anchor="ctr">
            <a:spAutoFit/>
          </a:bodyPr>
          <a:lstStyle/>
          <a:p>
            <a:endParaRPr lang="fr-FR"/>
          </a:p>
        </p:txBody>
      </p:sp>
      <p:sp>
        <p:nvSpPr>
          <p:cNvPr id="2" name="Rectangle 1"/>
          <p:cNvSpPr/>
          <p:nvPr/>
        </p:nvSpPr>
        <p:spPr>
          <a:xfrm>
            <a:off x="4932040" y="2636912"/>
            <a:ext cx="3636404" cy="646331"/>
          </a:xfrm>
          <a:prstGeom prst="rect">
            <a:avLst/>
          </a:prstGeom>
          <a:solidFill>
            <a:schemeClr val="bg1">
              <a:lumMod val="95000"/>
            </a:schemeClr>
          </a:solidFill>
        </p:spPr>
        <p:txBody>
          <a:bodyPr wrap="square">
            <a:spAutoFit/>
          </a:bodyPr>
          <a:lstStyle/>
          <a:p>
            <a:pPr algn="ctr"/>
            <a:r>
              <a:rPr lang="fr-FR" b="1" dirty="0" smtClean="0"/>
              <a:t>Les taux d’équipement SSR </a:t>
            </a:r>
            <a:r>
              <a:rPr lang="fr-FR" b="1" dirty="0"/>
              <a:t>(</a:t>
            </a:r>
            <a:r>
              <a:rPr lang="fr-FR" b="1" dirty="0" smtClean="0"/>
              <a:t>2012)</a:t>
            </a:r>
            <a:endParaRPr lang="fr-FR"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8" y="581490"/>
            <a:ext cx="5980173" cy="62765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5241325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3"/>
          <p:cNvSpPr>
            <a:spLocks noGrp="1"/>
          </p:cNvSpPr>
          <p:nvPr>
            <p:ph type="sldNum" sz="quarter" idx="10"/>
          </p:nvPr>
        </p:nvSpPr>
        <p:spPr/>
        <p:txBody>
          <a:bodyPr/>
          <a:lstStyle/>
          <a:p>
            <a:pPr>
              <a:defRPr/>
            </a:pPr>
            <a:fld id="{B3586FBF-2E8C-4164-9B2E-E2BF7E2DCD0D}" type="slidenum">
              <a:rPr lang="fr-FR"/>
              <a:pPr>
                <a:defRPr/>
              </a:pPr>
              <a:t>22</a:t>
            </a:fld>
            <a:endParaRPr lang="fr-FR"/>
          </a:p>
        </p:txBody>
      </p:sp>
      <p:sp>
        <p:nvSpPr>
          <p:cNvPr id="23554" name="Rectangle 2"/>
          <p:cNvSpPr>
            <a:spLocks noChangeArrowheads="1"/>
          </p:cNvSpPr>
          <p:nvPr/>
        </p:nvSpPr>
        <p:spPr bwMode="auto">
          <a:xfrm>
            <a:off x="-86522" y="32056"/>
            <a:ext cx="9324528" cy="461665"/>
          </a:xfrm>
          <a:prstGeom prst="rect">
            <a:avLst/>
          </a:prstGeom>
          <a:noFill/>
          <a:ln w="9525">
            <a:noFill/>
            <a:miter lim="800000"/>
            <a:headEnd/>
            <a:tailEnd/>
          </a:ln>
        </p:spPr>
        <p:txBody>
          <a:bodyPr wrap="square">
            <a:spAutoFit/>
          </a:bodyPr>
          <a:lstStyle/>
          <a:p>
            <a:pPr algn="ctr"/>
            <a:r>
              <a:rPr lang="fr-FR" sz="2400" b="1" dirty="0" smtClean="0"/>
              <a:t>Quelques éléments de contexte…</a:t>
            </a:r>
            <a:endParaRPr lang="fr-FR" sz="2400" b="1" dirty="0"/>
          </a:p>
        </p:txBody>
      </p:sp>
      <p:sp>
        <p:nvSpPr>
          <p:cNvPr id="23555" name="Line 3"/>
          <p:cNvSpPr>
            <a:spLocks noChangeShapeType="1"/>
          </p:cNvSpPr>
          <p:nvPr/>
        </p:nvSpPr>
        <p:spPr bwMode="auto">
          <a:xfrm>
            <a:off x="0" y="581490"/>
            <a:ext cx="9144000" cy="0"/>
          </a:xfrm>
          <a:prstGeom prst="line">
            <a:avLst/>
          </a:prstGeom>
          <a:noFill/>
          <a:ln w="19050">
            <a:solidFill>
              <a:srgbClr val="99CCFF"/>
            </a:solidFill>
            <a:round/>
            <a:headEnd/>
            <a:tailEnd/>
          </a:ln>
        </p:spPr>
        <p:txBody>
          <a:bodyPr anchor="ctr">
            <a:spAutoFit/>
          </a:bodyPr>
          <a:lstStyle/>
          <a:p>
            <a:endParaRPr lang="fr-FR"/>
          </a:p>
        </p:txBody>
      </p:sp>
      <p:sp>
        <p:nvSpPr>
          <p:cNvPr id="23556" name="Rectangle 4"/>
          <p:cNvSpPr>
            <a:spLocks noChangeArrowheads="1"/>
          </p:cNvSpPr>
          <p:nvPr/>
        </p:nvSpPr>
        <p:spPr bwMode="auto">
          <a:xfrm>
            <a:off x="13" y="2215634"/>
            <a:ext cx="184731" cy="369332"/>
          </a:xfrm>
          <a:prstGeom prst="rect">
            <a:avLst/>
          </a:prstGeom>
          <a:noFill/>
          <a:ln w="9525" algn="ctr">
            <a:noFill/>
            <a:miter lim="800000"/>
            <a:headEnd/>
            <a:tailEnd/>
          </a:ln>
        </p:spPr>
        <p:txBody>
          <a:bodyPr wrap="none" anchor="ctr">
            <a:spAutoFit/>
          </a:bodyPr>
          <a:lstStyle/>
          <a:p>
            <a:endParaRPr lang="fr-FR"/>
          </a:p>
        </p:txBody>
      </p:sp>
      <p:sp>
        <p:nvSpPr>
          <p:cNvPr id="2" name="Rectangle 1"/>
          <p:cNvSpPr/>
          <p:nvPr/>
        </p:nvSpPr>
        <p:spPr>
          <a:xfrm>
            <a:off x="4964849" y="908720"/>
            <a:ext cx="3636404" cy="646331"/>
          </a:xfrm>
          <a:prstGeom prst="rect">
            <a:avLst/>
          </a:prstGeom>
          <a:solidFill>
            <a:schemeClr val="bg1">
              <a:lumMod val="95000"/>
            </a:schemeClr>
          </a:solidFill>
        </p:spPr>
        <p:txBody>
          <a:bodyPr wrap="square">
            <a:spAutoFit/>
          </a:bodyPr>
          <a:lstStyle/>
          <a:p>
            <a:pPr algn="ctr"/>
            <a:r>
              <a:rPr lang="fr-FR" b="1" dirty="0" smtClean="0"/>
              <a:t>Les taux </a:t>
            </a:r>
            <a:r>
              <a:rPr lang="fr-FR" b="1" dirty="0"/>
              <a:t>de recours SSR (</a:t>
            </a:r>
            <a:r>
              <a:rPr lang="fr-FR" b="1" dirty="0" smtClean="0"/>
              <a:t>2012)</a:t>
            </a:r>
          </a:p>
          <a:p>
            <a:pPr algn="ctr"/>
            <a:r>
              <a:rPr lang="fr-FR" b="1" dirty="0" smtClean="0"/>
              <a:t>HC</a:t>
            </a:r>
            <a:endParaRPr lang="fr-FR" dirty="0"/>
          </a:p>
        </p:txBody>
      </p:sp>
      <p:pic>
        <p:nvPicPr>
          <p:cNvPr id="102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2601" y="692696"/>
            <a:ext cx="4191590" cy="5957538"/>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314191" y="1988840"/>
            <a:ext cx="4812765" cy="29127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9366296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3"/>
          <p:cNvSpPr>
            <a:spLocks noGrp="1"/>
          </p:cNvSpPr>
          <p:nvPr>
            <p:ph type="sldNum" sz="quarter" idx="10"/>
          </p:nvPr>
        </p:nvSpPr>
        <p:spPr/>
        <p:txBody>
          <a:bodyPr/>
          <a:lstStyle/>
          <a:p>
            <a:pPr>
              <a:defRPr/>
            </a:pPr>
            <a:fld id="{B3586FBF-2E8C-4164-9B2E-E2BF7E2DCD0D}" type="slidenum">
              <a:rPr lang="fr-FR"/>
              <a:pPr>
                <a:defRPr/>
              </a:pPr>
              <a:t>23</a:t>
            </a:fld>
            <a:endParaRPr lang="fr-FR"/>
          </a:p>
        </p:txBody>
      </p:sp>
      <p:sp>
        <p:nvSpPr>
          <p:cNvPr id="23554" name="Rectangle 2"/>
          <p:cNvSpPr>
            <a:spLocks noChangeArrowheads="1"/>
          </p:cNvSpPr>
          <p:nvPr/>
        </p:nvSpPr>
        <p:spPr bwMode="auto">
          <a:xfrm>
            <a:off x="-86522" y="32056"/>
            <a:ext cx="9324528" cy="461665"/>
          </a:xfrm>
          <a:prstGeom prst="rect">
            <a:avLst/>
          </a:prstGeom>
          <a:noFill/>
          <a:ln w="9525">
            <a:noFill/>
            <a:miter lim="800000"/>
            <a:headEnd/>
            <a:tailEnd/>
          </a:ln>
        </p:spPr>
        <p:txBody>
          <a:bodyPr wrap="square">
            <a:spAutoFit/>
          </a:bodyPr>
          <a:lstStyle/>
          <a:p>
            <a:pPr algn="ctr"/>
            <a:r>
              <a:rPr lang="fr-FR" sz="2400" b="1" dirty="0" smtClean="0"/>
              <a:t>Quelques éléments de contexte…</a:t>
            </a:r>
            <a:endParaRPr lang="fr-FR" sz="2400" b="1" dirty="0"/>
          </a:p>
        </p:txBody>
      </p:sp>
      <p:sp>
        <p:nvSpPr>
          <p:cNvPr id="23555" name="Line 3"/>
          <p:cNvSpPr>
            <a:spLocks noChangeShapeType="1"/>
          </p:cNvSpPr>
          <p:nvPr/>
        </p:nvSpPr>
        <p:spPr bwMode="auto">
          <a:xfrm>
            <a:off x="0" y="581490"/>
            <a:ext cx="9144000" cy="0"/>
          </a:xfrm>
          <a:prstGeom prst="line">
            <a:avLst/>
          </a:prstGeom>
          <a:noFill/>
          <a:ln w="19050">
            <a:solidFill>
              <a:srgbClr val="99CCFF"/>
            </a:solidFill>
            <a:round/>
            <a:headEnd/>
            <a:tailEnd/>
          </a:ln>
        </p:spPr>
        <p:txBody>
          <a:bodyPr anchor="ctr">
            <a:spAutoFit/>
          </a:bodyPr>
          <a:lstStyle/>
          <a:p>
            <a:endParaRPr lang="fr-FR"/>
          </a:p>
        </p:txBody>
      </p:sp>
      <p:sp>
        <p:nvSpPr>
          <p:cNvPr id="23556" name="Rectangle 4"/>
          <p:cNvSpPr>
            <a:spLocks noChangeArrowheads="1"/>
          </p:cNvSpPr>
          <p:nvPr/>
        </p:nvSpPr>
        <p:spPr bwMode="auto">
          <a:xfrm>
            <a:off x="13" y="2215634"/>
            <a:ext cx="184731" cy="369332"/>
          </a:xfrm>
          <a:prstGeom prst="rect">
            <a:avLst/>
          </a:prstGeom>
          <a:noFill/>
          <a:ln w="9525" algn="ctr">
            <a:noFill/>
            <a:miter lim="800000"/>
            <a:headEnd/>
            <a:tailEnd/>
          </a:ln>
        </p:spPr>
        <p:txBody>
          <a:bodyPr wrap="none" anchor="ctr">
            <a:spAutoFit/>
          </a:bodyPr>
          <a:lstStyle/>
          <a:p>
            <a:endParaRPr lang="fr-FR"/>
          </a:p>
        </p:txBody>
      </p:sp>
      <p:sp>
        <p:nvSpPr>
          <p:cNvPr id="2" name="Rectangle 1"/>
          <p:cNvSpPr/>
          <p:nvPr/>
        </p:nvSpPr>
        <p:spPr>
          <a:xfrm>
            <a:off x="4964849" y="908720"/>
            <a:ext cx="3636404" cy="646331"/>
          </a:xfrm>
          <a:prstGeom prst="rect">
            <a:avLst/>
          </a:prstGeom>
          <a:solidFill>
            <a:schemeClr val="bg1">
              <a:lumMod val="95000"/>
            </a:schemeClr>
          </a:solidFill>
        </p:spPr>
        <p:txBody>
          <a:bodyPr wrap="square">
            <a:spAutoFit/>
          </a:bodyPr>
          <a:lstStyle/>
          <a:p>
            <a:pPr algn="ctr"/>
            <a:r>
              <a:rPr lang="fr-FR" b="1" dirty="0" smtClean="0"/>
              <a:t>Les taux </a:t>
            </a:r>
            <a:r>
              <a:rPr lang="fr-FR" b="1" dirty="0"/>
              <a:t>de recours SSR (</a:t>
            </a:r>
            <a:r>
              <a:rPr lang="fr-FR" b="1" dirty="0" smtClean="0"/>
              <a:t>2012)</a:t>
            </a:r>
          </a:p>
          <a:p>
            <a:pPr algn="ctr"/>
            <a:r>
              <a:rPr lang="fr-FR" b="1" dirty="0" err="1" smtClean="0"/>
              <a:t>HdJ</a:t>
            </a:r>
            <a:endParaRPr lang="fr-FR"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 y="596550"/>
            <a:ext cx="4237795" cy="6023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354210" y="2060847"/>
            <a:ext cx="4789790" cy="26962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995524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Espace réservé du numéro de diapositive 8"/>
          <p:cNvSpPr>
            <a:spLocks noGrp="1"/>
          </p:cNvSpPr>
          <p:nvPr>
            <p:ph type="sldNum" sz="quarter" idx="10"/>
          </p:nvPr>
        </p:nvSpPr>
        <p:spPr/>
        <p:txBody>
          <a:bodyPr/>
          <a:lstStyle/>
          <a:p>
            <a:pPr>
              <a:defRPr/>
            </a:pPr>
            <a:fld id="{842E5030-4721-40D6-A546-F13953D8AF7C}" type="slidenum">
              <a:rPr lang="fr-FR"/>
              <a:pPr>
                <a:defRPr/>
              </a:pPr>
              <a:t>3</a:t>
            </a:fld>
            <a:endParaRPr lang="fr-FR" dirty="0"/>
          </a:p>
        </p:txBody>
      </p:sp>
      <p:sp>
        <p:nvSpPr>
          <p:cNvPr id="8" name="Espace réservé du numéro de diapositive 8"/>
          <p:cNvSpPr txBox="1">
            <a:spLocks noGrp="1"/>
          </p:cNvSpPr>
          <p:nvPr/>
        </p:nvSpPr>
        <p:spPr bwMode="auto">
          <a:xfrm>
            <a:off x="8185150" y="6727825"/>
            <a:ext cx="1042988" cy="287338"/>
          </a:xfrm>
          <a:prstGeom prst="rect">
            <a:avLst/>
          </a:prstGeom>
          <a:noFill/>
          <a:ln>
            <a:miter lim="800000"/>
            <a:headEnd/>
            <a:tailEnd/>
          </a:ln>
        </p:spPr>
        <p:txBody>
          <a:bodyPr/>
          <a:lstStyle/>
          <a:p>
            <a:pPr algn="r">
              <a:defRPr/>
            </a:pPr>
            <a:fld id="{984B1830-9B88-4224-9D5A-1B6D0A4B98E5}" type="slidenum">
              <a:rPr lang="fr-FR" sz="600">
                <a:solidFill>
                  <a:schemeClr val="tx1"/>
                </a:solidFill>
                <a:latin typeface="Arial" pitchFamily="34" charset="0"/>
                <a:cs typeface="+mn-cs"/>
              </a:rPr>
              <a:pPr algn="r">
                <a:defRPr/>
              </a:pPr>
              <a:t>3</a:t>
            </a:fld>
            <a:endParaRPr lang="fr-FR" sz="600" dirty="0">
              <a:solidFill>
                <a:schemeClr val="tx1"/>
              </a:solidFill>
              <a:latin typeface="Arial" pitchFamily="34" charset="0"/>
              <a:cs typeface="+mn-cs"/>
            </a:endParaRPr>
          </a:p>
        </p:txBody>
      </p:sp>
      <p:sp>
        <p:nvSpPr>
          <p:cNvPr id="43011" name="Espace réservé du numéro de diapositive 3"/>
          <p:cNvSpPr txBox="1">
            <a:spLocks noGrp="1"/>
          </p:cNvSpPr>
          <p:nvPr/>
        </p:nvSpPr>
        <p:spPr bwMode="auto">
          <a:xfrm>
            <a:off x="4140200" y="6570663"/>
            <a:ext cx="1042988" cy="287337"/>
          </a:xfrm>
          <a:prstGeom prst="rect">
            <a:avLst/>
          </a:prstGeom>
          <a:noFill/>
          <a:ln w="9525">
            <a:noFill/>
            <a:miter lim="800000"/>
            <a:headEnd/>
            <a:tailEnd/>
          </a:ln>
        </p:spPr>
        <p:txBody>
          <a:bodyPr/>
          <a:lstStyle/>
          <a:p>
            <a:pPr algn="ctr"/>
            <a:fld id="{97AF5E93-F1CB-4EE4-BE77-739C30221B0E}" type="slidenum">
              <a:rPr lang="fr-FR" sz="1200">
                <a:solidFill>
                  <a:schemeClr val="tx1"/>
                </a:solidFill>
              </a:rPr>
              <a:pPr algn="ctr"/>
              <a:t>3</a:t>
            </a:fld>
            <a:endParaRPr lang="fr-FR" sz="1200" dirty="0">
              <a:solidFill>
                <a:schemeClr val="tx1"/>
              </a:solidFill>
            </a:endParaRPr>
          </a:p>
        </p:txBody>
      </p:sp>
      <p:sp>
        <p:nvSpPr>
          <p:cNvPr id="43013" name="Line 3"/>
          <p:cNvSpPr>
            <a:spLocks noChangeShapeType="1"/>
          </p:cNvSpPr>
          <p:nvPr/>
        </p:nvSpPr>
        <p:spPr bwMode="auto">
          <a:xfrm>
            <a:off x="0" y="836613"/>
            <a:ext cx="9144000" cy="0"/>
          </a:xfrm>
          <a:prstGeom prst="line">
            <a:avLst/>
          </a:prstGeom>
          <a:noFill/>
          <a:ln w="19050">
            <a:solidFill>
              <a:srgbClr val="99CCFF"/>
            </a:solidFill>
            <a:round/>
            <a:headEnd/>
            <a:tailEnd/>
          </a:ln>
        </p:spPr>
        <p:txBody>
          <a:bodyPr anchor="ctr">
            <a:spAutoFit/>
          </a:bodyPr>
          <a:lstStyle/>
          <a:p>
            <a:endParaRPr lang="fr-FR" dirty="0"/>
          </a:p>
        </p:txBody>
      </p:sp>
      <p:sp>
        <p:nvSpPr>
          <p:cNvPr id="43014" name="Rectangle 4"/>
          <p:cNvSpPr>
            <a:spLocks noChangeArrowheads="1"/>
          </p:cNvSpPr>
          <p:nvPr/>
        </p:nvSpPr>
        <p:spPr bwMode="auto">
          <a:xfrm>
            <a:off x="0" y="2400300"/>
            <a:ext cx="9144000" cy="0"/>
          </a:xfrm>
          <a:prstGeom prst="rect">
            <a:avLst/>
          </a:prstGeom>
          <a:noFill/>
          <a:ln w="9525" algn="ctr">
            <a:noFill/>
            <a:miter lim="800000"/>
            <a:headEnd/>
            <a:tailEnd/>
          </a:ln>
        </p:spPr>
        <p:txBody>
          <a:bodyPr wrap="none" anchor="ctr">
            <a:spAutoFit/>
          </a:bodyPr>
          <a:lstStyle/>
          <a:p>
            <a:endParaRPr lang="fr-FR" dirty="0"/>
          </a:p>
        </p:txBody>
      </p:sp>
      <p:sp>
        <p:nvSpPr>
          <p:cNvPr id="23" name="Rectangle 2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4" name="Rectangle 22"/>
          <p:cNvSpPr>
            <a:spLocks noChangeArrowheads="1"/>
          </p:cNvSpPr>
          <p:nvPr/>
        </p:nvSpPr>
        <p:spPr bwMode="auto">
          <a:xfrm>
            <a:off x="0" y="457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dirty="0"/>
          </a:p>
        </p:txBody>
      </p:sp>
      <p:pic>
        <p:nvPicPr>
          <p:cNvPr id="1331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3637" y="1700808"/>
            <a:ext cx="8545267" cy="31664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Rectangle 2"/>
          <p:cNvSpPr>
            <a:spLocks noChangeArrowheads="1"/>
          </p:cNvSpPr>
          <p:nvPr/>
        </p:nvSpPr>
        <p:spPr bwMode="auto">
          <a:xfrm>
            <a:off x="179388" y="188640"/>
            <a:ext cx="8640762" cy="523220"/>
          </a:xfrm>
          <a:prstGeom prst="rect">
            <a:avLst/>
          </a:prstGeom>
          <a:noFill/>
          <a:ln w="9525">
            <a:noFill/>
            <a:miter lim="800000"/>
            <a:headEnd/>
            <a:tailEnd/>
          </a:ln>
        </p:spPr>
        <p:txBody>
          <a:bodyPr>
            <a:spAutoFit/>
          </a:bodyPr>
          <a:lstStyle/>
          <a:p>
            <a:r>
              <a:rPr lang="fr-FR" sz="2800" b="1" dirty="0"/>
              <a:t>Les travaux sur la refonte du financement en SSR</a:t>
            </a:r>
          </a:p>
        </p:txBody>
      </p:sp>
    </p:spTree>
    <p:extLst>
      <p:ext uri="{BB962C8B-B14F-4D97-AF65-F5344CB8AC3E}">
        <p14:creationId xmlns:p14="http://schemas.microsoft.com/office/powerpoint/2010/main" val="42633461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Espace réservé du numéro de diapositive 8"/>
          <p:cNvSpPr>
            <a:spLocks noGrp="1"/>
          </p:cNvSpPr>
          <p:nvPr>
            <p:ph type="sldNum" sz="quarter" idx="10"/>
          </p:nvPr>
        </p:nvSpPr>
        <p:spPr/>
        <p:txBody>
          <a:bodyPr/>
          <a:lstStyle/>
          <a:p>
            <a:pPr>
              <a:defRPr/>
            </a:pPr>
            <a:fld id="{842E5030-4721-40D6-A546-F13953D8AF7C}" type="slidenum">
              <a:rPr lang="fr-FR"/>
              <a:pPr>
                <a:defRPr/>
              </a:pPr>
              <a:t>4</a:t>
            </a:fld>
            <a:endParaRPr lang="fr-FR" dirty="0"/>
          </a:p>
        </p:txBody>
      </p:sp>
      <p:sp>
        <p:nvSpPr>
          <p:cNvPr id="8" name="Espace réservé du numéro de diapositive 8"/>
          <p:cNvSpPr txBox="1">
            <a:spLocks noGrp="1"/>
          </p:cNvSpPr>
          <p:nvPr/>
        </p:nvSpPr>
        <p:spPr bwMode="auto">
          <a:xfrm>
            <a:off x="8185150" y="6727825"/>
            <a:ext cx="1042988" cy="287338"/>
          </a:xfrm>
          <a:prstGeom prst="rect">
            <a:avLst/>
          </a:prstGeom>
          <a:noFill/>
          <a:ln>
            <a:miter lim="800000"/>
            <a:headEnd/>
            <a:tailEnd/>
          </a:ln>
        </p:spPr>
        <p:txBody>
          <a:bodyPr/>
          <a:lstStyle/>
          <a:p>
            <a:pPr algn="r">
              <a:defRPr/>
            </a:pPr>
            <a:fld id="{984B1830-9B88-4224-9D5A-1B6D0A4B98E5}" type="slidenum">
              <a:rPr lang="fr-FR" sz="600">
                <a:solidFill>
                  <a:schemeClr val="tx1"/>
                </a:solidFill>
                <a:latin typeface="Arial" pitchFamily="34" charset="0"/>
                <a:cs typeface="+mn-cs"/>
              </a:rPr>
              <a:pPr algn="r">
                <a:defRPr/>
              </a:pPr>
              <a:t>4</a:t>
            </a:fld>
            <a:endParaRPr lang="fr-FR" sz="600" dirty="0">
              <a:solidFill>
                <a:schemeClr val="tx1"/>
              </a:solidFill>
              <a:latin typeface="Arial" pitchFamily="34" charset="0"/>
              <a:cs typeface="+mn-cs"/>
            </a:endParaRPr>
          </a:p>
        </p:txBody>
      </p:sp>
      <p:sp>
        <p:nvSpPr>
          <p:cNvPr id="43011" name="Espace réservé du numéro de diapositive 3"/>
          <p:cNvSpPr txBox="1">
            <a:spLocks noGrp="1"/>
          </p:cNvSpPr>
          <p:nvPr/>
        </p:nvSpPr>
        <p:spPr bwMode="auto">
          <a:xfrm>
            <a:off x="4140200" y="6570663"/>
            <a:ext cx="1042988" cy="287337"/>
          </a:xfrm>
          <a:prstGeom prst="rect">
            <a:avLst/>
          </a:prstGeom>
          <a:noFill/>
          <a:ln w="9525">
            <a:noFill/>
            <a:miter lim="800000"/>
            <a:headEnd/>
            <a:tailEnd/>
          </a:ln>
        </p:spPr>
        <p:txBody>
          <a:bodyPr/>
          <a:lstStyle/>
          <a:p>
            <a:pPr algn="ctr"/>
            <a:fld id="{97AF5E93-F1CB-4EE4-BE77-739C30221B0E}" type="slidenum">
              <a:rPr lang="fr-FR" sz="1200">
                <a:solidFill>
                  <a:schemeClr val="tx1"/>
                </a:solidFill>
              </a:rPr>
              <a:pPr algn="ctr"/>
              <a:t>4</a:t>
            </a:fld>
            <a:endParaRPr lang="fr-FR" sz="1200" dirty="0">
              <a:solidFill>
                <a:schemeClr val="tx1"/>
              </a:solidFill>
            </a:endParaRPr>
          </a:p>
        </p:txBody>
      </p:sp>
      <p:sp>
        <p:nvSpPr>
          <p:cNvPr id="43013" name="Line 3"/>
          <p:cNvSpPr>
            <a:spLocks noChangeShapeType="1"/>
          </p:cNvSpPr>
          <p:nvPr/>
        </p:nvSpPr>
        <p:spPr bwMode="auto">
          <a:xfrm>
            <a:off x="0" y="836613"/>
            <a:ext cx="9144000" cy="0"/>
          </a:xfrm>
          <a:prstGeom prst="line">
            <a:avLst/>
          </a:prstGeom>
          <a:noFill/>
          <a:ln w="19050">
            <a:solidFill>
              <a:srgbClr val="99CCFF"/>
            </a:solidFill>
            <a:round/>
            <a:headEnd/>
            <a:tailEnd/>
          </a:ln>
        </p:spPr>
        <p:txBody>
          <a:bodyPr anchor="ctr">
            <a:spAutoFit/>
          </a:bodyPr>
          <a:lstStyle/>
          <a:p>
            <a:endParaRPr lang="fr-FR" dirty="0"/>
          </a:p>
        </p:txBody>
      </p:sp>
      <p:sp>
        <p:nvSpPr>
          <p:cNvPr id="43014" name="Rectangle 4"/>
          <p:cNvSpPr>
            <a:spLocks noChangeArrowheads="1"/>
          </p:cNvSpPr>
          <p:nvPr/>
        </p:nvSpPr>
        <p:spPr bwMode="auto">
          <a:xfrm>
            <a:off x="0" y="2400300"/>
            <a:ext cx="9144000" cy="0"/>
          </a:xfrm>
          <a:prstGeom prst="rect">
            <a:avLst/>
          </a:prstGeom>
          <a:noFill/>
          <a:ln w="9525" algn="ctr">
            <a:noFill/>
            <a:miter lim="800000"/>
            <a:headEnd/>
            <a:tailEnd/>
          </a:ln>
        </p:spPr>
        <p:txBody>
          <a:bodyPr wrap="none" anchor="ctr">
            <a:spAutoFit/>
          </a:bodyPr>
          <a:lstStyle/>
          <a:p>
            <a:endParaRPr lang="fr-FR" dirty="0"/>
          </a:p>
        </p:txBody>
      </p:sp>
      <p:sp>
        <p:nvSpPr>
          <p:cNvPr id="23" name="Rectangle 2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4" name="Rectangle 22"/>
          <p:cNvSpPr>
            <a:spLocks noChangeArrowheads="1"/>
          </p:cNvSpPr>
          <p:nvPr/>
        </p:nvSpPr>
        <p:spPr bwMode="auto">
          <a:xfrm>
            <a:off x="0" y="457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dirty="0"/>
          </a:p>
        </p:txBody>
      </p:sp>
      <p:pic>
        <p:nvPicPr>
          <p:cNvPr id="1024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32" y="1124744"/>
            <a:ext cx="9134168" cy="4089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Rectangle 2"/>
          <p:cNvSpPr>
            <a:spLocks noChangeArrowheads="1"/>
          </p:cNvSpPr>
          <p:nvPr/>
        </p:nvSpPr>
        <p:spPr bwMode="auto">
          <a:xfrm>
            <a:off x="179388" y="188640"/>
            <a:ext cx="8640762" cy="523220"/>
          </a:xfrm>
          <a:prstGeom prst="rect">
            <a:avLst/>
          </a:prstGeom>
          <a:noFill/>
          <a:ln w="9525">
            <a:noFill/>
            <a:miter lim="800000"/>
            <a:headEnd/>
            <a:tailEnd/>
          </a:ln>
        </p:spPr>
        <p:txBody>
          <a:bodyPr>
            <a:spAutoFit/>
          </a:bodyPr>
          <a:lstStyle/>
          <a:p>
            <a:r>
              <a:rPr lang="fr-FR" sz="2800" b="1" dirty="0"/>
              <a:t>Les travaux sur la refonte du financement en SSR</a:t>
            </a:r>
          </a:p>
        </p:txBody>
      </p:sp>
    </p:spTree>
    <p:extLst>
      <p:ext uri="{BB962C8B-B14F-4D97-AF65-F5344CB8AC3E}">
        <p14:creationId xmlns:p14="http://schemas.microsoft.com/office/powerpoint/2010/main" val="35524082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Espace réservé du numéro de diapositive 8"/>
          <p:cNvSpPr>
            <a:spLocks noGrp="1"/>
          </p:cNvSpPr>
          <p:nvPr>
            <p:ph type="sldNum" sz="quarter" idx="10"/>
          </p:nvPr>
        </p:nvSpPr>
        <p:spPr/>
        <p:txBody>
          <a:bodyPr/>
          <a:lstStyle/>
          <a:p>
            <a:pPr>
              <a:defRPr/>
            </a:pPr>
            <a:fld id="{842E5030-4721-40D6-A546-F13953D8AF7C}" type="slidenum">
              <a:rPr lang="fr-FR"/>
              <a:pPr>
                <a:defRPr/>
              </a:pPr>
              <a:t>5</a:t>
            </a:fld>
            <a:endParaRPr lang="fr-FR" dirty="0"/>
          </a:p>
        </p:txBody>
      </p:sp>
      <p:sp>
        <p:nvSpPr>
          <p:cNvPr id="8" name="Espace réservé du numéro de diapositive 8"/>
          <p:cNvSpPr txBox="1">
            <a:spLocks noGrp="1"/>
          </p:cNvSpPr>
          <p:nvPr/>
        </p:nvSpPr>
        <p:spPr bwMode="auto">
          <a:xfrm>
            <a:off x="8185150" y="6727825"/>
            <a:ext cx="1042988" cy="287338"/>
          </a:xfrm>
          <a:prstGeom prst="rect">
            <a:avLst/>
          </a:prstGeom>
          <a:noFill/>
          <a:ln>
            <a:miter lim="800000"/>
            <a:headEnd/>
            <a:tailEnd/>
          </a:ln>
        </p:spPr>
        <p:txBody>
          <a:bodyPr/>
          <a:lstStyle/>
          <a:p>
            <a:pPr algn="r">
              <a:defRPr/>
            </a:pPr>
            <a:fld id="{984B1830-9B88-4224-9D5A-1B6D0A4B98E5}" type="slidenum">
              <a:rPr lang="fr-FR" sz="600">
                <a:solidFill>
                  <a:schemeClr val="tx1"/>
                </a:solidFill>
                <a:latin typeface="Arial" pitchFamily="34" charset="0"/>
                <a:cs typeface="+mn-cs"/>
              </a:rPr>
              <a:pPr algn="r">
                <a:defRPr/>
              </a:pPr>
              <a:t>5</a:t>
            </a:fld>
            <a:endParaRPr lang="fr-FR" sz="600" dirty="0">
              <a:solidFill>
                <a:schemeClr val="tx1"/>
              </a:solidFill>
              <a:latin typeface="Arial" pitchFamily="34" charset="0"/>
              <a:cs typeface="+mn-cs"/>
            </a:endParaRPr>
          </a:p>
        </p:txBody>
      </p:sp>
      <p:sp>
        <p:nvSpPr>
          <p:cNvPr id="43011" name="Espace réservé du numéro de diapositive 3"/>
          <p:cNvSpPr txBox="1">
            <a:spLocks noGrp="1"/>
          </p:cNvSpPr>
          <p:nvPr/>
        </p:nvSpPr>
        <p:spPr bwMode="auto">
          <a:xfrm>
            <a:off x="4140200" y="6570663"/>
            <a:ext cx="1042988" cy="287337"/>
          </a:xfrm>
          <a:prstGeom prst="rect">
            <a:avLst/>
          </a:prstGeom>
          <a:noFill/>
          <a:ln w="9525">
            <a:noFill/>
            <a:miter lim="800000"/>
            <a:headEnd/>
            <a:tailEnd/>
          </a:ln>
        </p:spPr>
        <p:txBody>
          <a:bodyPr/>
          <a:lstStyle/>
          <a:p>
            <a:pPr algn="ctr"/>
            <a:fld id="{97AF5E93-F1CB-4EE4-BE77-739C30221B0E}" type="slidenum">
              <a:rPr lang="fr-FR" sz="1200">
                <a:solidFill>
                  <a:schemeClr val="tx1"/>
                </a:solidFill>
              </a:rPr>
              <a:pPr algn="ctr"/>
              <a:t>5</a:t>
            </a:fld>
            <a:endParaRPr lang="fr-FR" sz="1200" dirty="0">
              <a:solidFill>
                <a:schemeClr val="tx1"/>
              </a:solidFill>
            </a:endParaRPr>
          </a:p>
        </p:txBody>
      </p:sp>
      <p:sp>
        <p:nvSpPr>
          <p:cNvPr id="43012" name="Rectangle 2"/>
          <p:cNvSpPr>
            <a:spLocks noChangeArrowheads="1"/>
          </p:cNvSpPr>
          <p:nvPr/>
        </p:nvSpPr>
        <p:spPr bwMode="auto">
          <a:xfrm>
            <a:off x="179388" y="188640"/>
            <a:ext cx="8640762" cy="523220"/>
          </a:xfrm>
          <a:prstGeom prst="rect">
            <a:avLst/>
          </a:prstGeom>
          <a:noFill/>
          <a:ln w="9525">
            <a:noFill/>
            <a:miter lim="800000"/>
            <a:headEnd/>
            <a:tailEnd/>
          </a:ln>
        </p:spPr>
        <p:txBody>
          <a:bodyPr>
            <a:spAutoFit/>
          </a:bodyPr>
          <a:lstStyle/>
          <a:p>
            <a:r>
              <a:rPr lang="fr-FR" sz="2800" b="1" dirty="0"/>
              <a:t>Les travaux sur la refonte du financement en SSR</a:t>
            </a:r>
          </a:p>
        </p:txBody>
      </p:sp>
      <p:sp>
        <p:nvSpPr>
          <p:cNvPr id="43013" name="Line 3"/>
          <p:cNvSpPr>
            <a:spLocks noChangeShapeType="1"/>
          </p:cNvSpPr>
          <p:nvPr/>
        </p:nvSpPr>
        <p:spPr bwMode="auto">
          <a:xfrm>
            <a:off x="0" y="836613"/>
            <a:ext cx="9144000" cy="0"/>
          </a:xfrm>
          <a:prstGeom prst="line">
            <a:avLst/>
          </a:prstGeom>
          <a:noFill/>
          <a:ln w="19050">
            <a:solidFill>
              <a:srgbClr val="99CCFF"/>
            </a:solidFill>
            <a:round/>
            <a:headEnd/>
            <a:tailEnd/>
          </a:ln>
        </p:spPr>
        <p:txBody>
          <a:bodyPr anchor="ctr">
            <a:spAutoFit/>
          </a:bodyPr>
          <a:lstStyle/>
          <a:p>
            <a:endParaRPr lang="fr-FR" dirty="0"/>
          </a:p>
        </p:txBody>
      </p:sp>
      <p:sp>
        <p:nvSpPr>
          <p:cNvPr id="43014" name="Rectangle 4"/>
          <p:cNvSpPr>
            <a:spLocks noChangeArrowheads="1"/>
          </p:cNvSpPr>
          <p:nvPr/>
        </p:nvSpPr>
        <p:spPr bwMode="auto">
          <a:xfrm>
            <a:off x="0" y="2400300"/>
            <a:ext cx="9144000" cy="0"/>
          </a:xfrm>
          <a:prstGeom prst="rect">
            <a:avLst/>
          </a:prstGeom>
          <a:noFill/>
          <a:ln w="9525" algn="ctr">
            <a:noFill/>
            <a:miter lim="800000"/>
            <a:headEnd/>
            <a:tailEnd/>
          </a:ln>
        </p:spPr>
        <p:txBody>
          <a:bodyPr wrap="none" anchor="ctr">
            <a:spAutoFit/>
          </a:bodyPr>
          <a:lstStyle/>
          <a:p>
            <a:endParaRPr lang="fr-FR" dirty="0"/>
          </a:p>
        </p:txBody>
      </p:sp>
      <p:sp>
        <p:nvSpPr>
          <p:cNvPr id="23" name="Rectangle 2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4" name="Rectangle 22"/>
          <p:cNvSpPr>
            <a:spLocks noChangeArrowheads="1"/>
          </p:cNvSpPr>
          <p:nvPr/>
        </p:nvSpPr>
        <p:spPr bwMode="auto">
          <a:xfrm>
            <a:off x="0" y="457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dirty="0"/>
          </a:p>
        </p:txBody>
      </p:sp>
      <p:pic>
        <p:nvPicPr>
          <p:cNvPr id="11"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0231" y="836613"/>
            <a:ext cx="7839075" cy="5838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779351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Espace réservé du numéro de diapositive 8"/>
          <p:cNvSpPr>
            <a:spLocks noGrp="1"/>
          </p:cNvSpPr>
          <p:nvPr>
            <p:ph type="sldNum" sz="quarter" idx="10"/>
          </p:nvPr>
        </p:nvSpPr>
        <p:spPr/>
        <p:txBody>
          <a:bodyPr/>
          <a:lstStyle/>
          <a:p>
            <a:pPr>
              <a:defRPr/>
            </a:pPr>
            <a:fld id="{842E5030-4721-40D6-A546-F13953D8AF7C}" type="slidenum">
              <a:rPr lang="fr-FR"/>
              <a:pPr>
                <a:defRPr/>
              </a:pPr>
              <a:t>6</a:t>
            </a:fld>
            <a:endParaRPr lang="fr-FR" dirty="0"/>
          </a:p>
        </p:txBody>
      </p:sp>
      <p:sp>
        <p:nvSpPr>
          <p:cNvPr id="8" name="Espace réservé du numéro de diapositive 8"/>
          <p:cNvSpPr txBox="1">
            <a:spLocks noGrp="1"/>
          </p:cNvSpPr>
          <p:nvPr/>
        </p:nvSpPr>
        <p:spPr bwMode="auto">
          <a:xfrm>
            <a:off x="8185150" y="6727825"/>
            <a:ext cx="1042988" cy="287338"/>
          </a:xfrm>
          <a:prstGeom prst="rect">
            <a:avLst/>
          </a:prstGeom>
          <a:noFill/>
          <a:ln>
            <a:miter lim="800000"/>
            <a:headEnd/>
            <a:tailEnd/>
          </a:ln>
        </p:spPr>
        <p:txBody>
          <a:bodyPr/>
          <a:lstStyle/>
          <a:p>
            <a:pPr algn="r">
              <a:defRPr/>
            </a:pPr>
            <a:fld id="{984B1830-9B88-4224-9D5A-1B6D0A4B98E5}" type="slidenum">
              <a:rPr lang="fr-FR" sz="600">
                <a:solidFill>
                  <a:schemeClr val="tx1"/>
                </a:solidFill>
                <a:latin typeface="Arial" pitchFamily="34" charset="0"/>
                <a:cs typeface="+mn-cs"/>
              </a:rPr>
              <a:pPr algn="r">
                <a:defRPr/>
              </a:pPr>
              <a:t>6</a:t>
            </a:fld>
            <a:endParaRPr lang="fr-FR" sz="600" dirty="0">
              <a:solidFill>
                <a:schemeClr val="tx1"/>
              </a:solidFill>
              <a:latin typeface="Arial" pitchFamily="34" charset="0"/>
              <a:cs typeface="+mn-cs"/>
            </a:endParaRPr>
          </a:p>
        </p:txBody>
      </p:sp>
      <p:sp>
        <p:nvSpPr>
          <p:cNvPr id="43011" name="Espace réservé du numéro de diapositive 3"/>
          <p:cNvSpPr txBox="1">
            <a:spLocks noGrp="1"/>
          </p:cNvSpPr>
          <p:nvPr/>
        </p:nvSpPr>
        <p:spPr bwMode="auto">
          <a:xfrm>
            <a:off x="4140200" y="6570663"/>
            <a:ext cx="1042988" cy="287337"/>
          </a:xfrm>
          <a:prstGeom prst="rect">
            <a:avLst/>
          </a:prstGeom>
          <a:noFill/>
          <a:ln w="9525">
            <a:noFill/>
            <a:miter lim="800000"/>
            <a:headEnd/>
            <a:tailEnd/>
          </a:ln>
        </p:spPr>
        <p:txBody>
          <a:bodyPr/>
          <a:lstStyle/>
          <a:p>
            <a:pPr algn="ctr"/>
            <a:fld id="{97AF5E93-F1CB-4EE4-BE77-739C30221B0E}" type="slidenum">
              <a:rPr lang="fr-FR" sz="1200">
                <a:solidFill>
                  <a:schemeClr val="tx1"/>
                </a:solidFill>
              </a:rPr>
              <a:pPr algn="ctr"/>
              <a:t>6</a:t>
            </a:fld>
            <a:endParaRPr lang="fr-FR" sz="1200" dirty="0">
              <a:solidFill>
                <a:schemeClr val="tx1"/>
              </a:solidFill>
            </a:endParaRPr>
          </a:p>
        </p:txBody>
      </p:sp>
      <p:sp>
        <p:nvSpPr>
          <p:cNvPr id="43012" name="Rectangle 2"/>
          <p:cNvSpPr>
            <a:spLocks noChangeArrowheads="1"/>
          </p:cNvSpPr>
          <p:nvPr/>
        </p:nvSpPr>
        <p:spPr bwMode="auto">
          <a:xfrm>
            <a:off x="179388" y="44624"/>
            <a:ext cx="8640762" cy="461665"/>
          </a:xfrm>
          <a:prstGeom prst="rect">
            <a:avLst/>
          </a:prstGeom>
          <a:noFill/>
          <a:ln w="9525">
            <a:noFill/>
            <a:miter lim="800000"/>
            <a:headEnd/>
            <a:tailEnd/>
          </a:ln>
        </p:spPr>
        <p:txBody>
          <a:bodyPr>
            <a:spAutoFit/>
          </a:bodyPr>
          <a:lstStyle/>
          <a:p>
            <a:pPr lvl="0" algn="ctr"/>
            <a:r>
              <a:rPr lang="fr-FR" sz="2400" b="1" dirty="0" smtClean="0"/>
              <a:t>Un constat macro économique</a:t>
            </a:r>
            <a:endParaRPr lang="fr-FR" sz="2400" b="1" dirty="0"/>
          </a:p>
        </p:txBody>
      </p:sp>
      <p:sp>
        <p:nvSpPr>
          <p:cNvPr id="43013" name="Line 3"/>
          <p:cNvSpPr>
            <a:spLocks noChangeShapeType="1"/>
          </p:cNvSpPr>
          <p:nvPr/>
        </p:nvSpPr>
        <p:spPr bwMode="auto">
          <a:xfrm>
            <a:off x="-6919" y="506289"/>
            <a:ext cx="9144000" cy="0"/>
          </a:xfrm>
          <a:prstGeom prst="line">
            <a:avLst/>
          </a:prstGeom>
          <a:noFill/>
          <a:ln w="19050">
            <a:solidFill>
              <a:srgbClr val="99CCFF"/>
            </a:solidFill>
            <a:round/>
            <a:headEnd/>
            <a:tailEnd/>
          </a:ln>
        </p:spPr>
        <p:txBody>
          <a:bodyPr anchor="ctr">
            <a:spAutoFit/>
          </a:bodyPr>
          <a:lstStyle/>
          <a:p>
            <a:endParaRPr lang="fr-FR" dirty="0"/>
          </a:p>
        </p:txBody>
      </p:sp>
      <p:sp>
        <p:nvSpPr>
          <p:cNvPr id="43014" name="Rectangle 4"/>
          <p:cNvSpPr>
            <a:spLocks noChangeArrowheads="1"/>
          </p:cNvSpPr>
          <p:nvPr/>
        </p:nvSpPr>
        <p:spPr bwMode="auto">
          <a:xfrm>
            <a:off x="0" y="2400300"/>
            <a:ext cx="9144000" cy="0"/>
          </a:xfrm>
          <a:prstGeom prst="rect">
            <a:avLst/>
          </a:prstGeom>
          <a:noFill/>
          <a:ln w="9525" algn="ctr">
            <a:noFill/>
            <a:miter lim="800000"/>
            <a:headEnd/>
            <a:tailEnd/>
          </a:ln>
        </p:spPr>
        <p:txBody>
          <a:bodyPr wrap="none" anchor="ctr">
            <a:spAutoFit/>
          </a:bodyPr>
          <a:lstStyle/>
          <a:p>
            <a:endParaRPr lang="fr-FR" dirty="0"/>
          </a:p>
        </p:txBody>
      </p:sp>
      <p:sp>
        <p:nvSpPr>
          <p:cNvPr id="23" name="Rectangle 2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4" name="Rectangle 22"/>
          <p:cNvSpPr>
            <a:spLocks noChangeArrowheads="1"/>
          </p:cNvSpPr>
          <p:nvPr/>
        </p:nvSpPr>
        <p:spPr bwMode="auto">
          <a:xfrm>
            <a:off x="0" y="506289"/>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dirty="0"/>
          </a:p>
        </p:txBody>
      </p:sp>
      <p:sp>
        <p:nvSpPr>
          <p:cNvPr id="3" name="ZoneTexte 2"/>
          <p:cNvSpPr txBox="1"/>
          <p:nvPr/>
        </p:nvSpPr>
        <p:spPr>
          <a:xfrm>
            <a:off x="2195736" y="620688"/>
            <a:ext cx="3581808" cy="369332"/>
          </a:xfrm>
          <a:prstGeom prst="rect">
            <a:avLst/>
          </a:prstGeom>
          <a:solidFill>
            <a:schemeClr val="accent1"/>
          </a:solidFill>
        </p:spPr>
        <p:txBody>
          <a:bodyPr wrap="square" rtlCol="0">
            <a:spAutoFit/>
          </a:bodyPr>
          <a:lstStyle/>
          <a:p>
            <a:pPr algn="ctr"/>
            <a:r>
              <a:rPr lang="fr-FR" dirty="0" smtClean="0"/>
              <a:t>Un constat (base ONDAM 2012)</a:t>
            </a:r>
            <a:endParaRPr lang="fr-FR" dirty="0"/>
          </a:p>
        </p:txBody>
      </p:sp>
      <p:graphicFrame>
        <p:nvGraphicFramePr>
          <p:cNvPr id="10" name="Tableau 9"/>
          <p:cNvGraphicFramePr>
            <a:graphicFrameLocks noGrp="1"/>
          </p:cNvGraphicFramePr>
          <p:nvPr>
            <p:extLst>
              <p:ext uri="{D42A27DB-BD31-4B8C-83A1-F6EECF244321}">
                <p14:modId xmlns:p14="http://schemas.microsoft.com/office/powerpoint/2010/main" val="3569975531"/>
              </p:ext>
            </p:extLst>
          </p:nvPr>
        </p:nvGraphicFramePr>
        <p:xfrm>
          <a:off x="4760851" y="2225421"/>
          <a:ext cx="4376230" cy="1306892"/>
        </p:xfrm>
        <a:graphic>
          <a:graphicData uri="http://schemas.openxmlformats.org/drawingml/2006/table">
            <a:tbl>
              <a:tblPr firstRow="1" bandRow="1">
                <a:tableStyleId>{5C22544A-7EE6-4342-B048-85BDC9FD1C3A}</a:tableStyleId>
              </a:tblPr>
              <a:tblGrid>
                <a:gridCol w="1052830"/>
                <a:gridCol w="941705"/>
                <a:gridCol w="1165543"/>
                <a:gridCol w="1216152"/>
              </a:tblGrid>
              <a:tr h="424846">
                <a:tc>
                  <a:txBody>
                    <a:bodyPr/>
                    <a:lstStyle/>
                    <a:p>
                      <a:pPr algn="ctr"/>
                      <a:endParaRPr lang="fr-FR" sz="16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200" dirty="0" smtClean="0"/>
                        <a:t>% </a:t>
                      </a:r>
                    </a:p>
                    <a:p>
                      <a:pPr marL="0" marR="0" indent="0" algn="ctr" defTabSz="914400" rtl="0" eaLnBrk="1" fontAlgn="auto" latinLnBrk="0" hangingPunct="1">
                        <a:lnSpc>
                          <a:spcPct val="100000"/>
                        </a:lnSpc>
                        <a:spcBef>
                          <a:spcPts val="0"/>
                        </a:spcBef>
                        <a:spcAft>
                          <a:spcPts val="0"/>
                        </a:spcAft>
                        <a:buClrTx/>
                        <a:buSzTx/>
                        <a:buFontTx/>
                        <a:buNone/>
                        <a:tabLst/>
                        <a:defRPr/>
                      </a:pPr>
                      <a:r>
                        <a:rPr lang="fr-FR" sz="1200" dirty="0" smtClean="0"/>
                        <a:t>activité</a:t>
                      </a:r>
                    </a:p>
                  </a:txBody>
                  <a:tcPr>
                    <a:lnR w="12700" cap="flat" cmpd="sng" algn="ctr">
                      <a:solidFill>
                        <a:schemeClr val="tx1"/>
                      </a:solidFill>
                      <a:prstDash val="solid"/>
                      <a:round/>
                      <a:headEnd type="none" w="med" len="med"/>
                      <a:tailEnd type="none" w="med" len="med"/>
                    </a:lnR>
                  </a:tcPr>
                </a:tc>
                <a:tc>
                  <a:txBody>
                    <a:bodyPr/>
                    <a:lstStyle/>
                    <a:p>
                      <a:pPr algn="ctr"/>
                      <a:r>
                        <a:rPr lang="fr-FR" sz="1200" dirty="0" smtClean="0"/>
                        <a:t>% </a:t>
                      </a:r>
                    </a:p>
                    <a:p>
                      <a:pPr algn="ctr"/>
                      <a:r>
                        <a:rPr lang="fr-FR" sz="1200" dirty="0" smtClean="0"/>
                        <a:t>Financement</a:t>
                      </a:r>
                      <a:endParaRPr lang="fr-FR"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mpd="sng">
                      <a:noFill/>
                    </a:lnB>
                    <a:lnTlToBr w="12700" cmpd="sng">
                      <a:noFill/>
                      <a:prstDash val="solid"/>
                    </a:lnTlToBr>
                    <a:lnBlToTr w="12700" cmpd="sng">
                      <a:noFill/>
                      <a:prstDash val="solid"/>
                    </a:lnBlToTr>
                  </a:tcPr>
                </a:tc>
                <a:tc>
                  <a:txBody>
                    <a:bodyPr/>
                    <a:lstStyle/>
                    <a:p>
                      <a:pPr marL="0" algn="ctr" defTabSz="914400" rtl="0" eaLnBrk="1" latinLnBrk="0" hangingPunct="1"/>
                      <a:r>
                        <a:rPr lang="fr-FR" sz="1200" b="1" kern="1200" dirty="0" smtClean="0">
                          <a:solidFill>
                            <a:schemeClr val="lt1"/>
                          </a:solidFill>
                          <a:latin typeface="+mn-lt"/>
                          <a:ea typeface="+mn-ea"/>
                          <a:cs typeface="+mn-cs"/>
                        </a:rPr>
                        <a:t>« Tarif » / jour</a:t>
                      </a:r>
                      <a:endParaRPr lang="fr-FR" sz="1200" b="1" kern="1200" dirty="0">
                        <a:solidFill>
                          <a:schemeClr val="lt1"/>
                        </a:solidFill>
                        <a:latin typeface="+mn-lt"/>
                        <a:ea typeface="+mn-ea"/>
                        <a:cs typeface="+mn-cs"/>
                      </a:endParaRPr>
                    </a:p>
                  </a:txBody>
                  <a:tcPr>
                    <a:lnL w="12700" cap="flat" cmpd="sng" algn="ctr">
                      <a:solidFill>
                        <a:schemeClr val="tx1"/>
                      </a:solidFill>
                      <a:prstDash val="solid"/>
                      <a:round/>
                      <a:headEnd type="none" w="med" len="med"/>
                      <a:tailEnd type="none" w="med" len="med"/>
                    </a:lnL>
                  </a:tcPr>
                </a:tc>
              </a:tr>
              <a:tr h="424846">
                <a:tc>
                  <a:txBody>
                    <a:bodyPr/>
                    <a:lstStyle/>
                    <a:p>
                      <a:pPr algn="ctr"/>
                      <a:r>
                        <a:rPr lang="fr-FR" sz="1400" b="1" dirty="0" smtClean="0">
                          <a:solidFill>
                            <a:srgbClr val="00B050"/>
                          </a:solidFill>
                          <a:latin typeface="Arial" pitchFamily="34" charset="0"/>
                        </a:rPr>
                        <a:t>OQN SSR</a:t>
                      </a:r>
                      <a:endParaRPr lang="fr-FR" sz="1400" dirty="0"/>
                    </a:p>
                  </a:txBody>
                  <a:tcPr/>
                </a:tc>
                <a:tc>
                  <a:txBody>
                    <a:bodyPr/>
                    <a:lstStyle/>
                    <a:p>
                      <a:pPr algn="ctr"/>
                      <a:r>
                        <a:rPr lang="fr-FR" sz="1600" dirty="0" smtClean="0"/>
                        <a:t>35%</a:t>
                      </a:r>
                      <a:endParaRPr lang="fr-FR" sz="1600" dirty="0"/>
                    </a:p>
                  </a:txBody>
                  <a:tcPr>
                    <a:lnR w="12700" cap="flat" cmpd="sng" algn="ctr">
                      <a:solidFill>
                        <a:schemeClr val="tx1"/>
                      </a:solidFill>
                      <a:prstDash val="solid"/>
                      <a:round/>
                      <a:headEnd type="none" w="med" len="med"/>
                      <a:tailEnd type="none" w="med" len="med"/>
                    </a:lnR>
                  </a:tcPr>
                </a:tc>
                <a:tc>
                  <a:txBody>
                    <a:bodyPr/>
                    <a:lstStyle/>
                    <a:p>
                      <a:pPr algn="ctr"/>
                      <a:r>
                        <a:rPr lang="fr-FR" sz="1600" dirty="0" smtClean="0"/>
                        <a:t>24%</a:t>
                      </a:r>
                      <a:endParaRPr lang="fr-FR"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tcPr>
                </a:tc>
                <a:tc>
                  <a:txBody>
                    <a:bodyPr/>
                    <a:lstStyle/>
                    <a:p>
                      <a:pPr marL="0" algn="ctr" defTabSz="914400" rtl="0" eaLnBrk="1" latinLnBrk="0" hangingPunct="1"/>
                      <a:r>
                        <a:rPr lang="fr-FR" sz="1600" b="1" kern="1200" dirty="0" smtClean="0">
                          <a:solidFill>
                            <a:schemeClr val="dk1"/>
                          </a:solidFill>
                          <a:latin typeface="+mn-lt"/>
                          <a:ea typeface="+mn-ea"/>
                          <a:cs typeface="+mn-cs"/>
                        </a:rPr>
                        <a:t>153 €</a:t>
                      </a:r>
                      <a:endParaRPr lang="fr-FR" sz="1600" b="1"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tcPr>
                </a:tc>
              </a:tr>
              <a:tr h="424846">
                <a:tc>
                  <a:txBody>
                    <a:bodyPr/>
                    <a:lstStyle/>
                    <a:p>
                      <a:pPr algn="ctr"/>
                      <a:r>
                        <a:rPr lang="fr-FR" sz="1400" b="1" dirty="0" smtClean="0">
                          <a:solidFill>
                            <a:srgbClr val="FF0000"/>
                          </a:solidFill>
                          <a:latin typeface="Arial" pitchFamily="34" charset="0"/>
                        </a:rPr>
                        <a:t>DAF SSR</a:t>
                      </a:r>
                      <a:endParaRPr lang="fr-FR" sz="1400" dirty="0"/>
                    </a:p>
                  </a:txBody>
                  <a:tcPr/>
                </a:tc>
                <a:tc>
                  <a:txBody>
                    <a:bodyPr/>
                    <a:lstStyle/>
                    <a:p>
                      <a:pPr algn="ctr"/>
                      <a:r>
                        <a:rPr lang="fr-FR" sz="1600" dirty="0" smtClean="0"/>
                        <a:t>65%</a:t>
                      </a:r>
                      <a:endParaRPr lang="fr-FR" sz="1600" dirty="0"/>
                    </a:p>
                  </a:txBody>
                  <a:tcPr>
                    <a:lnR w="12700" cap="flat" cmpd="sng" algn="ctr">
                      <a:solidFill>
                        <a:schemeClr val="tx1"/>
                      </a:solidFill>
                      <a:prstDash val="solid"/>
                      <a:round/>
                      <a:headEnd type="none" w="med" len="med"/>
                      <a:tailEnd type="none" w="med" len="med"/>
                    </a:lnR>
                  </a:tcPr>
                </a:tc>
                <a:tc>
                  <a:txBody>
                    <a:bodyPr/>
                    <a:lstStyle/>
                    <a:p>
                      <a:pPr algn="ctr"/>
                      <a:r>
                        <a:rPr lang="fr-FR" sz="1600" dirty="0" smtClean="0"/>
                        <a:t>76%</a:t>
                      </a:r>
                      <a:endParaRPr lang="fr-FR"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latinLnBrk="0" hangingPunct="1"/>
                      <a:r>
                        <a:rPr lang="fr-FR" sz="1600" b="1" kern="1200" dirty="0" smtClean="0">
                          <a:solidFill>
                            <a:schemeClr val="dk1"/>
                          </a:solidFill>
                          <a:latin typeface="+mn-lt"/>
                          <a:ea typeface="+mn-ea"/>
                          <a:cs typeface="+mn-cs"/>
                        </a:rPr>
                        <a:t>253 €</a:t>
                      </a:r>
                      <a:endParaRPr lang="fr-FR" sz="1600" b="1"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tcPr>
                </a:tc>
              </a:tr>
            </a:tbl>
          </a:graphicData>
        </a:graphic>
      </p:graphicFrame>
      <p:grpSp>
        <p:nvGrpSpPr>
          <p:cNvPr id="13" name="Groupe 12"/>
          <p:cNvGrpSpPr/>
          <p:nvPr/>
        </p:nvGrpSpPr>
        <p:grpSpPr>
          <a:xfrm>
            <a:off x="12948" y="1484784"/>
            <a:ext cx="4724874" cy="2716296"/>
            <a:chOff x="107504" y="1390392"/>
            <a:chExt cx="4724874" cy="2716296"/>
          </a:xfrm>
        </p:grpSpPr>
        <p:sp>
          <p:nvSpPr>
            <p:cNvPr id="4" name="Ellipse 3"/>
            <p:cNvSpPr/>
            <p:nvPr/>
          </p:nvSpPr>
          <p:spPr bwMode="auto">
            <a:xfrm>
              <a:off x="107504" y="1390392"/>
              <a:ext cx="2088232" cy="908864"/>
            </a:xfrm>
            <a:prstGeom prst="ellipse">
              <a:avLst/>
            </a:prstGeom>
            <a:solidFill>
              <a:schemeClr val="bg1">
                <a:lumMod val="95000"/>
              </a:schemeClr>
            </a:solidFill>
            <a:ln w="9525" cap="flat" cmpd="sng" algn="ctr">
              <a:solidFill>
                <a:schemeClr val="accent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dirty="0" smtClean="0">
                  <a:ln>
                    <a:noFill/>
                  </a:ln>
                  <a:solidFill>
                    <a:srgbClr val="00B050"/>
                  </a:solidFill>
                  <a:effectLst/>
                  <a:latin typeface="Arial" pitchFamily="34" charset="0"/>
                </a:rPr>
                <a:t>OQN SSR</a:t>
              </a:r>
              <a:r>
                <a:rPr kumimoji="0" lang="fr-FR" sz="1600" b="0" i="0" u="none" strike="noStrike" cap="none" normalizeH="0" baseline="0" dirty="0" smtClean="0">
                  <a:ln>
                    <a:noFill/>
                  </a:ln>
                  <a:solidFill>
                    <a:schemeClr val="accent2"/>
                  </a:solidFill>
                  <a:effectLst/>
                  <a:latin typeface="Arial" pitchFamily="34" charset="0"/>
                </a:rPr>
                <a:t>:</a:t>
              </a:r>
            </a:p>
            <a:p>
              <a:pPr marL="0" marR="0" indent="0" algn="ctr" defTabSz="914400" rtl="0" eaLnBrk="1" fontAlgn="base" latinLnBrk="0" hangingPunct="1">
                <a:lnSpc>
                  <a:spcPct val="100000"/>
                </a:lnSpc>
                <a:spcBef>
                  <a:spcPct val="0"/>
                </a:spcBef>
                <a:spcAft>
                  <a:spcPct val="0"/>
                </a:spcAft>
                <a:buClrTx/>
                <a:buSzTx/>
                <a:buFontTx/>
                <a:buNone/>
                <a:tabLst/>
              </a:pPr>
              <a:r>
                <a:rPr lang="fr-FR" sz="1600" dirty="0" smtClean="0">
                  <a:latin typeface="Arial" pitchFamily="34" charset="0"/>
                </a:rPr>
                <a:t>1,907 Milliards €</a:t>
              </a:r>
              <a:endParaRPr kumimoji="0" lang="fr-FR" sz="1600" b="0" i="0" u="none" strike="noStrike" cap="none" normalizeH="0" baseline="0" dirty="0" smtClean="0">
                <a:ln>
                  <a:noFill/>
                </a:ln>
                <a:solidFill>
                  <a:schemeClr val="accent2"/>
                </a:solidFill>
                <a:effectLst/>
                <a:latin typeface="Arial" pitchFamily="34" charset="0"/>
              </a:endParaRPr>
            </a:p>
          </p:txBody>
        </p:sp>
        <p:sp>
          <p:nvSpPr>
            <p:cNvPr id="14" name="Ellipse 13"/>
            <p:cNvSpPr/>
            <p:nvPr/>
          </p:nvSpPr>
          <p:spPr bwMode="auto">
            <a:xfrm>
              <a:off x="107504" y="2494062"/>
              <a:ext cx="2088232" cy="908864"/>
            </a:xfrm>
            <a:prstGeom prst="ellipse">
              <a:avLst/>
            </a:prstGeom>
            <a:solidFill>
              <a:schemeClr val="bg1">
                <a:lumMod val="95000"/>
              </a:schemeClr>
            </a:solidFill>
            <a:ln w="9525" cap="flat" cmpd="sng" algn="ctr">
              <a:solidFill>
                <a:schemeClr val="accent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dirty="0" smtClean="0">
                  <a:ln>
                    <a:noFill/>
                  </a:ln>
                  <a:solidFill>
                    <a:srgbClr val="FF0000"/>
                  </a:solidFill>
                  <a:effectLst/>
                  <a:latin typeface="Arial" pitchFamily="34" charset="0"/>
                </a:rPr>
                <a:t>DAF SSR</a:t>
              </a:r>
              <a:r>
                <a:rPr kumimoji="0" lang="fr-FR" sz="1600" b="0" i="0" u="none" strike="noStrike" cap="none" normalizeH="0" baseline="0" dirty="0" smtClean="0">
                  <a:ln>
                    <a:noFill/>
                  </a:ln>
                  <a:solidFill>
                    <a:schemeClr val="accent2"/>
                  </a:solidFill>
                  <a:effectLst/>
                  <a:latin typeface="Arial" pitchFamily="34" charset="0"/>
                </a:rPr>
                <a:t>:</a:t>
              </a:r>
            </a:p>
            <a:p>
              <a:pPr marL="0" marR="0" indent="0" algn="ctr" defTabSz="914400" rtl="0" eaLnBrk="1" fontAlgn="base" latinLnBrk="0" hangingPunct="1">
                <a:lnSpc>
                  <a:spcPct val="100000"/>
                </a:lnSpc>
                <a:spcBef>
                  <a:spcPct val="0"/>
                </a:spcBef>
                <a:spcAft>
                  <a:spcPct val="0"/>
                </a:spcAft>
                <a:buClrTx/>
                <a:buSzTx/>
                <a:buFontTx/>
                <a:buNone/>
                <a:tabLst/>
              </a:pPr>
              <a:r>
                <a:rPr lang="fr-FR" sz="1600" dirty="0" smtClean="0">
                  <a:latin typeface="Arial" pitchFamily="34" charset="0"/>
                </a:rPr>
                <a:t>5,949 Milliards €</a:t>
              </a:r>
              <a:endParaRPr kumimoji="0" lang="fr-FR" sz="1600" b="0" i="0" u="none" strike="noStrike" cap="none" normalizeH="0" baseline="0" dirty="0" smtClean="0">
                <a:ln>
                  <a:noFill/>
                </a:ln>
                <a:solidFill>
                  <a:schemeClr val="accent2"/>
                </a:solidFill>
                <a:effectLst/>
                <a:latin typeface="Arial" pitchFamily="34" charset="0"/>
              </a:endParaRPr>
            </a:p>
          </p:txBody>
        </p:sp>
        <p:sp>
          <p:nvSpPr>
            <p:cNvPr id="5" name="ZoneTexte 4"/>
            <p:cNvSpPr txBox="1"/>
            <p:nvPr/>
          </p:nvSpPr>
          <p:spPr>
            <a:xfrm>
              <a:off x="179388" y="3645024"/>
              <a:ext cx="2016348" cy="338554"/>
            </a:xfrm>
            <a:prstGeom prst="rect">
              <a:avLst/>
            </a:prstGeom>
            <a:solidFill>
              <a:srgbClr val="00CCFF"/>
            </a:solidFill>
          </p:spPr>
          <p:txBody>
            <a:bodyPr wrap="square" rtlCol="0">
              <a:spAutoFit/>
            </a:bodyPr>
            <a:lstStyle/>
            <a:p>
              <a:pPr algn="ctr"/>
              <a:r>
                <a:rPr lang="fr-FR" sz="1600" b="1" dirty="0" smtClean="0"/>
                <a:t>7,856 Milliards €</a:t>
              </a:r>
              <a:endParaRPr lang="fr-FR" sz="1600" b="1" dirty="0"/>
            </a:p>
          </p:txBody>
        </p:sp>
        <p:sp>
          <p:nvSpPr>
            <p:cNvPr id="7" name="Accolade fermante 6"/>
            <p:cNvSpPr/>
            <p:nvPr/>
          </p:nvSpPr>
          <p:spPr bwMode="auto">
            <a:xfrm>
              <a:off x="4464278" y="1472493"/>
              <a:ext cx="368100" cy="2623964"/>
            </a:xfrm>
            <a:prstGeom prst="rightBrace">
              <a:avLst/>
            </a:prstGeom>
            <a:no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accent2"/>
                </a:solidFill>
                <a:effectLst/>
                <a:latin typeface="Arial" pitchFamily="34" charset="0"/>
              </a:endParaRPr>
            </a:p>
          </p:txBody>
        </p:sp>
        <p:sp>
          <p:nvSpPr>
            <p:cNvPr id="11" name="Rectangle à coins arrondis 10"/>
            <p:cNvSpPr/>
            <p:nvPr/>
          </p:nvSpPr>
          <p:spPr bwMode="auto">
            <a:xfrm>
              <a:off x="2418456" y="1473592"/>
              <a:ext cx="2081313" cy="742464"/>
            </a:xfrm>
            <a:prstGeom prst="roundRect">
              <a:avLst/>
            </a:prstGeom>
            <a:solidFill>
              <a:schemeClr val="bg1">
                <a:lumMod val="95000"/>
              </a:schemeClr>
            </a:solidFill>
            <a:ln w="9525" cap="flat" cmpd="sng" algn="ctr">
              <a:solidFill>
                <a:schemeClr val="accent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algn="ctr"/>
              <a:r>
                <a:rPr lang="fr-FR" sz="1600" b="1" dirty="0">
                  <a:solidFill>
                    <a:srgbClr val="00B050"/>
                  </a:solidFill>
                  <a:latin typeface="Arial" pitchFamily="34" charset="0"/>
                </a:rPr>
                <a:t>OQN </a:t>
              </a:r>
              <a:r>
                <a:rPr lang="fr-FR" sz="1600" b="1" dirty="0" smtClean="0">
                  <a:solidFill>
                    <a:srgbClr val="00B050"/>
                  </a:solidFill>
                  <a:latin typeface="Arial" pitchFamily="34" charset="0"/>
                </a:rPr>
                <a:t>SSR</a:t>
              </a:r>
              <a:r>
                <a:rPr lang="fr-FR" sz="1600" dirty="0">
                  <a:latin typeface="Arial" pitchFamily="34" charset="0"/>
                </a:rPr>
                <a:t>:</a:t>
              </a:r>
            </a:p>
            <a:p>
              <a:pPr algn="ctr"/>
              <a:r>
                <a:rPr lang="fr-FR" sz="1600" dirty="0" smtClean="0">
                  <a:latin typeface="Arial" pitchFamily="34" charset="0"/>
                </a:rPr>
                <a:t>12 450 861 </a:t>
              </a:r>
            </a:p>
            <a:p>
              <a:pPr algn="ctr"/>
              <a:r>
                <a:rPr lang="fr-FR" sz="1600" dirty="0" smtClean="0">
                  <a:latin typeface="Arial" pitchFamily="34" charset="0"/>
                </a:rPr>
                <a:t>Journées PMSI</a:t>
              </a:r>
              <a:endParaRPr kumimoji="0" lang="fr-FR" sz="1600" b="0" i="0" u="none" strike="noStrike" cap="none" normalizeH="0" baseline="0" dirty="0" smtClean="0">
                <a:ln>
                  <a:noFill/>
                </a:ln>
                <a:solidFill>
                  <a:schemeClr val="accent2"/>
                </a:solidFill>
                <a:effectLst/>
                <a:latin typeface="Arial" pitchFamily="34" charset="0"/>
              </a:endParaRPr>
            </a:p>
          </p:txBody>
        </p:sp>
        <p:sp>
          <p:nvSpPr>
            <p:cNvPr id="19" name="Rectangle à coins arrondis 18"/>
            <p:cNvSpPr/>
            <p:nvPr/>
          </p:nvSpPr>
          <p:spPr bwMode="auto">
            <a:xfrm>
              <a:off x="2438233" y="2577262"/>
              <a:ext cx="2081313" cy="742464"/>
            </a:xfrm>
            <a:prstGeom prst="roundRect">
              <a:avLst/>
            </a:prstGeom>
            <a:solidFill>
              <a:schemeClr val="bg1">
                <a:lumMod val="95000"/>
              </a:schemeClr>
            </a:solidFill>
            <a:ln w="9525" cap="flat" cmpd="sng" algn="ctr">
              <a:solidFill>
                <a:schemeClr val="accent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algn="ctr"/>
              <a:r>
                <a:rPr lang="fr-FR" sz="1600" b="1" dirty="0">
                  <a:solidFill>
                    <a:srgbClr val="FF0000"/>
                  </a:solidFill>
                  <a:latin typeface="Arial" pitchFamily="34" charset="0"/>
                </a:rPr>
                <a:t>DAF </a:t>
              </a:r>
              <a:r>
                <a:rPr lang="fr-FR" sz="1600" b="1" dirty="0" smtClean="0">
                  <a:solidFill>
                    <a:srgbClr val="FF0000"/>
                  </a:solidFill>
                  <a:latin typeface="Arial" pitchFamily="34" charset="0"/>
                </a:rPr>
                <a:t>SSR</a:t>
              </a:r>
              <a:r>
                <a:rPr lang="fr-FR" sz="1600" dirty="0" smtClean="0">
                  <a:latin typeface="Arial" pitchFamily="34" charset="0"/>
                </a:rPr>
                <a:t>:</a:t>
              </a:r>
              <a:endParaRPr lang="fr-FR" sz="1600" dirty="0">
                <a:latin typeface="Arial" pitchFamily="34" charset="0"/>
              </a:endParaRPr>
            </a:p>
            <a:p>
              <a:pPr algn="ctr"/>
              <a:r>
                <a:rPr lang="fr-FR" sz="1600" dirty="0" smtClean="0">
                  <a:latin typeface="Arial" pitchFamily="34" charset="0"/>
                </a:rPr>
                <a:t>23 533 386 </a:t>
              </a:r>
              <a:r>
                <a:rPr lang="fr-FR" sz="1600" dirty="0">
                  <a:latin typeface="Arial" pitchFamily="34" charset="0"/>
                </a:rPr>
                <a:t>Journées </a:t>
              </a:r>
              <a:r>
                <a:rPr lang="fr-FR" sz="1600" dirty="0" smtClean="0">
                  <a:latin typeface="Arial" pitchFamily="34" charset="0"/>
                </a:rPr>
                <a:t>PMSI</a:t>
              </a:r>
              <a:endParaRPr kumimoji="0" lang="fr-FR" sz="1600" b="0" i="0" u="none" strike="noStrike" cap="none" normalizeH="0" baseline="0" dirty="0" smtClean="0">
                <a:ln>
                  <a:noFill/>
                </a:ln>
                <a:solidFill>
                  <a:schemeClr val="accent2"/>
                </a:solidFill>
                <a:effectLst/>
                <a:latin typeface="Arial" pitchFamily="34" charset="0"/>
              </a:endParaRPr>
            </a:p>
          </p:txBody>
        </p:sp>
        <p:sp>
          <p:nvSpPr>
            <p:cNvPr id="20" name="ZoneTexte 19"/>
            <p:cNvSpPr txBox="1"/>
            <p:nvPr/>
          </p:nvSpPr>
          <p:spPr>
            <a:xfrm>
              <a:off x="2503198" y="3521913"/>
              <a:ext cx="2016348" cy="584775"/>
            </a:xfrm>
            <a:prstGeom prst="rect">
              <a:avLst/>
            </a:prstGeom>
            <a:solidFill>
              <a:srgbClr val="00CCFF"/>
            </a:solidFill>
          </p:spPr>
          <p:txBody>
            <a:bodyPr wrap="square" rtlCol="0">
              <a:spAutoFit/>
            </a:bodyPr>
            <a:lstStyle/>
            <a:p>
              <a:pPr algn="ctr"/>
              <a:r>
                <a:rPr lang="fr-FR" sz="1600" b="1" dirty="0" smtClean="0"/>
                <a:t>36 Millions Journées</a:t>
              </a:r>
              <a:endParaRPr lang="fr-FR" sz="1600" b="1" dirty="0"/>
            </a:p>
          </p:txBody>
        </p:sp>
      </p:grpSp>
      <p:sp>
        <p:nvSpPr>
          <p:cNvPr id="15" name="ZoneTexte 14"/>
          <p:cNvSpPr txBox="1"/>
          <p:nvPr/>
        </p:nvSpPr>
        <p:spPr>
          <a:xfrm>
            <a:off x="197288" y="4581128"/>
            <a:ext cx="8712968" cy="1200329"/>
          </a:xfrm>
          <a:prstGeom prst="rect">
            <a:avLst/>
          </a:prstGeom>
          <a:noFill/>
        </p:spPr>
        <p:txBody>
          <a:bodyPr wrap="square" rtlCol="0">
            <a:spAutoFit/>
          </a:bodyPr>
          <a:lstStyle/>
          <a:p>
            <a:r>
              <a:rPr lang="fr-FR" b="1" dirty="0" smtClean="0"/>
              <a:t>Un constat partagé par la Cour des Comptes dans son rapport de 2012</a:t>
            </a:r>
          </a:p>
          <a:p>
            <a:pPr marL="285750" indent="-285750">
              <a:buFont typeface="Wingdings" panose="05000000000000000000" pitchFamily="2" charset="2"/>
              <a:buChar char="§"/>
            </a:pPr>
            <a:r>
              <a:rPr lang="fr-FR" dirty="0" smtClean="0"/>
              <a:t>Patients « pas différents » entre les secteurs</a:t>
            </a:r>
          </a:p>
          <a:p>
            <a:pPr marL="285750" indent="-285750">
              <a:buFont typeface="Wingdings" panose="05000000000000000000" pitchFamily="2" charset="2"/>
              <a:buChar char="§"/>
            </a:pPr>
            <a:r>
              <a:rPr lang="fr-FR" dirty="0" smtClean="0"/>
              <a:t>Des financements plus importants dans le secteur sous DAF</a:t>
            </a:r>
          </a:p>
          <a:p>
            <a:pPr marL="285750" indent="-285750">
              <a:buFont typeface="Wingdings" panose="05000000000000000000" pitchFamily="2" charset="2"/>
              <a:buChar char="§"/>
            </a:pPr>
            <a:r>
              <a:rPr lang="fr-FR" dirty="0" smtClean="0"/>
              <a:t>Des lits non occupés dans le secteur public</a:t>
            </a:r>
            <a:endParaRPr lang="fr-FR" dirty="0"/>
          </a:p>
        </p:txBody>
      </p:sp>
    </p:spTree>
    <p:extLst>
      <p:ext uri="{BB962C8B-B14F-4D97-AF65-F5344CB8AC3E}">
        <p14:creationId xmlns:p14="http://schemas.microsoft.com/office/powerpoint/2010/main" val="2564730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 calcmode="lin" valueType="num">
                                      <p:cBhvr additive="base">
                                        <p:cTn id="17" dur="500" fill="hold"/>
                                        <p:tgtEl>
                                          <p:spTgt spid="15"/>
                                        </p:tgtEl>
                                        <p:attrNameLst>
                                          <p:attrName>ppt_x</p:attrName>
                                        </p:attrNameLst>
                                      </p:cBhvr>
                                      <p:tavLst>
                                        <p:tav tm="0">
                                          <p:val>
                                            <p:strVal val="#ppt_x"/>
                                          </p:val>
                                        </p:tav>
                                        <p:tav tm="100000">
                                          <p:val>
                                            <p:strVal val="#ppt_x"/>
                                          </p:val>
                                        </p:tav>
                                      </p:tavLst>
                                    </p:anim>
                                    <p:anim calcmode="lin" valueType="num">
                                      <p:cBhvr additive="base">
                                        <p:cTn id="1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Espace réservé du numéro de diapositive 8"/>
          <p:cNvSpPr>
            <a:spLocks noGrp="1"/>
          </p:cNvSpPr>
          <p:nvPr>
            <p:ph type="sldNum" sz="quarter" idx="10"/>
          </p:nvPr>
        </p:nvSpPr>
        <p:spPr/>
        <p:txBody>
          <a:bodyPr/>
          <a:lstStyle/>
          <a:p>
            <a:pPr>
              <a:defRPr/>
            </a:pPr>
            <a:fld id="{842E5030-4721-40D6-A546-F13953D8AF7C}" type="slidenum">
              <a:rPr lang="fr-FR"/>
              <a:pPr>
                <a:defRPr/>
              </a:pPr>
              <a:t>7</a:t>
            </a:fld>
            <a:endParaRPr lang="fr-FR" dirty="0"/>
          </a:p>
        </p:txBody>
      </p:sp>
      <p:sp>
        <p:nvSpPr>
          <p:cNvPr id="8" name="Espace réservé du numéro de diapositive 8"/>
          <p:cNvSpPr txBox="1">
            <a:spLocks noGrp="1"/>
          </p:cNvSpPr>
          <p:nvPr/>
        </p:nvSpPr>
        <p:spPr bwMode="auto">
          <a:xfrm>
            <a:off x="8185150" y="6727825"/>
            <a:ext cx="1042988" cy="287338"/>
          </a:xfrm>
          <a:prstGeom prst="rect">
            <a:avLst/>
          </a:prstGeom>
          <a:noFill/>
          <a:ln>
            <a:miter lim="800000"/>
            <a:headEnd/>
            <a:tailEnd/>
          </a:ln>
        </p:spPr>
        <p:txBody>
          <a:bodyPr/>
          <a:lstStyle/>
          <a:p>
            <a:pPr algn="r">
              <a:defRPr/>
            </a:pPr>
            <a:fld id="{984B1830-9B88-4224-9D5A-1B6D0A4B98E5}" type="slidenum">
              <a:rPr lang="fr-FR" sz="600">
                <a:solidFill>
                  <a:schemeClr val="tx1"/>
                </a:solidFill>
                <a:latin typeface="Arial" pitchFamily="34" charset="0"/>
                <a:cs typeface="+mn-cs"/>
              </a:rPr>
              <a:pPr algn="r">
                <a:defRPr/>
              </a:pPr>
              <a:t>7</a:t>
            </a:fld>
            <a:endParaRPr lang="fr-FR" sz="600" dirty="0">
              <a:solidFill>
                <a:schemeClr val="tx1"/>
              </a:solidFill>
              <a:latin typeface="Arial" pitchFamily="34" charset="0"/>
              <a:cs typeface="+mn-cs"/>
            </a:endParaRPr>
          </a:p>
        </p:txBody>
      </p:sp>
      <p:sp>
        <p:nvSpPr>
          <p:cNvPr id="43011" name="Espace réservé du numéro de diapositive 3"/>
          <p:cNvSpPr txBox="1">
            <a:spLocks noGrp="1"/>
          </p:cNvSpPr>
          <p:nvPr/>
        </p:nvSpPr>
        <p:spPr bwMode="auto">
          <a:xfrm>
            <a:off x="4140200" y="6570663"/>
            <a:ext cx="1042988" cy="287337"/>
          </a:xfrm>
          <a:prstGeom prst="rect">
            <a:avLst/>
          </a:prstGeom>
          <a:noFill/>
          <a:ln w="9525">
            <a:noFill/>
            <a:miter lim="800000"/>
            <a:headEnd/>
            <a:tailEnd/>
          </a:ln>
        </p:spPr>
        <p:txBody>
          <a:bodyPr/>
          <a:lstStyle/>
          <a:p>
            <a:pPr algn="ctr"/>
            <a:fld id="{97AF5E93-F1CB-4EE4-BE77-739C30221B0E}" type="slidenum">
              <a:rPr lang="fr-FR" sz="1200">
                <a:solidFill>
                  <a:schemeClr val="tx1"/>
                </a:solidFill>
              </a:rPr>
              <a:pPr algn="ctr"/>
              <a:t>7</a:t>
            </a:fld>
            <a:endParaRPr lang="fr-FR" sz="1200" dirty="0">
              <a:solidFill>
                <a:schemeClr val="tx1"/>
              </a:solidFill>
            </a:endParaRPr>
          </a:p>
        </p:txBody>
      </p:sp>
      <p:sp>
        <p:nvSpPr>
          <p:cNvPr id="43013" name="Line 3"/>
          <p:cNvSpPr>
            <a:spLocks noChangeShapeType="1"/>
          </p:cNvSpPr>
          <p:nvPr/>
        </p:nvSpPr>
        <p:spPr bwMode="auto">
          <a:xfrm>
            <a:off x="0" y="836613"/>
            <a:ext cx="9144000" cy="0"/>
          </a:xfrm>
          <a:prstGeom prst="line">
            <a:avLst/>
          </a:prstGeom>
          <a:noFill/>
          <a:ln w="19050">
            <a:solidFill>
              <a:srgbClr val="99CCFF"/>
            </a:solidFill>
            <a:round/>
            <a:headEnd/>
            <a:tailEnd/>
          </a:ln>
        </p:spPr>
        <p:txBody>
          <a:bodyPr anchor="ctr">
            <a:spAutoFit/>
          </a:bodyPr>
          <a:lstStyle/>
          <a:p>
            <a:endParaRPr lang="fr-FR" dirty="0"/>
          </a:p>
        </p:txBody>
      </p:sp>
      <p:sp>
        <p:nvSpPr>
          <p:cNvPr id="43014" name="Rectangle 4"/>
          <p:cNvSpPr>
            <a:spLocks noChangeArrowheads="1"/>
          </p:cNvSpPr>
          <p:nvPr/>
        </p:nvSpPr>
        <p:spPr bwMode="auto">
          <a:xfrm>
            <a:off x="0" y="2400300"/>
            <a:ext cx="9144000" cy="0"/>
          </a:xfrm>
          <a:prstGeom prst="rect">
            <a:avLst/>
          </a:prstGeom>
          <a:noFill/>
          <a:ln w="9525" algn="ctr">
            <a:noFill/>
            <a:miter lim="800000"/>
            <a:headEnd/>
            <a:tailEnd/>
          </a:ln>
        </p:spPr>
        <p:txBody>
          <a:bodyPr wrap="none" anchor="ctr">
            <a:spAutoFit/>
          </a:bodyPr>
          <a:lstStyle/>
          <a:p>
            <a:endParaRPr lang="fr-FR" dirty="0"/>
          </a:p>
        </p:txBody>
      </p:sp>
      <p:sp>
        <p:nvSpPr>
          <p:cNvPr id="23" name="Rectangle 2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4" name="Rectangle 22"/>
          <p:cNvSpPr>
            <a:spLocks noChangeArrowheads="1"/>
          </p:cNvSpPr>
          <p:nvPr/>
        </p:nvSpPr>
        <p:spPr bwMode="auto">
          <a:xfrm>
            <a:off x="0" y="457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dirty="0"/>
          </a:p>
        </p:txBody>
      </p:sp>
      <p:sp>
        <p:nvSpPr>
          <p:cNvPr id="25" name="Rectangle 24"/>
          <p:cNvSpPr/>
          <p:nvPr/>
        </p:nvSpPr>
        <p:spPr>
          <a:xfrm>
            <a:off x="191355" y="846428"/>
            <a:ext cx="8857108" cy="338554"/>
          </a:xfrm>
          <a:prstGeom prst="rect">
            <a:avLst/>
          </a:prstGeom>
          <a:solidFill>
            <a:schemeClr val="accent1"/>
          </a:solidFill>
          <a:ln w="31750">
            <a:solidFill>
              <a:srgbClr val="FF0000"/>
            </a:solidFill>
          </a:ln>
        </p:spPr>
        <p:txBody>
          <a:bodyPr wrap="square">
            <a:spAutoFit/>
          </a:bodyPr>
          <a:lstStyle/>
          <a:p>
            <a:pPr lvl="0" algn="ctr"/>
            <a:r>
              <a:rPr lang="fr-FR" sz="1600" b="1" dirty="0" smtClean="0"/>
              <a:t>LA FHP-SSR TRES VIGILANTE SUR L’ENSEMBLE DES TRAVAUX EN COURS</a:t>
            </a:r>
            <a:endParaRPr lang="fr-FR" sz="1600" b="1" dirty="0"/>
          </a:p>
        </p:txBody>
      </p:sp>
      <p:sp>
        <p:nvSpPr>
          <p:cNvPr id="14" name="Rectangle 2"/>
          <p:cNvSpPr>
            <a:spLocks noChangeArrowheads="1"/>
          </p:cNvSpPr>
          <p:nvPr/>
        </p:nvSpPr>
        <p:spPr bwMode="auto">
          <a:xfrm>
            <a:off x="179388" y="188640"/>
            <a:ext cx="8640762" cy="523220"/>
          </a:xfrm>
          <a:prstGeom prst="rect">
            <a:avLst/>
          </a:prstGeom>
          <a:noFill/>
          <a:ln w="9525">
            <a:noFill/>
            <a:miter lim="800000"/>
            <a:headEnd/>
            <a:tailEnd/>
          </a:ln>
        </p:spPr>
        <p:txBody>
          <a:bodyPr>
            <a:spAutoFit/>
          </a:bodyPr>
          <a:lstStyle/>
          <a:p>
            <a:r>
              <a:rPr lang="fr-FR" sz="2800" b="1" dirty="0"/>
              <a:t>Les travaux sur la refonte du financement en SSR</a:t>
            </a:r>
          </a:p>
        </p:txBody>
      </p:sp>
      <p:sp>
        <p:nvSpPr>
          <p:cNvPr id="15" name="Rectangle 14"/>
          <p:cNvSpPr/>
          <p:nvPr/>
        </p:nvSpPr>
        <p:spPr>
          <a:xfrm>
            <a:off x="86158" y="1201665"/>
            <a:ext cx="8733992" cy="3116238"/>
          </a:xfrm>
          <a:prstGeom prst="rect">
            <a:avLst/>
          </a:prstGeom>
        </p:spPr>
        <p:txBody>
          <a:bodyPr wrap="square">
            <a:spAutoFit/>
          </a:bodyPr>
          <a:lstStyle/>
          <a:p>
            <a:pPr marL="285750" indent="-285750">
              <a:buFont typeface="Wingdings" panose="05000000000000000000" pitchFamily="2" charset="2"/>
              <a:buChar char="§"/>
            </a:pPr>
            <a:r>
              <a:rPr lang="fr-FR" sz="1600" b="1" dirty="0" smtClean="0">
                <a:sym typeface="Wingdings" panose="05000000000000000000" pitchFamily="2" charset="2"/>
              </a:rPr>
              <a:t>Un </a:t>
            </a:r>
            <a:r>
              <a:rPr lang="fr-FR" sz="1600" b="1" dirty="0" smtClean="0">
                <a:solidFill>
                  <a:srgbClr val="FF0000"/>
                </a:solidFill>
                <a:sym typeface="Wingdings" panose="05000000000000000000" pitchFamily="2" charset="2"/>
              </a:rPr>
              <a:t>financement lié à l’activité </a:t>
            </a:r>
            <a:r>
              <a:rPr lang="fr-FR" sz="1600" b="1" dirty="0" smtClean="0">
                <a:sym typeface="Wingdings" panose="05000000000000000000" pitchFamily="2" charset="2"/>
              </a:rPr>
              <a:t> une source de productivité et un effet « rémunérateur » attendu</a:t>
            </a:r>
          </a:p>
          <a:p>
            <a:endParaRPr lang="fr-FR" sz="1050" b="1" dirty="0" smtClean="0">
              <a:sym typeface="Wingdings" panose="05000000000000000000" pitchFamily="2" charset="2"/>
            </a:endParaRPr>
          </a:p>
          <a:p>
            <a:pPr marL="285750" indent="-285750">
              <a:buFont typeface="Wingdings" panose="05000000000000000000" pitchFamily="2" charset="2"/>
              <a:buChar char="§"/>
            </a:pPr>
            <a:r>
              <a:rPr lang="fr-FR" sz="1600" b="1" dirty="0"/>
              <a:t>Convergence/harmonisation avec le secteur sous DAF </a:t>
            </a:r>
            <a:r>
              <a:rPr lang="fr-FR" sz="1600" b="1" dirty="0">
                <a:sym typeface="Wingdings" panose="05000000000000000000" pitchFamily="2" charset="2"/>
              </a:rPr>
              <a:t> </a:t>
            </a:r>
            <a:r>
              <a:rPr lang="fr-FR" sz="1600" b="1" dirty="0">
                <a:solidFill>
                  <a:srgbClr val="FF0000"/>
                </a:solidFill>
                <a:sym typeface="Wingdings" panose="05000000000000000000" pitchFamily="2" charset="2"/>
              </a:rPr>
              <a:t>socle tarifaire </a:t>
            </a:r>
            <a:r>
              <a:rPr lang="fr-FR" sz="1600" b="1" dirty="0" smtClean="0">
                <a:solidFill>
                  <a:srgbClr val="FF0000"/>
                </a:solidFill>
                <a:sym typeface="Wingdings" panose="05000000000000000000" pitchFamily="2" charset="2"/>
              </a:rPr>
              <a:t>commun</a:t>
            </a:r>
          </a:p>
          <a:p>
            <a:endParaRPr lang="fr-FR" sz="1050" b="1" dirty="0" smtClean="0">
              <a:solidFill>
                <a:srgbClr val="FF0000"/>
              </a:solidFill>
              <a:sym typeface="Wingdings" panose="05000000000000000000" pitchFamily="2" charset="2"/>
            </a:endParaRPr>
          </a:p>
          <a:p>
            <a:pPr marL="285750" indent="-285750">
              <a:buFont typeface="Wingdings" panose="05000000000000000000" pitchFamily="2" charset="2"/>
              <a:buChar char="§"/>
            </a:pPr>
            <a:r>
              <a:rPr lang="fr-FR" sz="1600" b="1" dirty="0">
                <a:sym typeface="Wingdings" panose="05000000000000000000" pitchFamily="2" charset="2"/>
              </a:rPr>
              <a:t>Eviter une </a:t>
            </a:r>
            <a:r>
              <a:rPr lang="fr-FR" sz="1600" b="1" dirty="0">
                <a:solidFill>
                  <a:srgbClr val="FF0000"/>
                </a:solidFill>
                <a:sym typeface="Wingdings" panose="05000000000000000000" pitchFamily="2" charset="2"/>
              </a:rPr>
              <a:t>concurrence déloyale du secteur public </a:t>
            </a:r>
            <a:r>
              <a:rPr lang="fr-FR" sz="1600" b="1" dirty="0">
                <a:sym typeface="Wingdings" panose="05000000000000000000" pitchFamily="2" charset="2"/>
              </a:rPr>
              <a:t>(incitation ++ des ARS)</a:t>
            </a:r>
          </a:p>
          <a:p>
            <a:endParaRPr lang="fr-FR" sz="1050" b="1" dirty="0" smtClean="0">
              <a:sym typeface="Wingdings" panose="05000000000000000000" pitchFamily="2" charset="2"/>
            </a:endParaRPr>
          </a:p>
          <a:p>
            <a:pPr marL="285750" indent="-285750">
              <a:buFont typeface="Wingdings" panose="05000000000000000000" pitchFamily="2" charset="2"/>
              <a:buChar char="§"/>
            </a:pPr>
            <a:r>
              <a:rPr lang="fr-FR" sz="1600" b="1" dirty="0" smtClean="0">
                <a:solidFill>
                  <a:srgbClr val="FF0000"/>
                </a:solidFill>
                <a:sym typeface="Wingdings" panose="05000000000000000000" pitchFamily="2" charset="2"/>
              </a:rPr>
              <a:t>Réduire les inégalités </a:t>
            </a:r>
            <a:r>
              <a:rPr lang="fr-FR" sz="1600" b="1" dirty="0" smtClean="0">
                <a:sym typeface="Wingdings" panose="05000000000000000000" pitchFamily="2" charset="2"/>
              </a:rPr>
              <a:t>des tarifs intra sectoriels</a:t>
            </a:r>
          </a:p>
          <a:p>
            <a:endParaRPr lang="fr-FR" sz="1050" b="1" dirty="0" smtClean="0">
              <a:sym typeface="Wingdings" panose="05000000000000000000" pitchFamily="2" charset="2"/>
            </a:endParaRPr>
          </a:p>
          <a:p>
            <a:pPr marL="285750" indent="-285750">
              <a:buFont typeface="Wingdings" panose="05000000000000000000" pitchFamily="2" charset="2"/>
              <a:buChar char="§"/>
            </a:pPr>
            <a:r>
              <a:rPr lang="fr-FR" sz="1600" b="1" dirty="0" smtClean="0">
                <a:sym typeface="Wingdings" panose="05000000000000000000" pitchFamily="2" charset="2"/>
              </a:rPr>
              <a:t>Installer le SSR au cœur du parcours  </a:t>
            </a:r>
            <a:r>
              <a:rPr lang="fr-FR" sz="1600" b="1" dirty="0" smtClean="0">
                <a:solidFill>
                  <a:srgbClr val="FF0000"/>
                </a:solidFill>
                <a:sym typeface="Wingdings" panose="05000000000000000000" pitchFamily="2" charset="2"/>
              </a:rPr>
              <a:t>éviter un potentiel chainage financier avec le court séjour</a:t>
            </a:r>
          </a:p>
          <a:p>
            <a:endParaRPr lang="fr-FR" sz="1050" b="1" dirty="0" smtClean="0">
              <a:sym typeface="Wingdings" panose="05000000000000000000" pitchFamily="2" charset="2"/>
            </a:endParaRPr>
          </a:p>
          <a:p>
            <a:pPr marL="285750" indent="-285750">
              <a:buFont typeface="Wingdings" panose="05000000000000000000" pitchFamily="2" charset="2"/>
              <a:buChar char="§"/>
            </a:pPr>
            <a:r>
              <a:rPr lang="fr-FR" sz="1600" b="1" dirty="0" smtClean="0">
                <a:solidFill>
                  <a:srgbClr val="FF0000"/>
                </a:solidFill>
                <a:sym typeface="Wingdings" panose="05000000000000000000" pitchFamily="2" charset="2"/>
              </a:rPr>
              <a:t>Sauver le maximum d’ établissements </a:t>
            </a:r>
            <a:r>
              <a:rPr lang="fr-FR" sz="1600" b="1" dirty="0" smtClean="0">
                <a:sym typeface="Wingdings" panose="05000000000000000000" pitchFamily="2" charset="2"/>
              </a:rPr>
              <a:t>d’une réorganisation territoriale souhaitée par les pouvoirs publics</a:t>
            </a:r>
            <a:endParaRPr lang="fr-FR" sz="1600" b="1" dirty="0"/>
          </a:p>
        </p:txBody>
      </p:sp>
      <p:sp>
        <p:nvSpPr>
          <p:cNvPr id="16" name="ZoneTexte 15"/>
          <p:cNvSpPr txBox="1"/>
          <p:nvPr/>
        </p:nvSpPr>
        <p:spPr>
          <a:xfrm>
            <a:off x="75559" y="4365104"/>
            <a:ext cx="8962305" cy="1077218"/>
          </a:xfrm>
          <a:prstGeom prst="rect">
            <a:avLst/>
          </a:prstGeom>
          <a:solidFill>
            <a:schemeClr val="accent1"/>
          </a:solidFill>
          <a:ln w="22225">
            <a:solidFill>
              <a:schemeClr val="accent1"/>
            </a:solidFill>
          </a:ln>
        </p:spPr>
        <p:txBody>
          <a:bodyPr wrap="square" rtlCol="0">
            <a:spAutoFit/>
          </a:bodyPr>
          <a:lstStyle/>
          <a:p>
            <a:pPr algn="ctr"/>
            <a:r>
              <a:rPr lang="fr-FR" sz="1600" b="1" u="sng" dirty="0" smtClean="0"/>
              <a:t>Sous la contrainte de la tendance lourde d’une réduction des dépenses d’assurance maladie</a:t>
            </a:r>
          </a:p>
          <a:p>
            <a:pPr algn="ctr"/>
            <a:r>
              <a:rPr lang="fr-FR" sz="1600" dirty="0" smtClean="0">
                <a:sym typeface="Wingdings" panose="05000000000000000000" pitchFamily="2" charset="2"/>
              </a:rPr>
              <a:t>Réduction des DMS // Réduction des hospitalisations // Augmentation de l’efficience et de la productivité</a:t>
            </a:r>
            <a:endParaRPr lang="fr-FR" sz="1600" dirty="0"/>
          </a:p>
        </p:txBody>
      </p:sp>
      <p:sp>
        <p:nvSpPr>
          <p:cNvPr id="18" name="ZoneTexte 17"/>
          <p:cNvSpPr txBox="1"/>
          <p:nvPr/>
        </p:nvSpPr>
        <p:spPr>
          <a:xfrm>
            <a:off x="75558" y="5589240"/>
            <a:ext cx="8962305" cy="830997"/>
          </a:xfrm>
          <a:prstGeom prst="rect">
            <a:avLst/>
          </a:prstGeom>
          <a:solidFill>
            <a:schemeClr val="accent1"/>
          </a:solidFill>
          <a:ln w="22225">
            <a:solidFill>
              <a:schemeClr val="accent1"/>
            </a:solidFill>
          </a:ln>
        </p:spPr>
        <p:txBody>
          <a:bodyPr wrap="square" rtlCol="0">
            <a:spAutoFit/>
          </a:bodyPr>
          <a:lstStyle/>
          <a:p>
            <a:pPr algn="ctr"/>
            <a:r>
              <a:rPr lang="fr-FR" sz="1600" b="1" u="sng" dirty="0" smtClean="0"/>
              <a:t>Des « outils » qui doivent répondre à cette contrainte</a:t>
            </a:r>
          </a:p>
          <a:p>
            <a:pPr algn="ctr"/>
            <a:r>
              <a:rPr lang="fr-FR" sz="1600" dirty="0" smtClean="0">
                <a:sym typeface="Wingdings" panose="05000000000000000000" pitchFamily="2" charset="2"/>
              </a:rPr>
              <a:t>Politique de pertinence // Gradation de l’offre de prise en charge: HC/HdJ/ACE // lien médecine de 1</a:t>
            </a:r>
            <a:r>
              <a:rPr lang="fr-FR" sz="1600" baseline="30000" dirty="0" smtClean="0">
                <a:sym typeface="Wingdings" panose="05000000000000000000" pitchFamily="2" charset="2"/>
              </a:rPr>
              <a:t>er</a:t>
            </a:r>
            <a:r>
              <a:rPr lang="fr-FR" sz="1600" dirty="0" smtClean="0">
                <a:sym typeface="Wingdings" panose="05000000000000000000" pitchFamily="2" charset="2"/>
              </a:rPr>
              <a:t> recours (adressage direct) // Prévention // Télémédecine // Education Thérapeutique</a:t>
            </a:r>
            <a:endParaRPr lang="fr-FR" sz="1600" dirty="0"/>
          </a:p>
        </p:txBody>
      </p:sp>
    </p:spTree>
    <p:extLst>
      <p:ext uri="{BB962C8B-B14F-4D97-AF65-F5344CB8AC3E}">
        <p14:creationId xmlns:p14="http://schemas.microsoft.com/office/powerpoint/2010/main" val="694649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Espace réservé du numéro de diapositive 8"/>
          <p:cNvSpPr>
            <a:spLocks noGrp="1"/>
          </p:cNvSpPr>
          <p:nvPr>
            <p:ph type="sldNum" sz="quarter" idx="10"/>
          </p:nvPr>
        </p:nvSpPr>
        <p:spPr/>
        <p:txBody>
          <a:bodyPr/>
          <a:lstStyle/>
          <a:p>
            <a:pPr>
              <a:defRPr/>
            </a:pPr>
            <a:fld id="{842E5030-4721-40D6-A546-F13953D8AF7C}" type="slidenum">
              <a:rPr lang="fr-FR"/>
              <a:pPr>
                <a:defRPr/>
              </a:pPr>
              <a:t>8</a:t>
            </a:fld>
            <a:endParaRPr lang="fr-FR" dirty="0"/>
          </a:p>
        </p:txBody>
      </p:sp>
      <p:sp>
        <p:nvSpPr>
          <p:cNvPr id="8" name="Espace réservé du numéro de diapositive 8"/>
          <p:cNvSpPr txBox="1">
            <a:spLocks noGrp="1"/>
          </p:cNvSpPr>
          <p:nvPr/>
        </p:nvSpPr>
        <p:spPr bwMode="auto">
          <a:xfrm>
            <a:off x="8185150" y="6727825"/>
            <a:ext cx="1042988" cy="287338"/>
          </a:xfrm>
          <a:prstGeom prst="rect">
            <a:avLst/>
          </a:prstGeom>
          <a:noFill/>
          <a:ln>
            <a:miter lim="800000"/>
            <a:headEnd/>
            <a:tailEnd/>
          </a:ln>
        </p:spPr>
        <p:txBody>
          <a:bodyPr/>
          <a:lstStyle/>
          <a:p>
            <a:pPr algn="r">
              <a:defRPr/>
            </a:pPr>
            <a:fld id="{984B1830-9B88-4224-9D5A-1B6D0A4B98E5}" type="slidenum">
              <a:rPr lang="fr-FR" sz="600">
                <a:solidFill>
                  <a:schemeClr val="tx1"/>
                </a:solidFill>
                <a:latin typeface="Arial" pitchFamily="34" charset="0"/>
                <a:cs typeface="+mn-cs"/>
              </a:rPr>
              <a:pPr algn="r">
                <a:defRPr/>
              </a:pPr>
              <a:t>8</a:t>
            </a:fld>
            <a:endParaRPr lang="fr-FR" sz="600" dirty="0">
              <a:solidFill>
                <a:schemeClr val="tx1"/>
              </a:solidFill>
              <a:latin typeface="Arial" pitchFamily="34" charset="0"/>
              <a:cs typeface="+mn-cs"/>
            </a:endParaRPr>
          </a:p>
        </p:txBody>
      </p:sp>
      <p:sp>
        <p:nvSpPr>
          <p:cNvPr id="43011" name="Espace réservé du numéro de diapositive 3"/>
          <p:cNvSpPr txBox="1">
            <a:spLocks noGrp="1"/>
          </p:cNvSpPr>
          <p:nvPr/>
        </p:nvSpPr>
        <p:spPr bwMode="auto">
          <a:xfrm>
            <a:off x="4140200" y="6570663"/>
            <a:ext cx="1042988" cy="287337"/>
          </a:xfrm>
          <a:prstGeom prst="rect">
            <a:avLst/>
          </a:prstGeom>
          <a:noFill/>
          <a:ln w="9525">
            <a:noFill/>
            <a:miter lim="800000"/>
            <a:headEnd/>
            <a:tailEnd/>
          </a:ln>
        </p:spPr>
        <p:txBody>
          <a:bodyPr/>
          <a:lstStyle/>
          <a:p>
            <a:pPr algn="ctr"/>
            <a:fld id="{97AF5E93-F1CB-4EE4-BE77-739C30221B0E}" type="slidenum">
              <a:rPr lang="fr-FR" sz="1200">
                <a:solidFill>
                  <a:schemeClr val="tx1"/>
                </a:solidFill>
              </a:rPr>
              <a:pPr algn="ctr"/>
              <a:t>8</a:t>
            </a:fld>
            <a:endParaRPr lang="fr-FR" sz="1200" dirty="0">
              <a:solidFill>
                <a:schemeClr val="tx1"/>
              </a:solidFill>
            </a:endParaRPr>
          </a:p>
        </p:txBody>
      </p:sp>
      <p:sp>
        <p:nvSpPr>
          <p:cNvPr id="43013" name="Line 3"/>
          <p:cNvSpPr>
            <a:spLocks noChangeShapeType="1"/>
          </p:cNvSpPr>
          <p:nvPr/>
        </p:nvSpPr>
        <p:spPr bwMode="auto">
          <a:xfrm>
            <a:off x="0" y="836613"/>
            <a:ext cx="9144000" cy="0"/>
          </a:xfrm>
          <a:prstGeom prst="line">
            <a:avLst/>
          </a:prstGeom>
          <a:noFill/>
          <a:ln w="19050">
            <a:solidFill>
              <a:srgbClr val="99CCFF"/>
            </a:solidFill>
            <a:round/>
            <a:headEnd/>
            <a:tailEnd/>
          </a:ln>
        </p:spPr>
        <p:txBody>
          <a:bodyPr anchor="ctr">
            <a:spAutoFit/>
          </a:bodyPr>
          <a:lstStyle/>
          <a:p>
            <a:endParaRPr lang="fr-FR" dirty="0"/>
          </a:p>
        </p:txBody>
      </p:sp>
      <p:sp>
        <p:nvSpPr>
          <p:cNvPr id="43014" name="Rectangle 4"/>
          <p:cNvSpPr>
            <a:spLocks noChangeArrowheads="1"/>
          </p:cNvSpPr>
          <p:nvPr/>
        </p:nvSpPr>
        <p:spPr bwMode="auto">
          <a:xfrm>
            <a:off x="0" y="2400300"/>
            <a:ext cx="9144000" cy="0"/>
          </a:xfrm>
          <a:prstGeom prst="rect">
            <a:avLst/>
          </a:prstGeom>
          <a:noFill/>
          <a:ln w="9525" algn="ctr">
            <a:noFill/>
            <a:miter lim="800000"/>
            <a:headEnd/>
            <a:tailEnd/>
          </a:ln>
        </p:spPr>
        <p:txBody>
          <a:bodyPr wrap="none" anchor="ctr">
            <a:spAutoFit/>
          </a:bodyPr>
          <a:lstStyle/>
          <a:p>
            <a:endParaRPr lang="fr-FR" dirty="0"/>
          </a:p>
        </p:txBody>
      </p:sp>
      <p:sp>
        <p:nvSpPr>
          <p:cNvPr id="23" name="Rectangle 2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4" name="Rectangle 22"/>
          <p:cNvSpPr>
            <a:spLocks noChangeArrowheads="1"/>
          </p:cNvSpPr>
          <p:nvPr/>
        </p:nvSpPr>
        <p:spPr bwMode="auto">
          <a:xfrm>
            <a:off x="0" y="457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dirty="0"/>
          </a:p>
        </p:txBody>
      </p:sp>
      <p:sp>
        <p:nvSpPr>
          <p:cNvPr id="25" name="Rectangle 24"/>
          <p:cNvSpPr/>
          <p:nvPr/>
        </p:nvSpPr>
        <p:spPr>
          <a:xfrm>
            <a:off x="191355" y="846428"/>
            <a:ext cx="8857108" cy="338554"/>
          </a:xfrm>
          <a:prstGeom prst="rect">
            <a:avLst/>
          </a:prstGeom>
          <a:solidFill>
            <a:schemeClr val="accent1"/>
          </a:solidFill>
          <a:ln w="31750">
            <a:solidFill>
              <a:srgbClr val="FF0000"/>
            </a:solidFill>
          </a:ln>
        </p:spPr>
        <p:txBody>
          <a:bodyPr wrap="square">
            <a:spAutoFit/>
          </a:bodyPr>
          <a:lstStyle/>
          <a:p>
            <a:pPr lvl="0" algn="ctr"/>
            <a:r>
              <a:rPr lang="fr-FR" sz="1600" b="1" dirty="0" smtClean="0"/>
              <a:t>NOS CASUS BELLI</a:t>
            </a:r>
            <a:endParaRPr lang="fr-FR" sz="1600" b="1" dirty="0"/>
          </a:p>
        </p:txBody>
      </p:sp>
      <p:sp>
        <p:nvSpPr>
          <p:cNvPr id="14" name="Rectangle 2"/>
          <p:cNvSpPr>
            <a:spLocks noChangeArrowheads="1"/>
          </p:cNvSpPr>
          <p:nvPr/>
        </p:nvSpPr>
        <p:spPr bwMode="auto">
          <a:xfrm>
            <a:off x="179388" y="188640"/>
            <a:ext cx="8640762" cy="523220"/>
          </a:xfrm>
          <a:prstGeom prst="rect">
            <a:avLst/>
          </a:prstGeom>
          <a:noFill/>
          <a:ln w="9525">
            <a:noFill/>
            <a:miter lim="800000"/>
            <a:headEnd/>
            <a:tailEnd/>
          </a:ln>
        </p:spPr>
        <p:txBody>
          <a:bodyPr>
            <a:spAutoFit/>
          </a:bodyPr>
          <a:lstStyle/>
          <a:p>
            <a:r>
              <a:rPr lang="fr-FR" sz="2800" b="1" dirty="0"/>
              <a:t>Les travaux sur la refonte du financement en SSR</a:t>
            </a:r>
          </a:p>
        </p:txBody>
      </p:sp>
      <p:sp>
        <p:nvSpPr>
          <p:cNvPr id="15" name="Rectangle 14"/>
          <p:cNvSpPr/>
          <p:nvPr/>
        </p:nvSpPr>
        <p:spPr>
          <a:xfrm>
            <a:off x="205004" y="1340768"/>
            <a:ext cx="8733992" cy="3693319"/>
          </a:xfrm>
          <a:prstGeom prst="rect">
            <a:avLst/>
          </a:prstGeom>
        </p:spPr>
        <p:txBody>
          <a:bodyPr wrap="square">
            <a:spAutoFit/>
          </a:bodyPr>
          <a:lstStyle/>
          <a:p>
            <a:pPr marL="285750" indent="-285750">
              <a:buFont typeface="Wingdings" panose="05000000000000000000" pitchFamily="2" charset="2"/>
              <a:buChar char="§"/>
            </a:pPr>
            <a:r>
              <a:rPr lang="fr-FR" dirty="0"/>
              <a:t>Compte tenu de la baisse tarifaire appliquée pour la campagne tarifaire 2013 pour les établissements SSR sous OQN ainsi que de l’avancée des travaux sur la réforme du financement, la FHP-SSR souhaite mettre en avant </a:t>
            </a:r>
            <a:r>
              <a:rPr lang="fr-FR" dirty="0" smtClean="0"/>
              <a:t>2 </a:t>
            </a:r>
            <a:r>
              <a:rPr lang="fr-FR" dirty="0"/>
              <a:t>revendications qui, si elles ne sont pas respectées, remettraient en cause l’implication de la FHP-SSR sur l’ensemble du chantier de la réforme du financement :</a:t>
            </a:r>
          </a:p>
          <a:p>
            <a:r>
              <a:rPr lang="fr-FR" dirty="0"/>
              <a:t> </a:t>
            </a:r>
          </a:p>
          <a:p>
            <a:pPr marL="742950" lvl="1" indent="-285750">
              <a:buFont typeface="Wingdings" panose="05000000000000000000" pitchFamily="2" charset="2"/>
              <a:buChar char="Ø"/>
            </a:pPr>
            <a:r>
              <a:rPr lang="fr-FR" b="1" dirty="0"/>
              <a:t>Une tarification à l’activité qui ne soit pas basée sur le séjour.</a:t>
            </a:r>
          </a:p>
          <a:p>
            <a:pPr marL="742950" lvl="1" indent="-285750">
              <a:buFont typeface="Wingdings" panose="05000000000000000000" pitchFamily="2" charset="2"/>
              <a:buChar char="Ø"/>
            </a:pPr>
            <a:r>
              <a:rPr lang="fr-FR" b="1" dirty="0"/>
              <a:t>La mise en place d’un socle tarifaire commun entre l’ensemble des secteurs.</a:t>
            </a:r>
          </a:p>
          <a:p>
            <a:endParaRPr lang="fr-FR" sz="1050" dirty="0"/>
          </a:p>
          <a:p>
            <a:r>
              <a:rPr lang="fr-FR" dirty="0"/>
              <a:t>En ce qui concerne ce dernier point, et en corollaire, la FHP-SSR souhaite que les travaux menés actuellement sur la pondération des GME visent l’objectif d’une seule et unique échelle.</a:t>
            </a:r>
          </a:p>
        </p:txBody>
      </p:sp>
      <p:sp>
        <p:nvSpPr>
          <p:cNvPr id="12" name="ZoneTexte 11"/>
          <p:cNvSpPr txBox="1"/>
          <p:nvPr/>
        </p:nvSpPr>
        <p:spPr>
          <a:xfrm>
            <a:off x="178272" y="5157192"/>
            <a:ext cx="8962305" cy="1323439"/>
          </a:xfrm>
          <a:prstGeom prst="rect">
            <a:avLst/>
          </a:prstGeom>
          <a:solidFill>
            <a:schemeClr val="accent1"/>
          </a:solidFill>
          <a:ln w="22225">
            <a:solidFill>
              <a:schemeClr val="accent1"/>
            </a:solidFill>
          </a:ln>
        </p:spPr>
        <p:txBody>
          <a:bodyPr wrap="square" rtlCol="0">
            <a:spAutoFit/>
          </a:bodyPr>
          <a:lstStyle/>
          <a:p>
            <a:pPr algn="ctr"/>
            <a:r>
              <a:rPr lang="fr-FR" sz="1600" b="1" u="sng" dirty="0" smtClean="0"/>
              <a:t>La DGOS a soumis aux Fédérations Hospitalières une série de 15 questions visant à définir le cadre de la réforme du financement.</a:t>
            </a:r>
          </a:p>
          <a:p>
            <a:pPr algn="ctr"/>
            <a:endParaRPr lang="fr-FR" sz="1600" b="1" u="sng" dirty="0"/>
          </a:p>
          <a:p>
            <a:pPr algn="ctr"/>
            <a:r>
              <a:rPr lang="fr-FR" sz="1600" b="1" u="sng" dirty="0" smtClean="0"/>
              <a:t>La FHP-SSR est en train de finaliser les réponses à ces questions (suite à séminaire stratégique du 14 novembre)</a:t>
            </a:r>
            <a:endParaRPr lang="fr-FR" sz="1600" dirty="0"/>
          </a:p>
        </p:txBody>
      </p:sp>
    </p:spTree>
    <p:extLst>
      <p:ext uri="{BB962C8B-B14F-4D97-AF65-F5344CB8AC3E}">
        <p14:creationId xmlns:p14="http://schemas.microsoft.com/office/powerpoint/2010/main" val="40443473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3"/>
          <p:cNvSpPr>
            <a:spLocks noGrp="1"/>
          </p:cNvSpPr>
          <p:nvPr>
            <p:ph type="sldNum" sz="quarter" idx="10"/>
          </p:nvPr>
        </p:nvSpPr>
        <p:spPr/>
        <p:txBody>
          <a:bodyPr/>
          <a:lstStyle/>
          <a:p>
            <a:pPr>
              <a:defRPr/>
            </a:pPr>
            <a:fld id="{B3586FBF-2E8C-4164-9B2E-E2BF7E2DCD0D}" type="slidenum">
              <a:rPr lang="fr-FR"/>
              <a:pPr>
                <a:defRPr/>
              </a:pPr>
              <a:t>9</a:t>
            </a:fld>
            <a:endParaRPr lang="fr-FR" dirty="0"/>
          </a:p>
        </p:txBody>
      </p:sp>
      <p:sp>
        <p:nvSpPr>
          <p:cNvPr id="23554" name="Rectangle 2"/>
          <p:cNvSpPr>
            <a:spLocks noChangeArrowheads="1"/>
          </p:cNvSpPr>
          <p:nvPr/>
        </p:nvSpPr>
        <p:spPr bwMode="auto">
          <a:xfrm>
            <a:off x="-86522" y="32056"/>
            <a:ext cx="9324528" cy="461665"/>
          </a:xfrm>
          <a:prstGeom prst="rect">
            <a:avLst/>
          </a:prstGeom>
          <a:noFill/>
          <a:ln w="9525">
            <a:noFill/>
            <a:miter lim="800000"/>
            <a:headEnd/>
            <a:tailEnd/>
          </a:ln>
        </p:spPr>
        <p:txBody>
          <a:bodyPr wrap="square">
            <a:spAutoFit/>
          </a:bodyPr>
          <a:lstStyle/>
          <a:p>
            <a:pPr algn="ctr"/>
            <a:r>
              <a:rPr lang="fr-FR" sz="2400" b="1" dirty="0" smtClean="0"/>
              <a:t>Les Travaux en cours</a:t>
            </a:r>
            <a:endParaRPr lang="fr-FR" sz="2400" b="1" dirty="0"/>
          </a:p>
        </p:txBody>
      </p:sp>
      <p:sp>
        <p:nvSpPr>
          <p:cNvPr id="23555" name="Line 3"/>
          <p:cNvSpPr>
            <a:spLocks noChangeShapeType="1"/>
          </p:cNvSpPr>
          <p:nvPr/>
        </p:nvSpPr>
        <p:spPr bwMode="auto">
          <a:xfrm>
            <a:off x="0" y="581490"/>
            <a:ext cx="9144000" cy="0"/>
          </a:xfrm>
          <a:prstGeom prst="line">
            <a:avLst/>
          </a:prstGeom>
          <a:noFill/>
          <a:ln w="19050">
            <a:solidFill>
              <a:srgbClr val="99CCFF"/>
            </a:solidFill>
            <a:round/>
            <a:headEnd/>
            <a:tailEnd/>
          </a:ln>
        </p:spPr>
        <p:txBody>
          <a:bodyPr anchor="ctr">
            <a:spAutoFit/>
          </a:bodyPr>
          <a:lstStyle/>
          <a:p>
            <a:endParaRPr lang="fr-FR" dirty="0"/>
          </a:p>
        </p:txBody>
      </p:sp>
      <p:sp>
        <p:nvSpPr>
          <p:cNvPr id="23556" name="Rectangle 4"/>
          <p:cNvSpPr>
            <a:spLocks noChangeArrowheads="1"/>
          </p:cNvSpPr>
          <p:nvPr/>
        </p:nvSpPr>
        <p:spPr bwMode="auto">
          <a:xfrm>
            <a:off x="13" y="2215634"/>
            <a:ext cx="184731" cy="369332"/>
          </a:xfrm>
          <a:prstGeom prst="rect">
            <a:avLst/>
          </a:prstGeom>
          <a:noFill/>
          <a:ln w="9525" algn="ctr">
            <a:noFill/>
            <a:miter lim="800000"/>
            <a:headEnd/>
            <a:tailEnd/>
          </a:ln>
        </p:spPr>
        <p:txBody>
          <a:bodyPr wrap="none" anchor="ctr">
            <a:spAutoFit/>
          </a:bodyPr>
          <a:lstStyle/>
          <a:p>
            <a:endParaRPr lang="fr-FR" dirty="0"/>
          </a:p>
        </p:txBody>
      </p:sp>
      <p:sp>
        <p:nvSpPr>
          <p:cNvPr id="3" name="Rectangle 2"/>
          <p:cNvSpPr/>
          <p:nvPr/>
        </p:nvSpPr>
        <p:spPr>
          <a:xfrm>
            <a:off x="92378" y="581490"/>
            <a:ext cx="8944118" cy="5355312"/>
          </a:xfrm>
          <a:prstGeom prst="rect">
            <a:avLst/>
          </a:prstGeom>
        </p:spPr>
        <p:txBody>
          <a:bodyPr wrap="square">
            <a:spAutoFit/>
          </a:bodyPr>
          <a:lstStyle/>
          <a:p>
            <a:pPr lvl="1" algn="ctr"/>
            <a:r>
              <a:rPr lang="fr-FR" b="1" u="sng" dirty="0"/>
              <a:t>GME</a:t>
            </a:r>
            <a:endParaRPr lang="fr-FR" dirty="0"/>
          </a:p>
          <a:p>
            <a:r>
              <a:rPr lang="fr-FR" b="1" dirty="0"/>
              <a:t> </a:t>
            </a:r>
            <a:endParaRPr lang="fr-FR" dirty="0"/>
          </a:p>
          <a:p>
            <a:pPr marL="285750" indent="-285750">
              <a:buFont typeface="Wingdings" panose="05000000000000000000" pitchFamily="2" charset="2"/>
              <a:buChar char="Ø"/>
            </a:pPr>
            <a:r>
              <a:rPr lang="fr-FR" dirty="0"/>
              <a:t>Pour répondre à nos demandes répétées de comparaison de case-mix, </a:t>
            </a:r>
            <a:r>
              <a:rPr lang="fr-FR" b="1" dirty="0"/>
              <a:t>l’ATIH a mis à disposition de l’ensemble des établissements SSR leur case-mix PMSI SSR 2012 en groupage GME</a:t>
            </a:r>
            <a:r>
              <a:rPr lang="fr-FR" dirty="0"/>
              <a:t> </a:t>
            </a:r>
            <a:r>
              <a:rPr lang="fr-FR" dirty="0">
                <a:sym typeface="Wingdings"/>
              </a:rPr>
              <a:t></a:t>
            </a:r>
            <a:r>
              <a:rPr lang="fr-FR" dirty="0"/>
              <a:t> cf. lien suivant : </a:t>
            </a:r>
            <a:r>
              <a:rPr lang="fr-FR" dirty="0">
                <a:hlinkClick r:id="rId2"/>
              </a:rPr>
              <a:t>http://www.atih.sante.fr/index.php?id=0002C00016FF</a:t>
            </a:r>
            <a:endParaRPr lang="fr-FR" dirty="0"/>
          </a:p>
          <a:p>
            <a:r>
              <a:rPr lang="fr-FR" b="1" dirty="0"/>
              <a:t> </a:t>
            </a:r>
            <a:endParaRPr lang="fr-FR" dirty="0"/>
          </a:p>
          <a:p>
            <a:pPr marL="285750" indent="-285750">
              <a:buFont typeface="Wingdings" panose="05000000000000000000" pitchFamily="2" charset="2"/>
              <a:buChar char="Ø"/>
            </a:pPr>
            <a:r>
              <a:rPr lang="fr-FR" dirty="0" smtClean="0"/>
              <a:t>La </a:t>
            </a:r>
            <a:r>
              <a:rPr lang="fr-FR" dirty="0"/>
              <a:t>DGOS et l’ATIH vont prochainement (mi décembre 2013) mettre en place </a:t>
            </a:r>
            <a:r>
              <a:rPr lang="fr-FR" b="1" dirty="0"/>
              <a:t>un groupe de travail sur la pondération GME</a:t>
            </a:r>
            <a:r>
              <a:rPr lang="fr-FR" dirty="0"/>
              <a:t> </a:t>
            </a:r>
            <a:r>
              <a:rPr lang="fr-FR" i="1" dirty="0"/>
              <a:t>via</a:t>
            </a:r>
            <a:r>
              <a:rPr lang="fr-FR" dirty="0"/>
              <a:t> l’</a:t>
            </a:r>
            <a:r>
              <a:rPr lang="fr-FR" dirty="0" err="1"/>
              <a:t>ENCc</a:t>
            </a:r>
            <a:r>
              <a:rPr lang="fr-FR" dirty="0"/>
              <a:t> SSR. </a:t>
            </a:r>
            <a:r>
              <a:rPr lang="fr-FR" b="1" dirty="0"/>
              <a:t>Nous serons </a:t>
            </a:r>
            <a:r>
              <a:rPr lang="fr-FR" b="1" dirty="0" smtClean="0"/>
              <a:t>intransigeant </a:t>
            </a:r>
            <a:r>
              <a:rPr lang="fr-FR" b="1" dirty="0"/>
              <a:t>concernant le fait que cette pondération doit être unique </a:t>
            </a:r>
            <a:r>
              <a:rPr lang="fr-FR" dirty="0"/>
              <a:t>et non à double échelle DAF/OQN.</a:t>
            </a:r>
          </a:p>
          <a:p>
            <a:r>
              <a:rPr lang="fr-FR" dirty="0"/>
              <a:t> </a:t>
            </a:r>
          </a:p>
          <a:p>
            <a:pPr marL="285750" indent="-285750">
              <a:buFont typeface="Wingdings" panose="05000000000000000000" pitchFamily="2" charset="2"/>
              <a:buChar char="Ø"/>
            </a:pPr>
            <a:r>
              <a:rPr lang="fr-FR" dirty="0" smtClean="0"/>
              <a:t>L’ATIH </a:t>
            </a:r>
            <a:r>
              <a:rPr lang="fr-FR" dirty="0"/>
              <a:t>va également mettre en place très prochainement </a:t>
            </a:r>
            <a:r>
              <a:rPr lang="fr-FR" b="1" dirty="0"/>
              <a:t>un groupe de travail afin de réfléchir sur </a:t>
            </a:r>
            <a:r>
              <a:rPr lang="fr-FR" b="1" u="sng" dirty="0"/>
              <a:t>la notion de séquence</a:t>
            </a:r>
            <a:r>
              <a:rPr lang="fr-FR" b="1" dirty="0"/>
              <a:t> au sein d’un séjour en SSR</a:t>
            </a:r>
            <a:r>
              <a:rPr lang="fr-FR" dirty="0"/>
              <a:t>. L’objectif étant dès janvier 2014 d’introduire une variable supplémentaire dans le RHS qui caractériserait cette séquence. Tout reste à faire, mais en tout cas très rapidement ! Que ce soit en termes de définition des séquences que sur des consignes de codage.</a:t>
            </a:r>
          </a:p>
          <a:p>
            <a:endParaRPr lang="fr-FR" dirty="0"/>
          </a:p>
        </p:txBody>
      </p:sp>
    </p:spTree>
    <p:extLst>
      <p:ext uri="{BB962C8B-B14F-4D97-AF65-F5344CB8AC3E}">
        <p14:creationId xmlns:p14="http://schemas.microsoft.com/office/powerpoint/2010/main" val="139961769"/>
      </p:ext>
    </p:extLst>
  </p:cSld>
  <p:clrMapOvr>
    <a:masterClrMapping/>
  </p:clrMapOvr>
  <p:timing>
    <p:tnLst>
      <p:par>
        <p:cTn id="1" dur="indefinite" restart="never" nodeType="tmRoot"/>
      </p:par>
    </p:tnLst>
  </p:timing>
</p:sld>
</file>

<file path=ppt/theme/theme1.xml><?xml version="1.0" encoding="utf-8"?>
<a:theme xmlns:a="http://schemas.openxmlformats.org/drawingml/2006/main" name="Modèle par défaut">
  <a:themeElements>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odèle par défa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1800" b="0" i="0" u="none" strike="noStrike" cap="none" normalizeH="0" baseline="0" smtClean="0">
            <a:ln>
              <a:noFill/>
            </a:ln>
            <a:solidFill>
              <a:schemeClr val="accent2"/>
            </a:solidFill>
            <a:effectLst/>
            <a:latin typeface="Arial"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1800" b="0" i="0" u="none" strike="noStrike" cap="none" normalizeH="0" baseline="0" smtClean="0">
            <a:ln>
              <a:noFill/>
            </a:ln>
            <a:solidFill>
              <a:schemeClr val="accent2"/>
            </a:solidFill>
            <a:effectLst/>
            <a:latin typeface="Arial" pitchFamily="34" charset="0"/>
          </a:defRPr>
        </a:defPPr>
      </a:lstStyle>
    </a:lnDef>
  </a:objectDefaults>
  <a:extraClrSchemeLst>
    <a:extraClrScheme>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èle par défa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èle par défa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èle par défa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èle par défa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èle par défa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èle par défa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èle par défa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15257</TotalTime>
  <Words>970</Words>
  <Application>Microsoft Office PowerPoint</Application>
  <PresentationFormat>Affichage à l'écran (4:3)</PresentationFormat>
  <Paragraphs>253</Paragraphs>
  <Slides>23</Slides>
  <Notes>1</Notes>
  <HiddenSlides>0</HiddenSlides>
  <MMClips>0</MMClips>
  <ScaleCrop>false</ScaleCrop>
  <HeadingPairs>
    <vt:vector size="4" baseType="variant">
      <vt:variant>
        <vt:lpstr>Thème</vt:lpstr>
      </vt:variant>
      <vt:variant>
        <vt:i4>1</vt:i4>
      </vt:variant>
      <vt:variant>
        <vt:lpstr>Titres des diapositives</vt:lpstr>
      </vt:variant>
      <vt:variant>
        <vt:i4>23</vt:i4>
      </vt:variant>
    </vt:vector>
  </HeadingPairs>
  <TitlesOfParts>
    <vt:vector size="24" baseType="lpstr">
      <vt:lpstr>Modèle par défaut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fhp100</dc:creator>
  <cp:lastModifiedBy>Anne Crouzet</cp:lastModifiedBy>
  <cp:revision>1084</cp:revision>
  <cp:lastPrinted>2013-10-30T16:36:12Z</cp:lastPrinted>
  <dcterms:created xsi:type="dcterms:W3CDTF">2006-12-13T17:11:24Z</dcterms:created>
  <dcterms:modified xsi:type="dcterms:W3CDTF">2013-11-28T16:12:01Z</dcterms:modified>
</cp:coreProperties>
</file>