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00" r:id="rId11"/>
    <p:sldId id="301" r:id="rId12"/>
    <p:sldId id="302" r:id="rId13"/>
    <p:sldId id="316" r:id="rId14"/>
    <p:sldId id="304" r:id="rId15"/>
    <p:sldId id="317" r:id="rId16"/>
    <p:sldId id="318" r:id="rId17"/>
    <p:sldId id="320" r:id="rId18"/>
    <p:sldId id="321" r:id="rId19"/>
    <p:sldId id="322" r:id="rId20"/>
    <p:sldId id="323" r:id="rId21"/>
    <p:sldId id="324" r:id="rId22"/>
    <p:sldId id="325" r:id="rId23"/>
    <p:sldId id="314" r:id="rId24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95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DF1C2-B7B9-4802-9390-E4BB5D9D82B5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FBD98-A560-4656-87DA-262B705BF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41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3964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50896" cy="6858000"/>
          </a:xfrm>
          <a:prstGeom prst="rect">
            <a:avLst/>
          </a:prstGeom>
          <a:noFill/>
          <a:ln>
            <a:solidFill>
              <a:srgbClr val="B5BA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34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07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3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1F09A7EF-D01D-1341-8ECB-C2D26097736B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202397FA-CC4C-B74E-8DBC-8E76C23213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69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661248"/>
            <a:ext cx="4736852" cy="9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12012" y="1151577"/>
            <a:ext cx="9138884" cy="3861599"/>
            <a:chOff x="12012" y="863545"/>
            <a:chExt cx="9138884" cy="3861599"/>
          </a:xfrm>
        </p:grpSpPr>
        <p:grpSp>
          <p:nvGrpSpPr>
            <p:cNvPr id="9" name="Groupe 8"/>
            <p:cNvGrpSpPr/>
            <p:nvPr/>
          </p:nvGrpSpPr>
          <p:grpSpPr>
            <a:xfrm>
              <a:off x="12012" y="863545"/>
              <a:ext cx="9126871" cy="3861599"/>
              <a:chOff x="17128" y="0"/>
              <a:chExt cx="9126871" cy="3861599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28" y="551"/>
                <a:ext cx="2310057" cy="3861048"/>
              </a:xfrm>
              <a:prstGeom prst="rect">
                <a:avLst/>
              </a:prstGeom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5391" y="0"/>
                <a:ext cx="2293071" cy="3861048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4521" y="551"/>
                <a:ext cx="2276008" cy="3860497"/>
              </a:xfrm>
              <a:prstGeom prst="rect">
                <a:avLst/>
              </a:prstGeom>
            </p:spPr>
          </p:pic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5372" y="550"/>
                <a:ext cx="2288627" cy="3860497"/>
              </a:xfrm>
              <a:prstGeom prst="rect">
                <a:avLst/>
              </a:prstGeom>
            </p:spPr>
          </p:pic>
        </p:grpSp>
        <p:sp>
          <p:nvSpPr>
            <p:cNvPr id="10" name="ZoneTexte 9"/>
            <p:cNvSpPr txBox="1"/>
            <p:nvPr/>
          </p:nvSpPr>
          <p:spPr>
            <a:xfrm>
              <a:off x="12012" y="4417367"/>
              <a:ext cx="228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Century Gothic" pitchFamily="34" charset="0"/>
                </a:rPr>
                <a:t>CMC AMBROISE PARÉ</a:t>
              </a:r>
              <a:endParaRPr lang="fr-FR" sz="14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322069" y="4415878"/>
              <a:ext cx="228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Century Gothic" pitchFamily="34" charset="0"/>
                </a:rPr>
                <a:t>CMC PIERRE CHEREST</a:t>
              </a:r>
              <a:endParaRPr lang="fr-FR" sz="14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575448" y="4417367"/>
              <a:ext cx="2287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Century Gothic" pitchFamily="34" charset="0"/>
                </a:rPr>
                <a:t>CMC HARTMANN</a:t>
              </a:r>
              <a:endParaRPr lang="fr-FR" sz="14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862633" y="4397622"/>
              <a:ext cx="228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Century Gothic" pitchFamily="34" charset="0"/>
                </a:rPr>
                <a:t>CMC BIZET</a:t>
              </a:r>
              <a:endParaRPr lang="fr-FR" sz="14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0"/>
            <a:ext cx="9150896" cy="6858000"/>
          </a:xfrm>
          <a:prstGeom prst="rect">
            <a:avLst/>
          </a:prstGeom>
          <a:noFill/>
          <a:ln>
            <a:solidFill>
              <a:srgbClr val="B5BA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2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49275" y="32126"/>
            <a:ext cx="8042276" cy="732578"/>
          </a:xfrm>
        </p:spPr>
        <p:txBody>
          <a:bodyPr anchor="t">
            <a:no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Arrêté du 18/11/2013</a:t>
            </a:r>
            <a:br>
              <a:rPr lang="fr-FR" sz="3200" dirty="0" smtClean="0">
                <a:solidFill>
                  <a:schemeClr val="tx2"/>
                </a:solidFill>
                <a:latin typeface="+mn-lt"/>
              </a:rPr>
            </a:br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140" y="764704"/>
            <a:ext cx="91805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III. </a:t>
            </a:r>
            <a:r>
              <a:rPr lang="fr-FR" sz="2400" b="1" dirty="0" smtClean="0">
                <a:solidFill>
                  <a:schemeClr val="tx2"/>
                </a:solidFill>
              </a:rPr>
              <a:t>Engagements </a:t>
            </a:r>
            <a:r>
              <a:rPr lang="fr-FR" sz="2400" b="1" dirty="0">
                <a:solidFill>
                  <a:schemeClr val="tx2"/>
                </a:solidFill>
              </a:rPr>
              <a:t>spécifiques aux </a:t>
            </a:r>
            <a:r>
              <a:rPr lang="fr-FR" sz="2400" b="1" dirty="0" smtClean="0">
                <a:solidFill>
                  <a:schemeClr val="tx2"/>
                </a:solidFill>
              </a:rPr>
              <a:t>médicaments et DMI pris </a:t>
            </a:r>
            <a:r>
              <a:rPr lang="fr-FR" sz="2400" b="1" dirty="0">
                <a:solidFill>
                  <a:schemeClr val="tx2"/>
                </a:solidFill>
              </a:rPr>
              <a:t>en </a:t>
            </a:r>
            <a:r>
              <a:rPr lang="fr-FR" sz="2400" b="1" dirty="0" smtClean="0">
                <a:solidFill>
                  <a:schemeClr val="tx2"/>
                </a:solidFill>
              </a:rPr>
              <a:t>charge en </a:t>
            </a:r>
            <a:r>
              <a:rPr lang="fr-FR" sz="2400" b="1" dirty="0">
                <a:solidFill>
                  <a:schemeClr val="tx2"/>
                </a:solidFill>
              </a:rPr>
              <a:t>sus des prestations d’hospitalisation </a:t>
            </a:r>
            <a:endParaRPr lang="fr-FR" sz="2400" b="1" dirty="0" smtClean="0">
              <a:solidFill>
                <a:schemeClr val="tx2"/>
              </a:solidFill>
            </a:endParaRP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L’établissement </a:t>
            </a:r>
            <a:r>
              <a:rPr lang="fr-FR" dirty="0">
                <a:solidFill>
                  <a:schemeClr val="tx2"/>
                </a:solidFill>
              </a:rPr>
              <a:t>met notamment en </a:t>
            </a:r>
            <a:r>
              <a:rPr lang="fr-FR" dirty="0" smtClean="0">
                <a:solidFill>
                  <a:schemeClr val="tx2"/>
                </a:solidFill>
              </a:rPr>
              <a:t>œuvre </a:t>
            </a:r>
            <a:r>
              <a:rPr lang="fr-FR" dirty="0">
                <a:solidFill>
                  <a:schemeClr val="tx2"/>
                </a:solidFill>
              </a:rPr>
              <a:t>les engagements suivants :</a:t>
            </a:r>
          </a:p>
          <a:p>
            <a:r>
              <a:rPr lang="fr-FR" dirty="0">
                <a:solidFill>
                  <a:schemeClr val="tx2"/>
                </a:solidFill>
              </a:rPr>
              <a:t>– la prescription et la dispensation à délivrance nominative ;</a:t>
            </a:r>
          </a:p>
          <a:p>
            <a:r>
              <a:rPr lang="fr-FR" dirty="0">
                <a:solidFill>
                  <a:schemeClr val="tx2"/>
                </a:solidFill>
              </a:rPr>
              <a:t>– la traçabilité de la prescription à l’administration pour les médicaments ou à l’utilisation pour les </a:t>
            </a:r>
            <a:r>
              <a:rPr lang="fr-FR" dirty="0" smtClean="0">
                <a:solidFill>
                  <a:schemeClr val="tx2"/>
                </a:solidFill>
              </a:rPr>
              <a:t>produits et </a:t>
            </a:r>
            <a:r>
              <a:rPr lang="fr-FR" dirty="0">
                <a:solidFill>
                  <a:schemeClr val="tx2"/>
                </a:solidFill>
              </a:rPr>
              <a:t>prestations dans le dossier patient (avec suivi des retours en cas d’arrêt du traitement) ;</a:t>
            </a:r>
          </a:p>
          <a:p>
            <a:r>
              <a:rPr lang="fr-FR" dirty="0">
                <a:solidFill>
                  <a:schemeClr val="tx2"/>
                </a:solidFill>
              </a:rPr>
              <a:t>– le suivi par la pharmacie à usage intérieur de la consommation individuelle par patient et par prescripteur</a:t>
            </a:r>
            <a:r>
              <a:rPr lang="fr-FR" dirty="0" smtClean="0">
                <a:solidFill>
                  <a:schemeClr val="tx2"/>
                </a:solidFill>
              </a:rPr>
              <a:t>, ou </a:t>
            </a:r>
            <a:r>
              <a:rPr lang="fr-FR" dirty="0">
                <a:solidFill>
                  <a:schemeClr val="tx2"/>
                </a:solidFill>
              </a:rPr>
              <a:t>à défaut par service, des spécialités pharmaceutiques en unité commune de dispensation (UCD) ;</a:t>
            </a:r>
          </a:p>
          <a:p>
            <a:r>
              <a:rPr lang="fr-FR" dirty="0">
                <a:solidFill>
                  <a:schemeClr val="tx2"/>
                </a:solidFill>
              </a:rPr>
              <a:t>– le suivi, pour les produits et prestations, par la pharmacie à usage intérieur de la </a:t>
            </a:r>
            <a:r>
              <a:rPr lang="fr-FR" dirty="0" smtClean="0">
                <a:solidFill>
                  <a:schemeClr val="tx2"/>
                </a:solidFill>
              </a:rPr>
              <a:t>consommation individuelle </a:t>
            </a:r>
            <a:r>
              <a:rPr lang="fr-FR" dirty="0">
                <a:solidFill>
                  <a:schemeClr val="tx2"/>
                </a:solidFill>
              </a:rPr>
              <a:t>par patient et par prescripteur en utilisant le codage défini dans l’arrêté du 26 juin 2003 </a:t>
            </a:r>
            <a:r>
              <a:rPr lang="fr-FR" dirty="0" smtClean="0">
                <a:solidFill>
                  <a:schemeClr val="tx2"/>
                </a:solidFill>
              </a:rPr>
              <a:t>relatif à </a:t>
            </a:r>
            <a:r>
              <a:rPr lang="fr-FR" dirty="0">
                <a:solidFill>
                  <a:schemeClr val="tx2"/>
                </a:solidFill>
              </a:rPr>
              <a:t>la codification des produits remboursables prévue à l’article L. 165-1 du code de la sécurité sociale ;</a:t>
            </a:r>
          </a:p>
          <a:p>
            <a:r>
              <a:rPr lang="fr-FR" dirty="0">
                <a:solidFill>
                  <a:schemeClr val="tx2"/>
                </a:solidFill>
              </a:rPr>
              <a:t>– l’information des prescripteurs exerçant en son sein sur les recommandations ou avis </a:t>
            </a:r>
            <a:r>
              <a:rPr lang="fr-FR" dirty="0" smtClean="0">
                <a:solidFill>
                  <a:schemeClr val="tx2"/>
                </a:solidFill>
              </a:rPr>
              <a:t>médico-économiques de </a:t>
            </a:r>
            <a:r>
              <a:rPr lang="fr-FR" dirty="0">
                <a:solidFill>
                  <a:schemeClr val="tx2"/>
                </a:solidFill>
              </a:rPr>
              <a:t>la Haute Autorité de </a:t>
            </a:r>
            <a:r>
              <a:rPr lang="fr-FR" dirty="0" smtClean="0">
                <a:solidFill>
                  <a:schemeClr val="tx2"/>
                </a:solidFill>
              </a:rPr>
              <a:t>santé</a:t>
            </a:r>
            <a:endParaRPr lang="fr-FR" dirty="0">
              <a:solidFill>
                <a:schemeClr val="tx2"/>
              </a:solidFill>
            </a:endParaRPr>
          </a:p>
          <a:p>
            <a:endParaRPr lang="fr-F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5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6712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Une </a:t>
            </a:r>
            <a:r>
              <a:rPr lang="fr-FR" dirty="0">
                <a:solidFill>
                  <a:schemeClr val="tx2"/>
                </a:solidFill>
              </a:rPr>
              <a:t>utilisation des </a:t>
            </a:r>
            <a:r>
              <a:rPr lang="fr-FR" dirty="0" smtClean="0">
                <a:solidFill>
                  <a:schemeClr val="tx2"/>
                </a:solidFill>
              </a:rPr>
              <a:t>médicaments et DMI en sus conforme : 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</a:rPr>
              <a:t>soit </a:t>
            </a:r>
            <a:r>
              <a:rPr lang="fr-FR" dirty="0">
                <a:solidFill>
                  <a:schemeClr val="tx2"/>
                </a:solidFill>
              </a:rPr>
              <a:t>aux indications de </a:t>
            </a:r>
            <a:r>
              <a:rPr lang="fr-FR" dirty="0" smtClean="0">
                <a:solidFill>
                  <a:schemeClr val="tx2"/>
                </a:solidFill>
              </a:rPr>
              <a:t>l’</a:t>
            </a:r>
            <a:r>
              <a:rPr lang="fr-FR" u="sng" dirty="0" smtClean="0">
                <a:solidFill>
                  <a:schemeClr val="tx2"/>
                </a:solidFill>
              </a:rPr>
              <a:t>AMM</a:t>
            </a:r>
            <a:r>
              <a:rPr lang="fr-FR" dirty="0" smtClean="0">
                <a:solidFill>
                  <a:schemeClr val="tx2"/>
                </a:solidFill>
              </a:rPr>
              <a:t>, </a:t>
            </a:r>
            <a:r>
              <a:rPr lang="fr-FR" dirty="0">
                <a:solidFill>
                  <a:schemeClr val="tx2"/>
                </a:solidFill>
              </a:rPr>
              <a:t>sous réserve des restrictions de prise </a:t>
            </a:r>
            <a:r>
              <a:rPr lang="fr-FR" dirty="0" smtClean="0">
                <a:solidFill>
                  <a:schemeClr val="tx2"/>
                </a:solidFill>
              </a:rPr>
              <a:t>en charge </a:t>
            </a:r>
            <a:r>
              <a:rPr lang="fr-FR" dirty="0">
                <a:solidFill>
                  <a:schemeClr val="tx2"/>
                </a:solidFill>
              </a:rPr>
              <a:t>apportées le cas échéant par </a:t>
            </a:r>
            <a:r>
              <a:rPr lang="fr-FR" u="sng" dirty="0">
                <a:solidFill>
                  <a:schemeClr val="tx2"/>
                </a:solidFill>
              </a:rPr>
              <a:t>l’arrêté d’inscription </a:t>
            </a:r>
            <a:r>
              <a:rPr lang="fr-FR" dirty="0">
                <a:solidFill>
                  <a:schemeClr val="tx2"/>
                </a:solidFill>
              </a:rPr>
              <a:t>sur la liste prévue à l’article L. 162-22-7, </a:t>
            </a:r>
            <a:r>
              <a:rPr lang="fr-FR" dirty="0" smtClean="0">
                <a:solidFill>
                  <a:schemeClr val="tx2"/>
                </a:solidFill>
              </a:rPr>
              <a:t>pour les </a:t>
            </a:r>
            <a:r>
              <a:rPr lang="fr-FR" dirty="0">
                <a:solidFill>
                  <a:schemeClr val="tx2"/>
                </a:solidFill>
              </a:rPr>
              <a:t>spécialités pharmaceutiques, </a:t>
            </a:r>
            <a:r>
              <a:rPr lang="fr-FR" dirty="0" smtClean="0">
                <a:solidFill>
                  <a:schemeClr val="tx2"/>
                </a:solidFill>
              </a:rPr>
              <a:t>ou aux RTU (recommandations temporaires d’utilisation)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</a:rPr>
              <a:t>soit </a:t>
            </a:r>
            <a:r>
              <a:rPr lang="fr-FR" dirty="0">
                <a:solidFill>
                  <a:schemeClr val="tx2"/>
                </a:solidFill>
              </a:rPr>
              <a:t>aux conditions de prise en charge </a:t>
            </a:r>
            <a:r>
              <a:rPr lang="fr-FR" dirty="0" smtClean="0">
                <a:solidFill>
                  <a:schemeClr val="tx2"/>
                </a:solidFill>
              </a:rPr>
              <a:t>de la LPP pour </a:t>
            </a:r>
            <a:r>
              <a:rPr lang="fr-FR" dirty="0">
                <a:solidFill>
                  <a:schemeClr val="tx2"/>
                </a:solidFill>
              </a:rPr>
              <a:t>les produits et prestations  </a:t>
            </a:r>
            <a:r>
              <a:rPr lang="fr-FR" dirty="0" smtClean="0">
                <a:solidFill>
                  <a:schemeClr val="tx2"/>
                </a:solidFill>
              </a:rPr>
              <a:t>ou à un PTT (protocole thérapeutique temporaire)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FF0000"/>
                </a:solidFill>
              </a:rPr>
              <a:t>A défaut, et par exception en l’absence d’alternative pour le patient, lorsque le prescripteur ne </a:t>
            </a:r>
            <a:r>
              <a:rPr lang="fr-FR" dirty="0" smtClean="0">
                <a:solidFill>
                  <a:srgbClr val="FF0000"/>
                </a:solidFill>
              </a:rPr>
              <a:t>se conforme </a:t>
            </a:r>
            <a:r>
              <a:rPr lang="fr-FR" dirty="0">
                <a:solidFill>
                  <a:srgbClr val="FF0000"/>
                </a:solidFill>
              </a:rPr>
              <a:t>pas aux dispositions précédentes, il porte au dossier médical l’argumentation qui l’a conduit </a:t>
            </a:r>
            <a:r>
              <a:rPr lang="fr-FR" dirty="0" smtClean="0">
                <a:solidFill>
                  <a:srgbClr val="FF0000"/>
                </a:solidFill>
              </a:rPr>
              <a:t>à prescrire</a:t>
            </a:r>
            <a:r>
              <a:rPr lang="fr-FR" dirty="0">
                <a:solidFill>
                  <a:srgbClr val="FF0000"/>
                </a:solidFill>
              </a:rPr>
              <a:t>, en faisant référence aux travaux des sociétés savantes ou aux publications des </a:t>
            </a:r>
            <a:r>
              <a:rPr lang="fr-FR" dirty="0" smtClean="0">
                <a:solidFill>
                  <a:srgbClr val="FF0000"/>
                </a:solidFill>
              </a:rPr>
              <a:t>revues internationales </a:t>
            </a:r>
            <a:r>
              <a:rPr lang="fr-FR" dirty="0">
                <a:solidFill>
                  <a:srgbClr val="FF0000"/>
                </a:solidFill>
              </a:rPr>
              <a:t>à comité de lecture. </a:t>
            </a:r>
            <a:endParaRPr lang="fr-FR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49275" y="32126"/>
            <a:ext cx="8042276" cy="732578"/>
          </a:xfrm>
        </p:spPr>
        <p:txBody>
          <a:bodyPr anchor="t">
            <a:no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Arrêté du 18/11/2013</a:t>
            </a:r>
            <a:br>
              <a:rPr lang="fr-FR" sz="3200" dirty="0" smtClean="0">
                <a:solidFill>
                  <a:schemeClr val="tx2"/>
                </a:solidFill>
                <a:latin typeface="+mn-lt"/>
              </a:rPr>
            </a:br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304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49275" y="32126"/>
            <a:ext cx="8042276" cy="732578"/>
          </a:xfrm>
        </p:spPr>
        <p:txBody>
          <a:bodyPr anchor="t">
            <a:no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Arrêté du 18/11/2013</a:t>
            </a:r>
            <a:br>
              <a:rPr lang="fr-FR" sz="3200" dirty="0" smtClean="0">
                <a:solidFill>
                  <a:schemeClr val="tx2"/>
                </a:solidFill>
                <a:latin typeface="+mn-lt"/>
              </a:rPr>
            </a:br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9475" y="112474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chemeClr val="tx2"/>
                </a:solidFill>
              </a:rPr>
              <a:t>Un suivi semestriel de la répartition des prescriptions </a:t>
            </a:r>
            <a:r>
              <a:rPr lang="fr-FR" dirty="0">
                <a:solidFill>
                  <a:schemeClr val="tx2"/>
                </a:solidFill>
              </a:rPr>
              <a:t>en fonction </a:t>
            </a:r>
            <a:r>
              <a:rPr lang="fr-FR" dirty="0" smtClean="0">
                <a:solidFill>
                  <a:schemeClr val="tx2"/>
                </a:solidFill>
              </a:rPr>
              <a:t>de ces </a:t>
            </a:r>
            <a:r>
              <a:rPr lang="fr-FR" dirty="0">
                <a:solidFill>
                  <a:schemeClr val="tx2"/>
                </a:solidFill>
              </a:rPr>
              <a:t>situations mentionnées </a:t>
            </a:r>
            <a:r>
              <a:rPr lang="fr-FR" dirty="0" smtClean="0">
                <a:solidFill>
                  <a:schemeClr val="tx2"/>
                </a:solidFill>
              </a:rPr>
              <a:t>accompagnées </a:t>
            </a:r>
            <a:r>
              <a:rPr lang="fr-FR" dirty="0">
                <a:solidFill>
                  <a:schemeClr val="tx2"/>
                </a:solidFill>
              </a:rPr>
              <a:t>systématiquement de leur </a:t>
            </a:r>
            <a:r>
              <a:rPr lang="fr-FR" dirty="0" smtClean="0">
                <a:solidFill>
                  <a:schemeClr val="tx2"/>
                </a:solidFill>
              </a:rPr>
              <a:t>argumentaire lorsque </a:t>
            </a:r>
            <a:r>
              <a:rPr lang="fr-FR" dirty="0">
                <a:solidFill>
                  <a:schemeClr val="tx2"/>
                </a:solidFill>
              </a:rPr>
              <a:t>le prescripteur ne se conforme pas </a:t>
            </a:r>
            <a:r>
              <a:rPr lang="fr-FR" dirty="0" smtClean="0">
                <a:solidFill>
                  <a:schemeClr val="tx2"/>
                </a:solidFill>
              </a:rPr>
              <a:t>est </a:t>
            </a:r>
            <a:r>
              <a:rPr lang="fr-FR" dirty="0">
                <a:solidFill>
                  <a:schemeClr val="tx2"/>
                </a:solidFill>
              </a:rPr>
              <a:t>présenté </a:t>
            </a:r>
            <a:r>
              <a:rPr lang="fr-FR" dirty="0" smtClean="0">
                <a:solidFill>
                  <a:schemeClr val="tx2"/>
                </a:solidFill>
              </a:rPr>
              <a:t>: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- à la conférence médicale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/>
                </a:solidFill>
              </a:rPr>
              <a:t>à </a:t>
            </a:r>
            <a:r>
              <a:rPr lang="fr-FR" dirty="0">
                <a:solidFill>
                  <a:schemeClr val="tx2"/>
                </a:solidFill>
              </a:rPr>
              <a:t>l’observatoire </a:t>
            </a:r>
            <a:endParaRPr lang="fr-FR" dirty="0" smtClean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/>
                </a:solidFill>
              </a:rPr>
              <a:t>au directeur </a:t>
            </a:r>
            <a:r>
              <a:rPr lang="fr-FR" dirty="0">
                <a:solidFill>
                  <a:schemeClr val="tx2"/>
                </a:solidFill>
              </a:rPr>
              <a:t>général de </a:t>
            </a:r>
            <a:r>
              <a:rPr lang="fr-FR" dirty="0" smtClean="0">
                <a:solidFill>
                  <a:schemeClr val="tx2"/>
                </a:solidFill>
              </a:rPr>
              <a:t>l’ARS.</a:t>
            </a:r>
            <a:endParaRPr lang="fr-FR" dirty="0">
              <a:solidFill>
                <a:schemeClr val="tx2"/>
              </a:solidFill>
            </a:endParaRP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b="1" u="sng" dirty="0" smtClean="0">
                <a:solidFill>
                  <a:srgbClr val="FF0000"/>
                </a:solidFill>
              </a:rPr>
              <a:t>L’utilisation </a:t>
            </a:r>
            <a:r>
              <a:rPr lang="fr-FR" b="1" u="sng" dirty="0">
                <a:solidFill>
                  <a:srgbClr val="FF0000"/>
                </a:solidFill>
              </a:rPr>
              <a:t>non conforme </a:t>
            </a:r>
            <a:r>
              <a:rPr lang="fr-FR" dirty="0">
                <a:solidFill>
                  <a:srgbClr val="FF0000"/>
                </a:solidFill>
              </a:rPr>
              <a:t>peut donner lieu à 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une </a:t>
            </a:r>
            <a:r>
              <a:rPr lang="fr-FR" dirty="0">
                <a:solidFill>
                  <a:srgbClr val="FF0000"/>
                </a:solidFill>
              </a:rPr>
              <a:t>diminution du taux de remboursement</a:t>
            </a:r>
            <a:r>
              <a:rPr lang="fr-FR" u="sng" dirty="0">
                <a:solidFill>
                  <a:srgbClr val="FF0000"/>
                </a:solidFill>
              </a:rPr>
              <a:t> ciblé pour </a:t>
            </a:r>
            <a:r>
              <a:rPr lang="fr-FR" u="sng" dirty="0" smtClean="0">
                <a:solidFill>
                  <a:srgbClr val="FF0000"/>
                </a:solidFill>
              </a:rPr>
              <a:t>la spécialité</a:t>
            </a:r>
            <a:r>
              <a:rPr lang="fr-FR" u="sng" dirty="0">
                <a:solidFill>
                  <a:srgbClr val="FF0000"/>
                </a:solidFill>
              </a:rPr>
              <a:t>, le produit ou la prestation concerné </a:t>
            </a:r>
            <a:endParaRPr lang="fr-FR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à </a:t>
            </a:r>
            <a:r>
              <a:rPr lang="fr-FR" dirty="0">
                <a:solidFill>
                  <a:srgbClr val="FF0000"/>
                </a:solidFill>
              </a:rPr>
              <a:t>une procédure de </a:t>
            </a:r>
            <a:r>
              <a:rPr lang="fr-FR" u="sng" dirty="0">
                <a:solidFill>
                  <a:srgbClr val="FF0000"/>
                </a:solidFill>
              </a:rPr>
              <a:t>récupération d’indus </a:t>
            </a:r>
            <a:r>
              <a:rPr lang="fr-FR" dirty="0" smtClean="0">
                <a:solidFill>
                  <a:srgbClr val="FF0000"/>
                </a:solidFill>
              </a:rPr>
              <a:t>auprès de </a:t>
            </a:r>
            <a:r>
              <a:rPr lang="fr-FR" dirty="0">
                <a:solidFill>
                  <a:srgbClr val="FF0000"/>
                </a:solidFill>
              </a:rPr>
              <a:t>l’établissement </a:t>
            </a:r>
            <a:r>
              <a:rPr lang="fr-FR" dirty="0" smtClean="0">
                <a:solidFill>
                  <a:srgbClr val="FF0000"/>
                </a:solidFill>
              </a:rPr>
              <a:t>par </a:t>
            </a:r>
            <a:r>
              <a:rPr lang="fr-FR" dirty="0">
                <a:solidFill>
                  <a:srgbClr val="FF0000"/>
                </a:solidFill>
              </a:rPr>
              <a:t>la caisse d’assurance maladie</a:t>
            </a:r>
          </a:p>
        </p:txBody>
      </p:sp>
    </p:spTree>
    <p:extLst>
      <p:ext uri="{BB962C8B-B14F-4D97-AF65-F5344CB8AC3E}">
        <p14:creationId xmlns:p14="http://schemas.microsoft.com/office/powerpoint/2010/main" val="316541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55576" y="1622154"/>
            <a:ext cx="7776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chemeClr val="tx2"/>
                </a:solidFill>
                <a:latin typeface="Calibri"/>
                <a:cs typeface="Calibri"/>
              </a:rPr>
              <a:t>En pratique…..</a:t>
            </a:r>
          </a:p>
          <a:p>
            <a:pPr algn="ctr"/>
            <a:r>
              <a:rPr lang="fr-FR" sz="3200" dirty="0" smtClean="0">
                <a:solidFill>
                  <a:schemeClr val="tx2"/>
                </a:solidFill>
                <a:latin typeface="Calibri"/>
                <a:cs typeface="Calibri"/>
              </a:rPr>
              <a:t>Exemple : suivi des molécules onéreuses et des DMI facturables en sus </a:t>
            </a:r>
          </a:p>
          <a:p>
            <a:pPr algn="ctr"/>
            <a:r>
              <a:rPr lang="fr-FR" sz="3200" dirty="0" smtClean="0">
                <a:solidFill>
                  <a:schemeClr val="tx2"/>
                </a:solidFill>
                <a:latin typeface="Calibri"/>
                <a:cs typeface="Calibri"/>
              </a:rPr>
              <a:t>au sein d ’un </a:t>
            </a:r>
          </a:p>
          <a:p>
            <a:pPr algn="ctr"/>
            <a:r>
              <a:rPr lang="fr-FR" sz="3200" dirty="0" smtClean="0">
                <a:solidFill>
                  <a:schemeClr val="tx2"/>
                </a:solidFill>
                <a:latin typeface="Calibri"/>
                <a:cs typeface="Calibri"/>
              </a:rPr>
              <a:t>établissement </a:t>
            </a:r>
          </a:p>
          <a:p>
            <a:pPr algn="ctr"/>
            <a:r>
              <a:rPr lang="fr-FR" sz="3200" dirty="0" smtClean="0">
                <a:solidFill>
                  <a:schemeClr val="tx2"/>
                </a:solidFill>
                <a:latin typeface="Calibri"/>
                <a:cs typeface="Calibri"/>
              </a:rPr>
              <a:t>de santé</a:t>
            </a:r>
          </a:p>
          <a:p>
            <a:pPr algn="ctr"/>
            <a:endParaRPr lang="fr-FR" sz="4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1026" name="Picture 2" descr="http://nte-serveur.univ-lyon1.fr/tribollet-old/DIDACTIQUE_GUADELOUPE/EssaiErreurShadok/PasdeP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73468"/>
            <a:ext cx="2772370" cy="39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4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Suivi des molécules onéreuses</a:t>
            </a:r>
            <a:endParaRPr lang="fr-F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989040"/>
          </a:xfrm>
        </p:spPr>
        <p:txBody>
          <a:bodyPr>
            <a:noAutofit/>
          </a:bodyPr>
          <a:lstStyle/>
          <a:p>
            <a:r>
              <a:rPr lang="fr-FR" sz="2000" u="sng" dirty="0" smtClean="0">
                <a:solidFill>
                  <a:schemeClr val="tx2"/>
                </a:solidFill>
                <a:latin typeface="+mn-lt"/>
              </a:rPr>
              <a:t>Ce qui est demandé pour les médicaments :</a:t>
            </a:r>
          </a:p>
          <a:p>
            <a:pPr lvl="1"/>
            <a:r>
              <a:rPr lang="fr-FR" sz="2000" dirty="0" smtClean="0">
                <a:solidFill>
                  <a:schemeClr val="tx2"/>
                </a:solidFill>
                <a:latin typeface="+mn-lt"/>
              </a:rPr>
              <a:t>Traçabilité de l’approvisionnement à 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la </a:t>
            </a: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dispensation: des numéros de lots et date de péremption</a:t>
            </a:r>
          </a:p>
          <a:p>
            <a:pPr lvl="1"/>
            <a:r>
              <a:rPr lang="fr-FR" sz="2000" dirty="0" smtClean="0">
                <a:solidFill>
                  <a:schemeClr val="tx2"/>
                </a:solidFill>
                <a:latin typeface="+mn-lt"/>
              </a:rPr>
              <a:t>Dispensation nominative  après vérification du respect de l’indication  définie par l’AMM ou bibliographie</a:t>
            </a:r>
          </a:p>
          <a:p>
            <a:pPr lvl="1"/>
            <a:r>
              <a:rPr lang="fr-FR" sz="2000" dirty="0" smtClean="0">
                <a:solidFill>
                  <a:schemeClr val="tx2"/>
                </a:solidFill>
                <a:latin typeface="+mn-lt"/>
              </a:rPr>
              <a:t>Contrôle des indications en temps réel par le pharmacien</a:t>
            </a:r>
            <a:endParaRPr lang="fr-FR" sz="2000" dirty="0">
              <a:solidFill>
                <a:schemeClr val="tx2"/>
              </a:solidFill>
              <a:latin typeface="+mn-lt"/>
            </a:endParaRPr>
          </a:p>
          <a:p>
            <a:pPr marL="457200" lvl="1" indent="0">
              <a:buNone/>
            </a:pPr>
            <a:endParaRPr lang="fr-FR" sz="2000" dirty="0" smtClean="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fr-FR" sz="2000" b="1" dirty="0" smtClean="0">
                <a:solidFill>
                  <a:schemeClr val="tx2"/>
                </a:solidFill>
                <a:latin typeface="+mn-lt"/>
              </a:rPr>
              <a:t>Facilement réalisable </a:t>
            </a:r>
            <a:r>
              <a:rPr lang="fr-FR" sz="2000" b="1" dirty="0" smtClean="0">
                <a:solidFill>
                  <a:schemeClr val="tx2"/>
                </a:solidFill>
                <a:latin typeface="+mn-lt"/>
                <a:sym typeface="Wingdings"/>
              </a:rPr>
              <a:t></a:t>
            </a:r>
            <a:endParaRPr lang="fr-FR" sz="2000" b="1" dirty="0" smtClean="0">
              <a:solidFill>
                <a:schemeClr val="tx2"/>
              </a:solidFill>
              <a:latin typeface="+mn-lt"/>
            </a:endParaRPr>
          </a:p>
          <a:p>
            <a:pPr lvl="2"/>
            <a:r>
              <a:rPr lang="fr-FR" sz="1800" dirty="0" smtClean="0">
                <a:solidFill>
                  <a:schemeClr val="tx2"/>
                </a:solidFill>
                <a:latin typeface="+mn-lt"/>
              </a:rPr>
              <a:t>À l’aide de modèles de prescription </a:t>
            </a:r>
          </a:p>
          <a:p>
            <a:pPr lvl="2"/>
            <a:r>
              <a:rPr lang="fr-FR" sz="1800" dirty="0" smtClean="0">
                <a:solidFill>
                  <a:schemeClr val="tx2"/>
                </a:solidFill>
                <a:latin typeface="+mn-lt"/>
              </a:rPr>
              <a:t>D’autant plus si la pharmacie est détentrice de la molécule</a:t>
            </a:r>
          </a:p>
          <a:p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95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Suivi des DMI</a:t>
            </a:r>
            <a:endParaRPr lang="fr-F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989040"/>
          </a:xfrm>
        </p:spPr>
        <p:txBody>
          <a:bodyPr>
            <a:noAutofit/>
          </a:bodyPr>
          <a:lstStyle/>
          <a:p>
            <a:r>
              <a:rPr lang="fr-FR" sz="2000" u="sng" dirty="0" smtClean="0">
                <a:solidFill>
                  <a:schemeClr val="tx2"/>
                </a:solidFill>
                <a:latin typeface="+mn-lt"/>
              </a:rPr>
              <a:t>Ce qui est demandé pour les DMI</a:t>
            </a:r>
          </a:p>
          <a:p>
            <a:pPr lvl="1"/>
            <a:r>
              <a:rPr lang="fr-FR" sz="2000" dirty="0" smtClean="0">
                <a:solidFill>
                  <a:schemeClr val="tx2"/>
                </a:solidFill>
                <a:latin typeface="+mn-lt"/>
              </a:rPr>
              <a:t>Traçabilité 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de l’approvisionnement à la pose: nom du fabricant, des numéros de lots et date de péremption</a:t>
            </a:r>
          </a:p>
          <a:p>
            <a:pPr lvl="1"/>
            <a:r>
              <a:rPr lang="fr-FR" sz="2000" dirty="0" smtClean="0">
                <a:solidFill>
                  <a:schemeClr val="tx2"/>
                </a:solidFill>
                <a:latin typeface="+mn-lt"/>
              </a:rPr>
              <a:t>Traçabilité 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en temps réel par IBODE en salle sur un document </a:t>
            </a: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unique</a:t>
            </a:r>
            <a:endParaRPr lang="fr-FR" sz="2000" dirty="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fr-FR" sz="2000" dirty="0" smtClean="0">
                <a:solidFill>
                  <a:schemeClr val="tx2"/>
                </a:solidFill>
                <a:latin typeface="+mn-lt"/>
              </a:rPr>
              <a:t>Renseignement 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de l’indication par le chirurgien</a:t>
            </a:r>
          </a:p>
          <a:p>
            <a:pPr lvl="1"/>
            <a:r>
              <a:rPr lang="fr-FR" sz="2000" dirty="0" smtClean="0">
                <a:solidFill>
                  <a:schemeClr val="tx2"/>
                </a:solidFill>
                <a:latin typeface="+mn-lt"/>
              </a:rPr>
              <a:t>Transmission 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de la traçabilité </a:t>
            </a: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et des indications à 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la pharmacie pour </a:t>
            </a: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le suivi prospectif</a:t>
            </a:r>
          </a:p>
          <a:p>
            <a:pPr lvl="1"/>
            <a:endParaRPr lang="fr-FR" sz="2000" b="1" dirty="0" smtClean="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fr-FR" sz="2000" b="1" dirty="0" smtClean="0">
                <a:solidFill>
                  <a:schemeClr val="tx2"/>
                </a:solidFill>
                <a:latin typeface="+mn-lt"/>
              </a:rPr>
              <a:t>Difficilement  réalisable </a:t>
            </a:r>
            <a:r>
              <a:rPr lang="fr-FR" sz="2000" b="1" dirty="0" smtClean="0">
                <a:solidFill>
                  <a:schemeClr val="tx2"/>
                </a:solidFill>
                <a:latin typeface="+mn-lt"/>
                <a:sym typeface="Wingdings"/>
              </a:rPr>
              <a:t></a:t>
            </a:r>
          </a:p>
          <a:p>
            <a:pPr lvl="2"/>
            <a:r>
              <a:rPr lang="fr-FR" sz="1800" dirty="0" smtClean="0">
                <a:solidFill>
                  <a:schemeClr val="tx2"/>
                </a:solidFill>
                <a:latin typeface="+mn-lt"/>
                <a:sym typeface="Wingdings"/>
              </a:rPr>
              <a:t>Pluralité des acteurs : 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chirurgiens, pharmaciens , personnel de bloc </a:t>
            </a:r>
            <a:endParaRPr lang="fr-FR" sz="1800" dirty="0">
              <a:solidFill>
                <a:schemeClr val="tx2"/>
              </a:solidFill>
              <a:latin typeface="+mn-lt"/>
              <a:sym typeface="Wingdings"/>
            </a:endParaRPr>
          </a:p>
          <a:p>
            <a:pPr lvl="2"/>
            <a:r>
              <a:rPr lang="fr-FR" sz="1800" dirty="0" smtClean="0">
                <a:solidFill>
                  <a:schemeClr val="tx2"/>
                </a:solidFill>
                <a:latin typeface="+mn-lt"/>
                <a:sym typeface="Wingdings"/>
              </a:rPr>
              <a:t>Nombre important de DMI</a:t>
            </a:r>
          </a:p>
          <a:p>
            <a:pPr lvl="2"/>
            <a:r>
              <a:rPr lang="fr-FR" sz="1800" dirty="0" smtClean="0">
                <a:solidFill>
                  <a:schemeClr val="tx2"/>
                </a:solidFill>
                <a:latin typeface="+mn-lt"/>
                <a:sym typeface="Wingdings"/>
              </a:rPr>
              <a:t>Diversité des DMI</a:t>
            </a:r>
          </a:p>
          <a:p>
            <a:pPr lvl="1"/>
            <a:endParaRPr lang="fr-FR" sz="2000" dirty="0" smtClean="0">
              <a:solidFill>
                <a:schemeClr val="tx2"/>
              </a:solidFill>
              <a:latin typeface="+mn-lt"/>
              <a:sym typeface="Wingdings"/>
            </a:endParaRPr>
          </a:p>
          <a:p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66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Suivi des DMI</a:t>
            </a:r>
            <a:endParaRPr lang="fr-F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3989040"/>
          </a:xfrm>
        </p:spPr>
        <p:txBody>
          <a:bodyPr>
            <a:noAutofit/>
          </a:bodyPr>
          <a:lstStyle/>
          <a:p>
            <a:r>
              <a:rPr lang="fr-FR" sz="2000" u="sng" dirty="0" smtClean="0">
                <a:solidFill>
                  <a:schemeClr val="tx2"/>
                </a:solidFill>
                <a:latin typeface="+mn-lt"/>
              </a:rPr>
              <a:t>Processus complet de la traçabilité</a:t>
            </a:r>
          </a:p>
          <a:p>
            <a:pPr lvl="1"/>
            <a:r>
              <a:rPr lang="fr-FR" sz="2000" dirty="0">
                <a:solidFill>
                  <a:schemeClr val="tx2"/>
                </a:solidFill>
                <a:latin typeface="+mn-lt"/>
              </a:rPr>
              <a:t>Doit faire l’objet d’une procédure écrite validée par le représentant légal de l’établissement </a:t>
            </a: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(rôle de la direction) après 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avis </a:t>
            </a: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de la conférence médicale </a:t>
            </a:r>
          </a:p>
          <a:p>
            <a:pPr lvl="1"/>
            <a:endParaRPr lang="fr-FR" sz="2000" dirty="0" smtClean="0">
              <a:solidFill>
                <a:schemeClr val="tx2"/>
              </a:solidFill>
              <a:latin typeface="+mn-lt"/>
              <a:sym typeface="Wingdings"/>
            </a:endParaRPr>
          </a:p>
          <a:p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67544" y="2608312"/>
            <a:ext cx="8229600" cy="2044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 smtClean="0">
                <a:solidFill>
                  <a:schemeClr val="tx2"/>
                </a:solidFill>
                <a:latin typeface="+mn-lt"/>
              </a:rPr>
              <a:t>Quelques indicateurs de la traçabilité</a:t>
            </a:r>
          </a:p>
          <a:p>
            <a:pPr lvl="1"/>
            <a:r>
              <a:rPr lang="fr-FR" sz="2000" dirty="0" smtClean="0">
                <a:solidFill>
                  <a:schemeClr val="tx2"/>
                </a:solidFill>
                <a:latin typeface="+mn-lt"/>
              </a:rPr>
              <a:t>Taux de traçabilité spontanée sans relance  </a:t>
            </a:r>
          </a:p>
          <a:p>
            <a:pPr lvl="2"/>
            <a:r>
              <a:rPr lang="fr-FR" sz="1600" dirty="0" smtClean="0">
                <a:solidFill>
                  <a:schemeClr val="tx2"/>
                </a:solidFill>
                <a:latin typeface="+mn-lt"/>
              </a:rPr>
              <a:t>qui mesure la performance du processus au niveau de tous les acteurs</a:t>
            </a:r>
          </a:p>
          <a:p>
            <a:pPr lvl="1"/>
            <a:r>
              <a:rPr lang="fr-FR" sz="2000" dirty="0" smtClean="0">
                <a:solidFill>
                  <a:schemeClr val="tx2"/>
                </a:solidFill>
                <a:latin typeface="+mn-lt"/>
              </a:rPr>
              <a:t>Taux de traçabilité des indications présentes</a:t>
            </a:r>
          </a:p>
          <a:p>
            <a:pPr lvl="2"/>
            <a:r>
              <a:rPr lang="fr-FR" sz="1600" dirty="0" smtClean="0">
                <a:solidFill>
                  <a:schemeClr val="tx2"/>
                </a:solidFill>
                <a:latin typeface="+mn-lt"/>
              </a:rPr>
              <a:t>qui mesure le respect du processus par les praticiens</a:t>
            </a:r>
            <a:endParaRPr lang="fr-FR" sz="1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38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Suivi des DMI</a:t>
            </a:r>
            <a:endParaRPr lang="fr-F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3989040"/>
          </a:xfrm>
        </p:spPr>
        <p:txBody>
          <a:bodyPr>
            <a:noAutofit/>
          </a:bodyPr>
          <a:lstStyle/>
          <a:p>
            <a:r>
              <a:rPr lang="fr-FR" sz="2000" u="sng" dirty="0" smtClean="0">
                <a:solidFill>
                  <a:schemeClr val="tx2"/>
                </a:solidFill>
                <a:latin typeface="+mn-lt"/>
              </a:rPr>
              <a:t>Processus complet de la traçabilité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28800"/>
            <a:ext cx="4038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1600" b="1" dirty="0" smtClean="0">
                <a:solidFill>
                  <a:schemeClr val="tx2"/>
                </a:solidFill>
                <a:latin typeface="+mn-lt"/>
              </a:rPr>
              <a:t>Demande de DMI  par le médecin pour un patient à la pharmacie</a:t>
            </a:r>
          </a:p>
          <a:p>
            <a:pPr marL="0" indent="0" algn="ctr">
              <a:buFont typeface="Arial" pitchFamily="34" charset="0"/>
              <a:buNone/>
            </a:pPr>
            <a:endParaRPr lang="fr-FR" sz="1600" b="1" dirty="0" smtClean="0">
              <a:solidFill>
                <a:schemeClr val="tx2"/>
              </a:solidFill>
              <a:latin typeface="+mn-lt"/>
            </a:endParaRPr>
          </a:p>
          <a:p>
            <a:pPr algn="ctr"/>
            <a:endParaRPr lang="fr-FR" sz="1600" b="1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sz="1600" b="1" dirty="0" smtClean="0">
                <a:solidFill>
                  <a:schemeClr val="tx2"/>
                </a:solidFill>
                <a:latin typeface="+mn-lt"/>
              </a:rPr>
              <a:t>Pharmacie: approvisionnement du DM au  fournisseur</a:t>
            </a:r>
          </a:p>
          <a:p>
            <a:pPr algn="ctr"/>
            <a:endParaRPr lang="fr-FR" sz="1600" b="1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buFont typeface="Arial" pitchFamily="34" charset="0"/>
              <a:buNone/>
            </a:pPr>
            <a:endParaRPr lang="fr-FR" sz="1600" b="1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sz="1600" b="1" dirty="0" smtClean="0">
                <a:solidFill>
                  <a:schemeClr val="tx2"/>
                </a:solidFill>
                <a:latin typeface="+mn-lt"/>
              </a:rPr>
              <a:t>Enregistrement des données de traçabilité sanitaire (matériovigilance) : nom du fabricant, numéro de lot, date de péremption</a:t>
            </a:r>
          </a:p>
          <a:p>
            <a:endParaRPr lang="fr-FR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4648200" y="1628800"/>
            <a:ext cx="4244280" cy="427707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1600" b="1" dirty="0" smtClean="0">
                <a:solidFill>
                  <a:schemeClr val="tx2"/>
                </a:solidFill>
                <a:latin typeface="+mn-lt"/>
              </a:rPr>
              <a:t>Délivrance au bloc opératoire</a:t>
            </a:r>
          </a:p>
          <a:p>
            <a:pPr algn="ctr"/>
            <a:endParaRPr lang="fr-FR" sz="1600" b="1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buFont typeface="Arial" pitchFamily="34" charset="0"/>
              <a:buNone/>
            </a:pPr>
            <a:endParaRPr lang="fr-FR" sz="1600" b="1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sz="1600" b="1" dirty="0" smtClean="0">
                <a:solidFill>
                  <a:schemeClr val="tx2"/>
                </a:solidFill>
                <a:latin typeface="+mn-lt"/>
              </a:rPr>
              <a:t>Implantation  </a:t>
            </a:r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et indication de la pose </a:t>
            </a:r>
          </a:p>
          <a:p>
            <a:pPr algn="ctr"/>
            <a:endParaRPr lang="fr-FR" sz="1600" b="1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buFont typeface="Arial" pitchFamily="34" charset="0"/>
              <a:buNone/>
            </a:pPr>
            <a:endParaRPr lang="fr-FR" sz="1600" b="1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sz="1600" b="1" dirty="0" smtClean="0">
                <a:solidFill>
                  <a:schemeClr val="tx2"/>
                </a:solidFill>
                <a:latin typeface="+mn-lt"/>
              </a:rPr>
              <a:t>Enregistrement des données de traçabilité par cadre ou médecin: information portée au dossier du patient  et édition document remis au patient </a:t>
            </a:r>
          </a:p>
          <a:p>
            <a:pPr algn="ctr"/>
            <a:endParaRPr lang="fr-FR" sz="1600" b="1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buFont typeface="Arial" pitchFamily="34" charset="0"/>
              <a:buNone/>
            </a:pPr>
            <a:endParaRPr lang="fr-FR" sz="1600" b="1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sz="1600" b="1" dirty="0" smtClean="0">
                <a:solidFill>
                  <a:schemeClr val="tx2"/>
                </a:solidFill>
                <a:latin typeface="+mn-lt"/>
              </a:rPr>
              <a:t>Comparaison entre entrées et sorties en stock par la pharmacie qui renvoie 1BC ou bon de régularisation de pose</a:t>
            </a:r>
          </a:p>
          <a:p>
            <a:endParaRPr lang="fr-FR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2267744" y="2377479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tx2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6542718" y="208944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tx2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2267744" y="352960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93" y="2923059"/>
            <a:ext cx="3476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93" y="4579243"/>
            <a:ext cx="3476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èche vers le bas 10"/>
          <p:cNvSpPr/>
          <p:nvPr/>
        </p:nvSpPr>
        <p:spPr>
          <a:xfrm>
            <a:off x="2267744" y="482575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Suivi des DMI</a:t>
            </a:r>
            <a:endParaRPr lang="fr-F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3989040"/>
          </a:xfrm>
        </p:spPr>
        <p:txBody>
          <a:bodyPr>
            <a:noAutofit/>
          </a:bodyPr>
          <a:lstStyle/>
          <a:p>
            <a:r>
              <a:rPr lang="fr-FR" sz="2000" u="sng" dirty="0" smtClean="0">
                <a:solidFill>
                  <a:schemeClr val="tx2"/>
                </a:solidFill>
                <a:latin typeface="+mn-lt"/>
              </a:rPr>
              <a:t>Clinique Ambroise Paré de Neuilly : en volume et en dépense</a:t>
            </a:r>
          </a:p>
          <a:p>
            <a:pPr lvl="1"/>
            <a:endParaRPr lang="fr-FR" sz="2000" dirty="0" smtClean="0">
              <a:solidFill>
                <a:schemeClr val="tx2"/>
              </a:solidFill>
              <a:latin typeface="+mn-lt"/>
              <a:sym typeface="Wingdings"/>
            </a:endParaRPr>
          </a:p>
          <a:p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21586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84168" y="2780928"/>
            <a:ext cx="1152128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812360" y="2780928"/>
            <a:ext cx="504056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rot="20170759">
            <a:off x="323528" y="1562309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172 références pour six activités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8,5 millions d’euros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Suivi des DMI</a:t>
            </a:r>
            <a:endParaRPr lang="fr-F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440160"/>
          </a:xfrm>
        </p:spPr>
        <p:txBody>
          <a:bodyPr>
            <a:noAutofit/>
          </a:bodyPr>
          <a:lstStyle/>
          <a:p>
            <a:r>
              <a:rPr lang="fr-FR" sz="2000" u="sng" dirty="0" smtClean="0">
                <a:solidFill>
                  <a:schemeClr val="tx2"/>
                </a:solidFill>
                <a:latin typeface="+mn-lt"/>
              </a:rPr>
              <a:t>L’activité de cardio-vasculaire</a:t>
            </a:r>
            <a:endParaRPr lang="fr-FR" dirty="0" smtClean="0">
              <a:solidFill>
                <a:schemeClr val="tx2"/>
              </a:solidFill>
              <a:latin typeface="+mn-lt"/>
              <a:sym typeface="Wingdings"/>
            </a:endParaRPr>
          </a:p>
          <a:p>
            <a:pPr lvl="1"/>
            <a:r>
              <a:rPr lang="fr-FR" sz="2000" dirty="0" smtClean="0">
                <a:solidFill>
                  <a:schemeClr val="tx2"/>
                </a:solidFill>
                <a:latin typeface="+mn-lt"/>
              </a:rPr>
              <a:t>Réalisée au sein de blocs radio-vasculaires et en bloc opératoire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139952" y="1772816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6804248" y="1772816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203848" y="249289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Prescriptions Informatisés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00192" y="24928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Prescriptions</a:t>
            </a:r>
          </a:p>
          <a:p>
            <a:r>
              <a:rPr lang="fr-FR" dirty="0">
                <a:solidFill>
                  <a:schemeClr val="tx2"/>
                </a:solidFill>
              </a:rPr>
              <a:t>n</a:t>
            </a:r>
            <a:r>
              <a:rPr lang="fr-FR" dirty="0" smtClean="0">
                <a:solidFill>
                  <a:schemeClr val="tx2"/>
                </a:solidFill>
              </a:rPr>
              <a:t>on informatisés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3779912" y="3212976"/>
            <a:ext cx="2520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87824" y="371877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Suivi par logiciel </a:t>
            </a:r>
            <a:r>
              <a:rPr lang="fr-FR" dirty="0" smtClean="0">
                <a:solidFill>
                  <a:srgbClr val="FF0000"/>
                </a:solidFill>
              </a:rPr>
              <a:t>mais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15616" y="408871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Méconnaissance des praticiens des procédures bien que sensibilisés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Procédure chronophage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Flèche vers le bas 22"/>
          <p:cNvSpPr/>
          <p:nvPr/>
        </p:nvSpPr>
        <p:spPr>
          <a:xfrm>
            <a:off x="7056276" y="3212976"/>
            <a:ext cx="2520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372200" y="37170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Suivi difficile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://errances.apln-blog.fr/files/2013/03/gratte-te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7192"/>
            <a:ext cx="9715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563888" y="515719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Or, les praticiens renseignent les CRO, les CRH, divers registres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559100" y="1622154"/>
            <a:ext cx="6060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chemeClr val="tx2"/>
                </a:solidFill>
                <a:latin typeface="Calibri"/>
                <a:cs typeface="Calibri"/>
              </a:rPr>
              <a:t>Rappel réglementaire sur le CBUMPP</a:t>
            </a:r>
            <a:endParaRPr lang="fr-FR" sz="2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2050" name="Picture 2" descr="http://leocat.free.fr/shadok/generalites/images/shado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86401"/>
            <a:ext cx="5256584" cy="37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93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Suivi des DMI</a:t>
            </a:r>
            <a:endParaRPr lang="fr-F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440160"/>
          </a:xfrm>
        </p:spPr>
        <p:txBody>
          <a:bodyPr>
            <a:noAutofit/>
          </a:bodyPr>
          <a:lstStyle/>
          <a:p>
            <a:r>
              <a:rPr lang="fr-FR" sz="2000" u="sng" dirty="0" smtClean="0">
                <a:solidFill>
                  <a:schemeClr val="tx2"/>
                </a:solidFill>
                <a:latin typeface="+mn-lt"/>
              </a:rPr>
              <a:t>L’activité de cardio-vasculaire</a:t>
            </a:r>
            <a:endParaRPr lang="fr-FR" dirty="0" smtClean="0">
              <a:solidFill>
                <a:schemeClr val="tx2"/>
              </a:solidFill>
              <a:latin typeface="+mn-lt"/>
              <a:sym typeface="Wingding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15567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Prescriptions Informatisés</a:t>
            </a:r>
            <a:endParaRPr lang="fr-FR" dirty="0"/>
          </a:p>
        </p:txBody>
      </p:sp>
      <p:sp>
        <p:nvSpPr>
          <p:cNvPr id="12" name="Flèche vers le bas 11"/>
          <p:cNvSpPr/>
          <p:nvPr/>
        </p:nvSpPr>
        <p:spPr>
          <a:xfrm>
            <a:off x="1547664" y="2276872"/>
            <a:ext cx="2520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55576" y="2782669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Suivi par logiciel </a:t>
            </a:r>
            <a:r>
              <a:rPr lang="fr-FR" dirty="0" smtClean="0">
                <a:solidFill>
                  <a:srgbClr val="FF0000"/>
                </a:solidFill>
              </a:rPr>
              <a:t>mais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27584" y="306896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Méconnaissance des praticiens des procédures bien que sensibilisés </a:t>
            </a:r>
            <a:r>
              <a:rPr lang="fr-FR" dirty="0" smtClean="0">
                <a:solidFill>
                  <a:schemeClr val="tx2"/>
                </a:solidFill>
              </a:rPr>
              <a:t>donc oublis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Procédure chronophage </a:t>
            </a:r>
            <a:r>
              <a:rPr lang="fr-FR" dirty="0" smtClean="0">
                <a:solidFill>
                  <a:schemeClr val="tx2"/>
                </a:solidFill>
              </a:rPr>
              <a:t>donc lassitude …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://errances.apln-blog.fr/files/2013/03/gratte-te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37442"/>
            <a:ext cx="9715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275856" y="435346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Or, les praticiens renseignent les CRO, les CRH, divers registres …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5124" name="Picture 4" descr="http://www.alliancepharma.ca/fichiersUpload/tinymce/20110824104338-20110824104233-page-servi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99797"/>
            <a:ext cx="2748603" cy="18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448395" y="4869160"/>
            <a:ext cx="369560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Un pharmacien y recherche l’indication et travaille au quotidien avec les </a:t>
            </a:r>
            <a:r>
              <a:rPr lang="fr-FR" dirty="0"/>
              <a:t>p</a:t>
            </a:r>
            <a:r>
              <a:rPr lang="fr-FR" dirty="0" smtClean="0"/>
              <a:t>raticiens  en rétrospectif : chronophage +++ et onéreux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1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Suivi des DMI</a:t>
            </a:r>
            <a:endParaRPr lang="fr-F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440160"/>
          </a:xfrm>
        </p:spPr>
        <p:txBody>
          <a:bodyPr>
            <a:noAutofit/>
          </a:bodyPr>
          <a:lstStyle/>
          <a:p>
            <a:r>
              <a:rPr lang="fr-FR" sz="2000" u="sng" dirty="0" smtClean="0">
                <a:solidFill>
                  <a:schemeClr val="tx2"/>
                </a:solidFill>
                <a:latin typeface="+mn-lt"/>
              </a:rPr>
              <a:t>L’activité de cardio-vasculaire</a:t>
            </a:r>
            <a:endParaRPr lang="fr-FR" dirty="0" smtClean="0">
              <a:solidFill>
                <a:schemeClr val="tx2"/>
              </a:solidFill>
              <a:latin typeface="+mn-lt"/>
              <a:sym typeface="Wingding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15567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Prescriptions Informatisés</a:t>
            </a:r>
            <a:endParaRPr lang="fr-FR" dirty="0"/>
          </a:p>
        </p:txBody>
      </p:sp>
      <p:sp>
        <p:nvSpPr>
          <p:cNvPr id="12" name="Flèche vers le bas 11"/>
          <p:cNvSpPr/>
          <p:nvPr/>
        </p:nvSpPr>
        <p:spPr>
          <a:xfrm>
            <a:off x="1547664" y="2276872"/>
            <a:ext cx="2520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55576" y="2782669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Suivi par logiciel </a:t>
            </a:r>
            <a:r>
              <a:rPr lang="fr-FR" dirty="0" smtClean="0">
                <a:solidFill>
                  <a:srgbClr val="FF0000"/>
                </a:solidFill>
              </a:rPr>
              <a:t>mais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27584" y="306896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Méconnaissance des praticiens des procédures bien que sensibilisés </a:t>
            </a:r>
            <a:r>
              <a:rPr lang="fr-FR" dirty="0" smtClean="0">
                <a:solidFill>
                  <a:schemeClr val="tx2"/>
                </a:solidFill>
              </a:rPr>
              <a:t>donc oublis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Procédure chronophage </a:t>
            </a:r>
            <a:r>
              <a:rPr lang="fr-FR" dirty="0" smtClean="0">
                <a:solidFill>
                  <a:schemeClr val="tx2"/>
                </a:solidFill>
              </a:rPr>
              <a:t>donc lassitude …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://errances.apln-blog.fr/files/2013/03/gratte-te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37442"/>
            <a:ext cx="9715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275856" y="435346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Or, les praticiens renseignent les CRO, les CRH, divers registres …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5124" name="Picture 4" descr="http://www.alliancepharma.ca/fichiersUpload/tinymce/20110824104338-20110824104233-page-servi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99797"/>
            <a:ext cx="2748603" cy="18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448395" y="4869160"/>
            <a:ext cx="369560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Un pharmacien y recherche l’indication et travaille au quotidien avec les </a:t>
            </a:r>
            <a:r>
              <a:rPr lang="fr-FR" dirty="0"/>
              <a:t>p</a:t>
            </a:r>
            <a:r>
              <a:rPr lang="fr-FR" dirty="0" smtClean="0"/>
              <a:t>raticiens  en rétrospectif : chronophage +++ et onéreux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547664" y="3152001"/>
            <a:ext cx="5544616" cy="3705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2051720" y="3152001"/>
            <a:ext cx="3240360" cy="37693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8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Suivi des DMI : plan d’actions</a:t>
            </a:r>
            <a:endParaRPr lang="fr-F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440160"/>
          </a:xfrm>
        </p:spPr>
        <p:txBody>
          <a:bodyPr>
            <a:noAutofit/>
          </a:bodyPr>
          <a:lstStyle/>
          <a:p>
            <a:r>
              <a:rPr lang="fr-FR" sz="2000" u="sng" dirty="0" smtClean="0">
                <a:solidFill>
                  <a:schemeClr val="tx2"/>
                </a:solidFill>
                <a:latin typeface="+mn-lt"/>
              </a:rPr>
              <a:t>L’activité de cardio-vasculaire</a:t>
            </a:r>
            <a:endParaRPr lang="fr-FR" dirty="0" smtClean="0">
              <a:solidFill>
                <a:schemeClr val="tx2"/>
              </a:solidFill>
              <a:latin typeface="+mn-lt"/>
              <a:sym typeface="Wingding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15567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Prescriptions Informatisés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1547664" y="2276872"/>
            <a:ext cx="2520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5576" y="2782669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Développement du logiciel pour suivi prospectif afin de rendre obligatoire le renseignement de celui-ci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55576" y="401783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Et formation du personnel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860032" y="278783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Quid au bloc opératoire car le plus souvent, absence de critères LPP …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300192" y="155679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Prescriptions non informatisés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6876256" y="2276872"/>
            <a:ext cx="2520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Conclusion</a:t>
            </a:r>
            <a:endParaRPr lang="fr-F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989040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tx2"/>
                </a:solidFill>
                <a:latin typeface="+mn-lt"/>
              </a:rPr>
              <a:t>La traçabilité des dispositifs médicaux implantables (DMI) est un des objectifs du contrat de bon usage, des médicaments et des produits et prestations ; signé entre l’établissement de santé, l’ARS et l’assurance </a:t>
            </a: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maladie.</a:t>
            </a:r>
          </a:p>
          <a:p>
            <a:pPr marL="0" indent="0">
              <a:buNone/>
            </a:pPr>
            <a:endParaRPr lang="fr-FR" sz="2000" dirty="0">
              <a:solidFill>
                <a:schemeClr val="tx2"/>
              </a:solidFill>
              <a:latin typeface="+mn-lt"/>
            </a:endParaRPr>
          </a:p>
          <a:p>
            <a:r>
              <a:rPr lang="fr-FR" sz="2000" dirty="0" smtClean="0">
                <a:solidFill>
                  <a:schemeClr val="tx2"/>
                </a:solidFill>
                <a:latin typeface="+mn-lt"/>
              </a:rPr>
              <a:t>C’est une implication de la direction</a:t>
            </a:r>
          </a:p>
          <a:p>
            <a:endParaRPr lang="fr-FR" sz="2000" dirty="0" smtClean="0">
              <a:solidFill>
                <a:schemeClr val="tx2"/>
              </a:solidFill>
              <a:latin typeface="+mn-lt"/>
            </a:endParaRPr>
          </a:p>
          <a:p>
            <a:r>
              <a:rPr lang="fr-FR" sz="2000" dirty="0">
                <a:solidFill>
                  <a:schemeClr val="tx2"/>
                </a:solidFill>
                <a:latin typeface="+mn-lt"/>
              </a:rPr>
              <a:t>Définir un groupe de travail </a:t>
            </a: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entre les différents acteurs et leur besoins respectifs , afin d’établir une procédure de traçabilité optimale et pratique.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fr-FR" sz="2000" dirty="0" smtClean="0">
                <a:solidFill>
                  <a:schemeClr val="tx2"/>
                </a:solidFill>
                <a:latin typeface="+mn-lt"/>
              </a:rPr>
              <a:t>Formation à la notion importante de l’indication lié au code LPP ( Indication de la pose de l’implant et non l’indication pour laquelle le patient est hospitalisé)</a:t>
            </a:r>
          </a:p>
          <a:p>
            <a:endParaRPr lang="fr-FR" sz="2000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  </a:t>
            </a:r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95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32126"/>
            <a:ext cx="8042276" cy="999010"/>
          </a:xfrm>
        </p:spPr>
        <p:txBody>
          <a:bodyPr anchor="t">
            <a:no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Article L 162-22-7 </a:t>
            </a:r>
            <a:br>
              <a:rPr lang="fr-FR" sz="3200" dirty="0" smtClean="0">
                <a:solidFill>
                  <a:schemeClr val="tx2"/>
                </a:solidFill>
                <a:latin typeface="+mn-lt"/>
              </a:rPr>
            </a:b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du code de la Sécurité sociale</a:t>
            </a:r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124692"/>
            <a:ext cx="8820472" cy="499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L’Etat fixe : 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04056" y="1412776"/>
            <a:ext cx="8820472" cy="999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 3" panose="05040102010807070707" pitchFamily="18" charset="2"/>
              <a:buChar char="]"/>
            </a:pPr>
            <a:r>
              <a:rPr lang="fr-FR" sz="1800" dirty="0" smtClean="0">
                <a:solidFill>
                  <a:schemeClr val="tx2"/>
                </a:solidFill>
                <a:latin typeface="+mn-lt"/>
              </a:rPr>
              <a:t>la liste des spécialités pharmaceutiques qui sont prises en charge en sus des GHS </a:t>
            </a:r>
          </a:p>
          <a:p>
            <a:pPr marL="457200" indent="-457200" algn="l">
              <a:buFont typeface="Wingdings 3" panose="05040102010807070707" pitchFamily="18" charset="2"/>
              <a:buChar char="]"/>
            </a:pPr>
            <a:r>
              <a:rPr lang="fr-FR" sz="1800" dirty="0" smtClean="0">
                <a:solidFill>
                  <a:schemeClr val="tx2"/>
                </a:solidFill>
                <a:latin typeface="+mn-lt"/>
              </a:rPr>
              <a:t>ainsi que les conditions afférentes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0" y="2564904"/>
            <a:ext cx="8820472" cy="499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Leur remboursement intégral est lié à l’adhésion au CBUMPP </a:t>
            </a:r>
            <a:r>
              <a:rPr lang="fr-FR" sz="1800" i="1" dirty="0" smtClean="0">
                <a:solidFill>
                  <a:schemeClr val="tx2"/>
                </a:solidFill>
                <a:latin typeface="+mn-lt"/>
              </a:rPr>
              <a:t>(contrat de bon usage des médicaments et des produits et prestations)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504056" y="3212976"/>
            <a:ext cx="8820472" cy="999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 3" panose="05040102010807070707" pitchFamily="18" charset="2"/>
              <a:buChar char="]"/>
            </a:pPr>
            <a:r>
              <a:rPr lang="fr-FR" sz="1800" dirty="0" smtClean="0">
                <a:solidFill>
                  <a:schemeClr val="tx2"/>
                </a:solidFill>
                <a:latin typeface="+mn-lt"/>
              </a:rPr>
              <a:t>Si non respect : remboursement réduit </a:t>
            </a:r>
            <a:r>
              <a:rPr lang="fr-FR" sz="1800" u="sng" dirty="0" smtClean="0">
                <a:solidFill>
                  <a:schemeClr val="tx2"/>
                </a:solidFill>
                <a:latin typeface="+mn-lt"/>
              </a:rPr>
              <a:t>jusqu’à</a:t>
            </a:r>
            <a:r>
              <a:rPr lang="fr-FR" sz="1800" dirty="0" smtClean="0">
                <a:solidFill>
                  <a:schemeClr val="tx2"/>
                </a:solidFill>
                <a:latin typeface="+mn-lt"/>
              </a:rPr>
              <a:t> 70%</a:t>
            </a:r>
          </a:p>
          <a:p>
            <a:pPr marL="457200" indent="-457200" algn="l">
              <a:buFont typeface="Wingdings 3" panose="05040102010807070707" pitchFamily="18" charset="2"/>
              <a:buChar char="]"/>
            </a:pPr>
            <a:r>
              <a:rPr lang="fr-FR" sz="1800" dirty="0" smtClean="0">
                <a:solidFill>
                  <a:schemeClr val="tx2"/>
                </a:solidFill>
                <a:latin typeface="+mn-lt"/>
              </a:rPr>
              <a:t>Si non adhésion : remboursement réduit à 70%</a:t>
            </a:r>
          </a:p>
        </p:txBody>
      </p:sp>
    </p:spTree>
    <p:extLst>
      <p:ext uri="{BB962C8B-B14F-4D97-AF65-F5344CB8AC3E}">
        <p14:creationId xmlns:p14="http://schemas.microsoft.com/office/powerpoint/2010/main" val="228530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32126"/>
            <a:ext cx="8042276" cy="999010"/>
          </a:xfrm>
        </p:spPr>
        <p:txBody>
          <a:bodyPr anchor="t">
            <a:no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Article L 162-22-7 </a:t>
            </a:r>
            <a:br>
              <a:rPr lang="fr-FR" sz="3200" dirty="0" smtClean="0">
                <a:solidFill>
                  <a:schemeClr val="tx2"/>
                </a:solidFill>
                <a:latin typeface="+mn-lt"/>
              </a:rPr>
            </a:b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du code de la Sécurité sociale</a:t>
            </a:r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196752"/>
            <a:ext cx="8820472" cy="499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Depuis le 25/12/2013, si constatation de prescriptions non conformes aux référentiels et aux recommandations HAS, INCA et Agence nationale de sécurité du médicament et des produits de santé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04056" y="2276872"/>
            <a:ext cx="8820472" cy="999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 3" panose="05040102010807070707" pitchFamily="18" charset="2"/>
              <a:buChar char="]"/>
            </a:pPr>
            <a:r>
              <a:rPr lang="fr-FR" sz="1800" dirty="0" smtClean="0">
                <a:solidFill>
                  <a:schemeClr val="tx2"/>
                </a:solidFill>
                <a:latin typeface="+mn-lt"/>
              </a:rPr>
              <a:t>Baisse de 10% du taux de remboursement pendant un an</a:t>
            </a:r>
          </a:p>
          <a:p>
            <a:pPr marL="457200" indent="-457200" algn="l">
              <a:buFont typeface="Wingdings 3" panose="05040102010807070707" pitchFamily="18" charset="2"/>
              <a:buChar char="]"/>
            </a:pPr>
            <a:r>
              <a:rPr lang="fr-FR" sz="1800" dirty="0" smtClean="0">
                <a:solidFill>
                  <a:schemeClr val="tx2"/>
                </a:solidFill>
                <a:latin typeface="+mn-lt"/>
              </a:rPr>
              <a:t>En sus des -30%</a:t>
            </a:r>
          </a:p>
        </p:txBody>
      </p:sp>
    </p:spTree>
    <p:extLst>
      <p:ext uri="{BB962C8B-B14F-4D97-AF65-F5344CB8AC3E}">
        <p14:creationId xmlns:p14="http://schemas.microsoft.com/office/powerpoint/2010/main" val="383927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32126"/>
            <a:ext cx="8042276" cy="732578"/>
          </a:xfrm>
        </p:spPr>
        <p:txBody>
          <a:bodyPr anchor="t">
            <a:no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Décret du 27/09/2013</a:t>
            </a:r>
            <a:br>
              <a:rPr lang="fr-FR" sz="3200" dirty="0" smtClean="0">
                <a:solidFill>
                  <a:schemeClr val="tx2"/>
                </a:solidFill>
                <a:latin typeface="+mn-lt"/>
              </a:rPr>
            </a:br>
            <a:r>
              <a:rPr lang="fr-FR" sz="3200" dirty="0" smtClean="0">
                <a:solidFill>
                  <a:schemeClr val="tx2"/>
                </a:solidFill>
                <a:latin typeface="+mn-lt"/>
              </a:rPr>
              <a:t>Articles D162…. du code de Santé publique</a:t>
            </a:r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73311"/>
            <a:ext cx="8820472" cy="499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La </a:t>
            </a:r>
            <a:r>
              <a:rPr lang="fr-FR" sz="2000" u="sng" dirty="0" smtClean="0">
                <a:solidFill>
                  <a:schemeClr val="tx2"/>
                </a:solidFill>
                <a:latin typeface="+mn-lt"/>
              </a:rPr>
              <a:t>durée</a:t>
            </a: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 du CBUMPP est de 5 ans (signé après avis de la conférence médicale privée)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04056" y="3942158"/>
            <a:ext cx="8820472" cy="999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 3" panose="05040102010807070707" pitchFamily="18" charset="2"/>
              <a:buChar char="]"/>
            </a:pPr>
            <a:r>
              <a:rPr lang="fr-FR" sz="1800" dirty="0" smtClean="0">
                <a:solidFill>
                  <a:schemeClr val="tx2"/>
                </a:solidFill>
                <a:latin typeface="+mn-lt"/>
              </a:rPr>
              <a:t>L’établissement a 10 jours calendaires pour répondre</a:t>
            </a:r>
          </a:p>
          <a:p>
            <a:pPr marL="457200" indent="-457200" algn="l">
              <a:buFont typeface="Wingdings 3" panose="05040102010807070707" pitchFamily="18" charset="2"/>
              <a:buChar char="]"/>
            </a:pPr>
            <a:r>
              <a:rPr lang="fr-FR" sz="1800" dirty="0" smtClean="0">
                <a:solidFill>
                  <a:schemeClr val="tx2"/>
                </a:solidFill>
                <a:latin typeface="+mn-lt"/>
              </a:rPr>
              <a:t>Le taux de remboursement est arrêté au plus tard le 1</a:t>
            </a:r>
            <a:r>
              <a:rPr lang="fr-FR" sz="1800" baseline="30000" dirty="0" smtClean="0">
                <a:solidFill>
                  <a:schemeClr val="tx2"/>
                </a:solidFill>
                <a:latin typeface="+mn-lt"/>
              </a:rPr>
              <a:t>er</a:t>
            </a:r>
            <a:r>
              <a:rPr lang="fr-FR" sz="1800" dirty="0" smtClean="0">
                <a:solidFill>
                  <a:schemeClr val="tx2"/>
                </a:solidFill>
                <a:latin typeface="+mn-lt"/>
              </a:rPr>
              <a:t> juin et est applicable pour une année à compter du 15 juin </a:t>
            </a:r>
          </a:p>
          <a:p>
            <a:pPr marL="457200" indent="-457200" algn="l">
              <a:buFont typeface="Wingdings 3" panose="05040102010807070707" pitchFamily="18" charset="2"/>
              <a:buChar char="]"/>
            </a:pPr>
            <a:endParaRPr lang="fr-FR" sz="18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2209415"/>
            <a:ext cx="8820472" cy="499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Un </a:t>
            </a:r>
            <a:r>
              <a:rPr lang="fr-FR" sz="2000" u="sng" dirty="0" smtClean="0">
                <a:solidFill>
                  <a:schemeClr val="tx2"/>
                </a:solidFill>
                <a:latin typeface="+mn-lt"/>
              </a:rPr>
              <a:t>rapport annuel d’étape sur l’année civile précédente </a:t>
            </a: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est adressé à l’ARS et au Service médical de l’Assurance maladie (DRSM) </a:t>
            </a:r>
            <a:r>
              <a:rPr lang="fr-FR" sz="2000" b="1" dirty="0" smtClean="0">
                <a:solidFill>
                  <a:schemeClr val="tx2"/>
                </a:solidFill>
                <a:latin typeface="+mn-lt"/>
              </a:rPr>
              <a:t>avant le 1</a:t>
            </a:r>
            <a:r>
              <a:rPr lang="fr-FR" sz="2000" b="1" baseline="30000" dirty="0" smtClean="0">
                <a:solidFill>
                  <a:schemeClr val="tx2"/>
                </a:solidFill>
                <a:latin typeface="+mn-lt"/>
              </a:rPr>
              <a:t>er</a:t>
            </a:r>
            <a:r>
              <a:rPr lang="fr-FR" sz="2000" b="1" dirty="0" smtClean="0">
                <a:solidFill>
                  <a:schemeClr val="tx2"/>
                </a:solidFill>
                <a:latin typeface="+mn-lt"/>
              </a:rPr>
              <a:t> avril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3145519"/>
            <a:ext cx="8820472" cy="499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Le 15 mai, un  </a:t>
            </a:r>
            <a:r>
              <a:rPr lang="fr-FR" sz="2000" u="sng" dirty="0" smtClean="0">
                <a:solidFill>
                  <a:schemeClr val="tx2"/>
                </a:solidFill>
                <a:latin typeface="+mn-lt"/>
              </a:rPr>
              <a:t>taux de remboursement </a:t>
            </a: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est proposé à l’établissement assorti des éléments qui ne sont pas conformes</a:t>
            </a:r>
            <a:endParaRPr lang="fr-FR" sz="2000" b="1" dirty="0" smtClean="0">
              <a:solidFill>
                <a:schemeClr val="tx2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000" b="1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1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32126"/>
            <a:ext cx="8042276" cy="732578"/>
          </a:xfrm>
        </p:spPr>
        <p:txBody>
          <a:bodyPr anchor="t">
            <a:no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Décret du 27/09/2013</a:t>
            </a:r>
            <a:br>
              <a:rPr lang="fr-FR" sz="3200" dirty="0" smtClean="0">
                <a:solidFill>
                  <a:schemeClr val="tx2"/>
                </a:solidFill>
                <a:latin typeface="+mn-lt"/>
              </a:rPr>
            </a:br>
            <a:r>
              <a:rPr lang="fr-FR" sz="3200" dirty="0" smtClean="0">
                <a:solidFill>
                  <a:schemeClr val="tx2"/>
                </a:solidFill>
                <a:latin typeface="+mn-lt"/>
              </a:rPr>
              <a:t>Articles D162…. du code de Santé publique</a:t>
            </a:r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196752"/>
            <a:ext cx="8820472" cy="499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Un observatoire régional est constitué auprès de l’ARS :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04056" y="1696257"/>
            <a:ext cx="8820472" cy="999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 3" panose="05040102010807070707" pitchFamily="18" charset="2"/>
              <a:buChar char="]"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Il assure un suivi et une analyse des pratiques de prescription observées au niveau régional </a:t>
            </a:r>
            <a:endParaRPr lang="fr-FR" sz="1800" dirty="0" smtClean="0">
              <a:solidFill>
                <a:schemeClr val="tx2"/>
              </a:solidFill>
              <a:latin typeface="+mn-lt"/>
            </a:endParaRPr>
          </a:p>
          <a:p>
            <a:pPr marL="457200" indent="-457200" algn="l">
              <a:buFont typeface="Wingdings 3" panose="05040102010807070707" pitchFamily="18" charset="2"/>
              <a:buChar char="]"/>
            </a:pPr>
            <a:r>
              <a:rPr lang="fr-FR" sz="1800" dirty="0" smtClean="0">
                <a:solidFill>
                  <a:schemeClr val="tx2"/>
                </a:solidFill>
                <a:latin typeface="+mn-lt"/>
              </a:rPr>
              <a:t>Il établit le modèle de rapport annuel d’étape</a:t>
            </a:r>
          </a:p>
          <a:p>
            <a:pPr marL="457200" indent="-457200" algn="l">
              <a:buFont typeface="Wingdings 3" panose="05040102010807070707" pitchFamily="18" charset="2"/>
              <a:buChar char="]"/>
            </a:pPr>
            <a:r>
              <a:rPr lang="fr-FR" sz="1800" dirty="0" smtClean="0">
                <a:solidFill>
                  <a:schemeClr val="tx2"/>
                </a:solidFill>
                <a:latin typeface="+mn-lt"/>
              </a:rPr>
              <a:t>Il procède au référencement des protocoles thérapeutiques se rapportant aux médicaments et produits et prestations</a:t>
            </a:r>
          </a:p>
          <a:p>
            <a:pPr marL="457200" indent="-457200" algn="l">
              <a:buFont typeface="Wingdings 3" panose="05040102010807070707" pitchFamily="18" charset="2"/>
              <a:buChar char="]"/>
            </a:pPr>
            <a:endParaRPr lang="fr-FR" sz="18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27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32126"/>
            <a:ext cx="8042276" cy="732578"/>
          </a:xfrm>
        </p:spPr>
        <p:txBody>
          <a:bodyPr anchor="t">
            <a:no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Arrêté du 18/11/2013</a:t>
            </a:r>
            <a:br>
              <a:rPr lang="fr-FR" sz="3200" dirty="0" smtClean="0">
                <a:solidFill>
                  <a:schemeClr val="tx2"/>
                </a:solidFill>
                <a:latin typeface="+mn-lt"/>
              </a:rPr>
            </a:br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196752"/>
            <a:ext cx="8820472" cy="499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2"/>
                </a:solidFill>
                <a:latin typeface="+mn-lt"/>
              </a:rPr>
              <a:t>Fixe le contrat type de bon usage des médicaments et des produits et prestations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04056" y="2213966"/>
            <a:ext cx="8820472" cy="999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 3" panose="05040102010807070707" pitchFamily="18" charset="2"/>
              <a:buChar char="]"/>
            </a:pP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« l’établissement de santé tient à disposition ….les éléments attestant du respect de ses engagements notamment les pièces relatives aux prescriptions »</a:t>
            </a:r>
          </a:p>
          <a:p>
            <a:pPr marL="457200" indent="-457200" algn="l">
              <a:buFont typeface="Wingdings 3" panose="05040102010807070707" pitchFamily="18" charset="2"/>
              <a:buChar char="]"/>
            </a:pPr>
            <a:endParaRPr lang="fr-FR" sz="20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821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2696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UcPeriod"/>
            </a:pPr>
            <a:r>
              <a:rPr lang="fr-FR" sz="2400" b="1" dirty="0" smtClean="0">
                <a:solidFill>
                  <a:schemeClr val="tx2"/>
                </a:solidFill>
              </a:rPr>
              <a:t>Amélioration </a:t>
            </a:r>
            <a:r>
              <a:rPr lang="fr-FR" sz="2400" b="1" dirty="0">
                <a:solidFill>
                  <a:schemeClr val="tx2"/>
                </a:solidFill>
              </a:rPr>
              <a:t>et sécurisation de la prise en charge thérapeutique du patient et du circuit </a:t>
            </a:r>
            <a:r>
              <a:rPr lang="fr-FR" sz="2400" b="1" dirty="0" smtClean="0">
                <a:solidFill>
                  <a:schemeClr val="tx2"/>
                </a:solidFill>
              </a:rPr>
              <a:t>des produits </a:t>
            </a:r>
            <a:r>
              <a:rPr lang="fr-FR" sz="2400" b="1" dirty="0">
                <a:solidFill>
                  <a:schemeClr val="tx2"/>
                </a:solidFill>
              </a:rPr>
              <a:t>et </a:t>
            </a:r>
            <a:r>
              <a:rPr lang="fr-FR" sz="2400" b="1" dirty="0" smtClean="0">
                <a:solidFill>
                  <a:schemeClr val="tx2"/>
                </a:solidFill>
              </a:rPr>
              <a:t>prestations</a:t>
            </a:r>
          </a:p>
          <a:p>
            <a:pPr marL="514350" indent="-514350">
              <a:buAutoNum type="romanUcPeriod"/>
            </a:pPr>
            <a:endParaRPr lang="fr-FR" sz="2000" b="1" dirty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Un programme pluriannuel d’actions devant porter </a:t>
            </a:r>
            <a:r>
              <a:rPr lang="fr-FR" i="1" dirty="0">
                <a:solidFill>
                  <a:schemeClr val="tx2"/>
                </a:solidFill>
              </a:rPr>
              <a:t>a minima </a:t>
            </a:r>
            <a:r>
              <a:rPr lang="fr-FR" dirty="0">
                <a:solidFill>
                  <a:schemeClr val="tx2"/>
                </a:solidFill>
              </a:rPr>
              <a:t>sur </a:t>
            </a:r>
            <a:r>
              <a:rPr lang="fr-FR" dirty="0" smtClean="0">
                <a:solidFill>
                  <a:schemeClr val="tx2"/>
                </a:solidFill>
              </a:rPr>
              <a:t>: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– le management de la qualité de la prise en charge médicamenteuse </a:t>
            </a:r>
            <a:r>
              <a:rPr lang="fr-FR" dirty="0" smtClean="0">
                <a:solidFill>
                  <a:schemeClr val="tx2"/>
                </a:solidFill>
              </a:rPr>
              <a:t>;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– </a:t>
            </a:r>
            <a:r>
              <a:rPr lang="fr-FR" u="sng" dirty="0">
                <a:solidFill>
                  <a:schemeClr val="tx2"/>
                </a:solidFill>
              </a:rPr>
              <a:t>l’informatisation de la prise en charge thérapeutique du patient </a:t>
            </a:r>
            <a:r>
              <a:rPr lang="fr-FR" dirty="0">
                <a:solidFill>
                  <a:schemeClr val="tx2"/>
                </a:solidFill>
              </a:rPr>
              <a:t>jusqu’à l’administration du médicament </a:t>
            </a:r>
            <a:r>
              <a:rPr lang="fr-FR" dirty="0" smtClean="0">
                <a:solidFill>
                  <a:schemeClr val="tx2"/>
                </a:solidFill>
              </a:rPr>
              <a:t>et </a:t>
            </a:r>
            <a:r>
              <a:rPr lang="fr-FR" dirty="0">
                <a:solidFill>
                  <a:schemeClr val="tx2"/>
                </a:solidFill>
              </a:rPr>
              <a:t>jusqu’à </a:t>
            </a:r>
            <a:r>
              <a:rPr lang="fr-FR" dirty="0" smtClean="0">
                <a:solidFill>
                  <a:schemeClr val="tx2"/>
                </a:solidFill>
              </a:rPr>
              <a:t>l’implantation </a:t>
            </a:r>
            <a:r>
              <a:rPr lang="fr-FR" dirty="0">
                <a:solidFill>
                  <a:schemeClr val="tx2"/>
                </a:solidFill>
              </a:rPr>
              <a:t>du dispositif médical </a:t>
            </a:r>
            <a:r>
              <a:rPr lang="fr-FR" dirty="0" smtClean="0">
                <a:solidFill>
                  <a:schemeClr val="tx2"/>
                </a:solidFill>
              </a:rPr>
              <a:t>;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– le développement de la </a:t>
            </a:r>
            <a:r>
              <a:rPr lang="fr-FR" u="sng" dirty="0">
                <a:solidFill>
                  <a:schemeClr val="tx2"/>
                </a:solidFill>
              </a:rPr>
              <a:t>prescription et de la dispensation à délivrance nominative </a:t>
            </a:r>
            <a:r>
              <a:rPr lang="fr-FR" dirty="0" smtClean="0">
                <a:solidFill>
                  <a:schemeClr val="tx2"/>
                </a:solidFill>
              </a:rPr>
              <a:t>;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– la traçabilité de la prescription, à l’administration pour les médicaments ou à l’utilisation pour les </a:t>
            </a:r>
            <a:r>
              <a:rPr lang="fr-FR" dirty="0" smtClean="0">
                <a:solidFill>
                  <a:schemeClr val="tx2"/>
                </a:solidFill>
              </a:rPr>
              <a:t>produits et </a:t>
            </a:r>
            <a:r>
              <a:rPr lang="fr-FR" dirty="0">
                <a:solidFill>
                  <a:schemeClr val="tx2"/>
                </a:solidFill>
              </a:rPr>
              <a:t>prestations </a:t>
            </a:r>
            <a:r>
              <a:rPr lang="fr-FR" dirty="0" smtClean="0">
                <a:solidFill>
                  <a:schemeClr val="tx2"/>
                </a:solidFill>
              </a:rPr>
              <a:t>;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– la </a:t>
            </a:r>
            <a:r>
              <a:rPr lang="fr-FR" dirty="0">
                <a:solidFill>
                  <a:schemeClr val="tx2"/>
                </a:solidFill>
              </a:rPr>
              <a:t>centralisation de la préparation et de la reconstitution des traitements anticancéreux sous la responsabilité d’un pharmacien</a:t>
            </a:r>
            <a:r>
              <a:rPr lang="fr-FR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49275" y="32126"/>
            <a:ext cx="8042276" cy="732578"/>
          </a:xfrm>
        </p:spPr>
        <p:txBody>
          <a:bodyPr anchor="t">
            <a:no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Arrêté du 18/11/2013</a:t>
            </a:r>
            <a:br>
              <a:rPr lang="fr-FR" sz="3200" dirty="0" smtClean="0">
                <a:solidFill>
                  <a:schemeClr val="tx2"/>
                </a:solidFill>
                <a:latin typeface="+mn-lt"/>
              </a:rPr>
            </a:br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880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49275" y="32126"/>
            <a:ext cx="8042276" cy="732578"/>
          </a:xfrm>
        </p:spPr>
        <p:txBody>
          <a:bodyPr anchor="t">
            <a:no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n-lt"/>
              </a:rPr>
              <a:t>Arrêté du 18/11/2013</a:t>
            </a:r>
            <a:br>
              <a:rPr lang="fr-FR" sz="3200" dirty="0" smtClean="0">
                <a:solidFill>
                  <a:schemeClr val="tx2"/>
                </a:solidFill>
                <a:latin typeface="+mn-lt"/>
              </a:rPr>
            </a:br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9" y="764704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II. Développement </a:t>
            </a:r>
            <a:r>
              <a:rPr lang="fr-FR" sz="2400" b="1" dirty="0">
                <a:solidFill>
                  <a:schemeClr val="tx2"/>
                </a:solidFill>
              </a:rPr>
              <a:t>des </a:t>
            </a:r>
            <a:r>
              <a:rPr lang="fr-FR" sz="2400" b="1" dirty="0" smtClean="0">
                <a:solidFill>
                  <a:schemeClr val="tx2"/>
                </a:solidFill>
              </a:rPr>
              <a:t>pratiques pluridisciplinaires </a:t>
            </a:r>
            <a:r>
              <a:rPr lang="fr-FR" sz="2400" b="1" dirty="0">
                <a:solidFill>
                  <a:schemeClr val="tx2"/>
                </a:solidFill>
              </a:rPr>
              <a:t>ou en réseau</a:t>
            </a:r>
          </a:p>
          <a:p>
            <a:endParaRPr lang="fr-FR" sz="2000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L’établissement </a:t>
            </a:r>
            <a:r>
              <a:rPr lang="fr-FR" dirty="0">
                <a:solidFill>
                  <a:schemeClr val="tx2"/>
                </a:solidFill>
              </a:rPr>
              <a:t>s’engage à développer des pratiques pluridisciplinaires tant au niveau interne qu’au </a:t>
            </a:r>
            <a:r>
              <a:rPr lang="fr-FR" dirty="0" smtClean="0">
                <a:solidFill>
                  <a:schemeClr val="tx2"/>
                </a:solidFill>
              </a:rPr>
              <a:t>niveau territorial </a:t>
            </a:r>
            <a:r>
              <a:rPr lang="fr-FR" dirty="0">
                <a:solidFill>
                  <a:schemeClr val="tx2"/>
                </a:solidFill>
              </a:rPr>
              <a:t>et régional 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Il </a:t>
            </a:r>
            <a:r>
              <a:rPr lang="fr-FR" u="sng" dirty="0">
                <a:solidFill>
                  <a:schemeClr val="tx2"/>
                </a:solidFill>
              </a:rPr>
              <a:t>participe à l’observatoire </a:t>
            </a:r>
            <a:r>
              <a:rPr lang="fr-FR" dirty="0">
                <a:solidFill>
                  <a:schemeClr val="tx2"/>
                </a:solidFill>
              </a:rPr>
              <a:t>prévu à l’article D. 162-16 du code de la sécurité sociale</a:t>
            </a:r>
          </a:p>
          <a:p>
            <a:r>
              <a:rPr lang="fr-FR" dirty="0">
                <a:solidFill>
                  <a:schemeClr val="tx2"/>
                </a:solidFill>
              </a:rPr>
              <a:t>et communique à ce dernier toute information nécessaire au suivi et à l’analyse des pratiques de prescription.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L’établissement </a:t>
            </a:r>
            <a:r>
              <a:rPr lang="fr-FR" dirty="0">
                <a:solidFill>
                  <a:schemeClr val="tx2"/>
                </a:solidFill>
              </a:rPr>
              <a:t>s’engage à conformer ses pratiques aux dispositions suivantes notamment dans le </a:t>
            </a:r>
            <a:r>
              <a:rPr lang="fr-FR" dirty="0" smtClean="0">
                <a:solidFill>
                  <a:schemeClr val="tx2"/>
                </a:solidFill>
              </a:rPr>
              <a:t>domaine du </a:t>
            </a:r>
            <a:r>
              <a:rPr lang="fr-FR" dirty="0">
                <a:solidFill>
                  <a:schemeClr val="tx2"/>
                </a:solidFill>
              </a:rPr>
              <a:t>cancer :</a:t>
            </a:r>
          </a:p>
          <a:p>
            <a:r>
              <a:rPr lang="fr-FR" dirty="0">
                <a:solidFill>
                  <a:schemeClr val="tx2"/>
                </a:solidFill>
              </a:rPr>
              <a:t>– organiser et rendre traçable </a:t>
            </a:r>
            <a:r>
              <a:rPr lang="fr-FR" dirty="0" smtClean="0">
                <a:solidFill>
                  <a:schemeClr val="tx2"/>
                </a:solidFill>
              </a:rPr>
              <a:t>les </a:t>
            </a:r>
            <a:r>
              <a:rPr lang="fr-FR" u="sng" dirty="0" smtClean="0">
                <a:solidFill>
                  <a:schemeClr val="tx2"/>
                </a:solidFill>
              </a:rPr>
              <a:t>RCP</a:t>
            </a:r>
            <a:r>
              <a:rPr lang="fr-FR" dirty="0" smtClean="0">
                <a:solidFill>
                  <a:schemeClr val="tx2"/>
                </a:solidFill>
              </a:rPr>
              <a:t>;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– participer au </a:t>
            </a:r>
            <a:r>
              <a:rPr lang="fr-FR" u="sng" dirty="0">
                <a:solidFill>
                  <a:schemeClr val="tx2"/>
                </a:solidFill>
              </a:rPr>
              <a:t>réseau régional </a:t>
            </a:r>
            <a:r>
              <a:rPr lang="fr-FR" dirty="0">
                <a:solidFill>
                  <a:schemeClr val="tx2"/>
                </a:solidFill>
              </a:rPr>
              <a:t>ou, le cas échéant, à un réseau infrarégional </a:t>
            </a:r>
            <a:r>
              <a:rPr lang="fr-FR" u="sng" dirty="0">
                <a:solidFill>
                  <a:schemeClr val="tx2"/>
                </a:solidFill>
              </a:rPr>
              <a:t>de cancérologie </a:t>
            </a:r>
            <a:endParaRPr lang="fr-FR" u="sng" dirty="0" smtClean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Pour les patients atteints d’une maladie rare, </a:t>
            </a:r>
            <a:r>
              <a:rPr lang="fr-FR" u="sng" dirty="0">
                <a:solidFill>
                  <a:schemeClr val="tx2"/>
                </a:solidFill>
              </a:rPr>
              <a:t>la prescription initiale d’un médicament désigné </a:t>
            </a:r>
            <a:r>
              <a:rPr lang="fr-FR" u="sng" dirty="0" smtClean="0">
                <a:solidFill>
                  <a:schemeClr val="tx2"/>
                </a:solidFill>
              </a:rPr>
              <a:t>comme orphelin</a:t>
            </a:r>
            <a:r>
              <a:rPr lang="fr-FR" dirty="0" smtClean="0">
                <a:solidFill>
                  <a:schemeClr val="tx2"/>
                </a:solidFill>
              </a:rPr>
              <a:t> ……ne </a:t>
            </a:r>
            <a:r>
              <a:rPr lang="fr-FR" dirty="0">
                <a:solidFill>
                  <a:schemeClr val="tx2"/>
                </a:solidFill>
              </a:rPr>
              <a:t>peut s’exercer que sur avis d’un centre de référence de la </a:t>
            </a:r>
            <a:r>
              <a:rPr lang="fr-FR" dirty="0" smtClean="0">
                <a:solidFill>
                  <a:schemeClr val="tx2"/>
                </a:solidFill>
              </a:rPr>
              <a:t>maladie rare </a:t>
            </a:r>
            <a:r>
              <a:rPr lang="fr-FR" dirty="0">
                <a:solidFill>
                  <a:schemeClr val="tx2"/>
                </a:solidFill>
              </a:rPr>
              <a:t>en cause, lorsqu’un tel centre existe, ou de l’un de ses centres de compétences. </a:t>
            </a:r>
          </a:p>
        </p:txBody>
      </p:sp>
    </p:spTree>
    <p:extLst>
      <p:ext uri="{BB962C8B-B14F-4D97-AF65-F5344CB8AC3E}">
        <p14:creationId xmlns:p14="http://schemas.microsoft.com/office/powerpoint/2010/main" val="7846552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15571</TotalTime>
  <Words>1576</Words>
  <Application>Microsoft Office PowerPoint</Application>
  <PresentationFormat>Affichage à l'écran (4:3)</PresentationFormat>
  <Paragraphs>185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Wingdings</vt:lpstr>
      <vt:lpstr>Wingdings 3</vt:lpstr>
      <vt:lpstr>Thème Office</vt:lpstr>
      <vt:lpstr>Présentation PowerPoint</vt:lpstr>
      <vt:lpstr>Présentation PowerPoint</vt:lpstr>
      <vt:lpstr>Article L 162-22-7  du code de la Sécurité sociale</vt:lpstr>
      <vt:lpstr>Article L 162-22-7  du code de la Sécurité sociale</vt:lpstr>
      <vt:lpstr>Décret du 27/09/2013 Articles D162…. du code de Santé publique</vt:lpstr>
      <vt:lpstr>Décret du 27/09/2013 Articles D162…. du code de Santé publique</vt:lpstr>
      <vt:lpstr>Arrêté du 18/11/2013 </vt:lpstr>
      <vt:lpstr>Arrêté du 18/11/2013 </vt:lpstr>
      <vt:lpstr>Arrêté du 18/11/2013 </vt:lpstr>
      <vt:lpstr>Arrêté du 18/11/2013 </vt:lpstr>
      <vt:lpstr>Arrêté du 18/11/2013 </vt:lpstr>
      <vt:lpstr>Arrêté du 18/11/2013 </vt:lpstr>
      <vt:lpstr>Présentation PowerPoint</vt:lpstr>
      <vt:lpstr>Suivi des molécules onéreuses</vt:lpstr>
      <vt:lpstr>Suivi des DMI</vt:lpstr>
      <vt:lpstr>Suivi des DMI</vt:lpstr>
      <vt:lpstr>Suivi des DMI</vt:lpstr>
      <vt:lpstr>Suivi des DMI</vt:lpstr>
      <vt:lpstr>Suivi des DMI</vt:lpstr>
      <vt:lpstr>Suivi des DMI</vt:lpstr>
      <vt:lpstr>Suivi des DMI</vt:lpstr>
      <vt:lpstr>Suivi des DMI : plan d’actions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Boulange Elodie</dc:creator>
  <cp:lastModifiedBy>Fadila Gourari</cp:lastModifiedBy>
  <cp:revision>95</cp:revision>
  <cp:lastPrinted>2014-11-27T16:18:46Z</cp:lastPrinted>
  <dcterms:created xsi:type="dcterms:W3CDTF">2014-03-18T14:40:32Z</dcterms:created>
  <dcterms:modified xsi:type="dcterms:W3CDTF">2014-11-28T09:24:04Z</dcterms:modified>
</cp:coreProperties>
</file>