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85" r:id="rId4"/>
    <p:sldId id="276" r:id="rId5"/>
    <p:sldId id="270" r:id="rId6"/>
    <p:sldId id="278" r:id="rId7"/>
    <p:sldId id="287" r:id="rId8"/>
    <p:sldId id="274" r:id="rId9"/>
    <p:sldId id="288" r:id="rId10"/>
    <p:sldId id="273" r:id="rId11"/>
    <p:sldId id="272" r:id="rId12"/>
    <p:sldId id="291" r:id="rId13"/>
    <p:sldId id="293" r:id="rId14"/>
    <p:sldId id="292" r:id="rId15"/>
    <p:sldId id="280" r:id="rId16"/>
    <p:sldId id="289" r:id="rId17"/>
    <p:sldId id="290" r:id="rId18"/>
    <p:sldId id="284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ED5"/>
    <a:srgbClr val="284A8B"/>
    <a:srgbClr val="142350"/>
    <a:srgbClr val="4B4D4E"/>
    <a:srgbClr val="0048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60" d="100"/>
          <a:sy n="60" d="100"/>
        </p:scale>
        <p:origin x="-1392" y="-246"/>
      </p:cViewPr>
      <p:guideLst>
        <p:guide orient="horz" pos="2160"/>
        <p:guide orient="horz" pos="1248"/>
        <p:guide orient="horz" pos="776"/>
        <p:guide pos="288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0AB2-91E4-4ACC-A6C4-FC0748CDA4E2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8C969-6AD1-4443-ADA0-287E8D550F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138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70AA78-5830-4BD7-AA97-DC065032B4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573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149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468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70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858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145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059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0320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Les travaux menés par la HAS reposent essentiellement sur la rédaction de notes « problématique qualité », la production de référentiels de pertinence et l’élaboration de programme d’analyse et d’amélioration de la pertinence.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7631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9631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535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762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094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fr-FR" sz="480" b="0" i="0" baseline="0" dirty="0" smtClean="0"/>
              <a:t>Donne un statut juridique à l’élaboration d’un plan annuel d’actions régional d’amélioration de la pertinence des soins </a:t>
            </a:r>
          </a:p>
          <a:p>
            <a:pPr marL="0" indent="0">
              <a:buFont typeface="+mj-lt"/>
              <a:buNone/>
            </a:pPr>
            <a:r>
              <a:rPr lang="fr-FR" sz="480" b="0" i="0" baseline="0" dirty="0" smtClean="0"/>
              <a:t>Mise à disposition d’un panel d’actions graduées qui pourront être mobilisées par le DG ARS, en lien avec l’assurance maladie</a:t>
            </a:r>
          </a:p>
          <a:p>
            <a:pPr lvl="1">
              <a:buFont typeface="Wingdings" pitchFamily="2" charset="2"/>
              <a:buChar char="§"/>
            </a:pPr>
            <a:r>
              <a:rPr lang="fr-FR" sz="480" b="0" i="0" baseline="0" dirty="0" smtClean="0"/>
              <a:t>contractualisation tripartite entre l’établissement de santé, l’ARS et l’assurance maladie sur deux types d’objectifs :</a:t>
            </a:r>
          </a:p>
          <a:p>
            <a:pPr lvl="1">
              <a:buFont typeface="Wingdings" pitchFamily="2" charset="2"/>
              <a:buChar char="§"/>
            </a:pPr>
            <a:r>
              <a:rPr lang="fr-FR" sz="480" b="0" i="0" baseline="0" dirty="0" smtClean="0"/>
              <a:t>des objectifs qualitatifs d’amélioration de la pertinence des soins</a:t>
            </a:r>
          </a:p>
          <a:p>
            <a:pPr lvl="1">
              <a:buFont typeface="Wingdings" pitchFamily="2" charset="2"/>
              <a:buChar char="§"/>
            </a:pPr>
            <a:r>
              <a:rPr lang="fr-FR" sz="480" b="0" i="0" baseline="0" dirty="0" smtClean="0"/>
              <a:t>des objectifs quantitatifs de réduction des prescriptions, actes ou séjours non pertinents </a:t>
            </a:r>
          </a:p>
          <a:p>
            <a:pPr lvl="1">
              <a:buFont typeface="Wingdings" pitchFamily="2" charset="2"/>
              <a:buChar char="§"/>
            </a:pPr>
            <a:r>
              <a:rPr lang="fr-FR" sz="480" b="0" i="0" baseline="0" dirty="0" smtClean="0"/>
              <a:t>refonte du dispositif de MSAP pour les établissements de santé afin de l’adapter aux enjeux de la pertinence des soins </a:t>
            </a:r>
          </a:p>
          <a:p>
            <a:pPr lvl="1">
              <a:buFont typeface="Wingdings" pitchFamily="2" charset="2"/>
              <a:buChar char="§"/>
            </a:pPr>
            <a:r>
              <a:rPr lang="fr-FR" sz="480" b="0" i="0" baseline="0" dirty="0" smtClean="0"/>
              <a:t>sanctions financières en cas de non respect des engagements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915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57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247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934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77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0AA78-5830-4BD7-AA97-DC065032B42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646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0" y="3429000"/>
            <a:ext cx="2286000" cy="2057400"/>
          </a:xfrm>
        </p:spPr>
        <p:txBody>
          <a:bodyPr/>
          <a:lstStyle>
            <a:lvl1pPr algn="r">
              <a:defRPr sz="3600">
                <a:solidFill>
                  <a:srgbClr val="4B4D4E"/>
                </a:solidFill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343400"/>
            <a:ext cx="472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000">
                <a:solidFill>
                  <a:srgbClr val="4B4D4E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5F3BD4-50A6-476B-937B-6244B106F67B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B53534-2A99-4ED4-B2B2-7E5487C90F3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F1274-B9EB-42E1-A31A-5FD4AEB9AF0F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977A-C803-44E6-AC25-6EE73A6BE10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65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1943100" cy="5715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676900" cy="5715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3C33F-CE3D-4259-854A-EB29024AA651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62AF-D4F1-43B0-8635-EE83A4E09E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53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4623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8543B3-6B89-46DD-9743-3B5F7A12D75C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B1FD2-E9BD-453E-BB5F-B0DAAF1E3B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457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59619-18CC-4488-AA21-A9A9B7EB4064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98471-09A1-4BFC-8C85-A4C73D040F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502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CCD8D-BB06-4099-9AEE-5DCC4617B588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851BD-389B-4385-9BDC-F0AD570D56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234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93747-61E9-4E9F-A824-04FD1D62A43A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F1FA5-7D8A-469D-8620-7388319B66C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719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4EBCB-A472-445F-B65E-33E923FF53E0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38766-D640-44D1-A44F-5CDEDDF5B0D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44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B0400-BD74-4ACA-A8C6-7A9F5502DB65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F66E4-98C8-4F21-9488-7FB5DA41455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466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D81BA-8306-42D8-9C09-447A4F54EBE7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6F843-AA7A-4DBF-B88F-6D3238144F2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545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A9E86-107F-4779-9115-32520636C9B6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351D-A0B8-46AC-8E4A-ED097D866E4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658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933594A-96F9-41F4-8E24-C519BC997214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77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49EEDE-3621-43A5-AD8D-A907539EEFD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219200" y="6451600"/>
            <a:ext cx="7924800" cy="0"/>
          </a:xfrm>
          <a:prstGeom prst="line">
            <a:avLst/>
          </a:prstGeom>
          <a:noFill/>
          <a:ln w="9525">
            <a:solidFill>
              <a:srgbClr val="00489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Times New Roman" pitchFamily="68" charset="0"/>
              <a:ea typeface="+mn-ea"/>
            </a:endParaRPr>
          </a:p>
        </p:txBody>
      </p:sp>
      <p:pic>
        <p:nvPicPr>
          <p:cNvPr id="1032" name="Image 7" descr="HAS_Logo CMJN_OK.ai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984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890"/>
          </a:solidFill>
          <a:latin typeface="Arial" charset="0"/>
          <a:ea typeface="ＭＳ Ｐゴシック" pitchFamily="34" charset="-128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Font typeface="Arial" charset="0"/>
        <a:buAutoNum type="arabicPeriod"/>
        <a:defRPr sz="2800" b="1">
          <a:solidFill>
            <a:srgbClr val="004890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4B4D4E"/>
          </a:solidFill>
          <a:latin typeface="+mn-lt"/>
          <a:ea typeface="+mn-ea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752600" indent="-381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rhl/reviews/CD00663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-sante.fr/portail/jcms/c_1726022/fr/cesarienne-programmee-a-terme-optimiser-la-pertinence-du-parcours-de-la-patiente?xtmc=&amp;xtcr=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nd.org/pubs/monograph_reports/MR126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li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26"/>
          <p:cNvSpPr>
            <a:spLocks noChangeArrowheads="1"/>
          </p:cNvSpPr>
          <p:nvPr/>
        </p:nvSpPr>
        <p:spPr bwMode="auto">
          <a:xfrm>
            <a:off x="755576" y="2204864"/>
            <a:ext cx="7776864" cy="149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Pertinence des soins </a:t>
            </a:r>
            <a:r>
              <a:rPr lang="fr-FR" sz="4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Comité de pilotage HAS</a:t>
            </a:r>
            <a:endParaRPr lang="fr-F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3" name="Rectangle 1028"/>
          <p:cNvSpPr>
            <a:spLocks noChangeArrowheads="1"/>
          </p:cNvSpPr>
          <p:nvPr/>
        </p:nvSpPr>
        <p:spPr bwMode="auto">
          <a:xfrm>
            <a:off x="4495800" y="4114800"/>
            <a:ext cx="464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fr-FR" sz="2000" dirty="0" smtClean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sz="2000" dirty="0" smtClean="0"/>
              <a:t>2 </a:t>
            </a:r>
            <a:r>
              <a:rPr lang="fr-FR" sz="2000" dirty="0"/>
              <a:t>décembre 2014 </a:t>
            </a:r>
            <a:endParaRPr lang="fr-FR" sz="2000" dirty="0" smtClean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sz="1800" dirty="0" smtClean="0">
                <a:solidFill>
                  <a:srgbClr val="4D4D4D"/>
                </a:solidFill>
              </a:rPr>
              <a:t>Marie-Hélène </a:t>
            </a:r>
            <a:r>
              <a:rPr lang="fr-FR" sz="1800" dirty="0" err="1" smtClean="0">
                <a:solidFill>
                  <a:srgbClr val="4D4D4D"/>
                </a:solidFill>
              </a:rPr>
              <a:t>Rodde-Dunet</a:t>
            </a:r>
            <a:endParaRPr lang="fr-FR" sz="1800" dirty="0">
              <a:solidFill>
                <a:srgbClr val="4D4D4D"/>
              </a:solidFill>
            </a:endParaRPr>
          </a:p>
        </p:txBody>
      </p:sp>
      <p:sp>
        <p:nvSpPr>
          <p:cNvPr id="2054" name="Line 1029"/>
          <p:cNvSpPr>
            <a:spLocks noChangeShapeType="1"/>
          </p:cNvSpPr>
          <p:nvPr/>
        </p:nvSpPr>
        <p:spPr bwMode="auto">
          <a:xfrm>
            <a:off x="4572000" y="4114800"/>
            <a:ext cx="4572000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D6EB-12E1-4614-8DCB-E30192BCC6E9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8CCB-79F7-4910-ABCA-CA8AAC16EB71}" type="slidenum">
              <a:rPr lang="fr-FR"/>
              <a:pPr/>
              <a:t>10</a:t>
            </a:fld>
            <a:endParaRPr lang="fr-FR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Optimiser </a:t>
            </a:r>
            <a:r>
              <a:rPr lang="fr-FR" dirty="0"/>
              <a:t>la </a:t>
            </a:r>
            <a:r>
              <a:rPr lang="fr-FR" dirty="0" smtClean="0"/>
              <a:t>pertinence des soins</a:t>
            </a:r>
            <a:endParaRPr lang="fr-F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51838" cy="4752975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i="1" dirty="0"/>
              <a:t>CHECK </a:t>
            </a:r>
            <a:r>
              <a:rPr lang="fr-FR" dirty="0" smtClean="0"/>
              <a:t>: guide d’analyse et amélioration des pratiques, points-clés et solutions</a:t>
            </a:r>
          </a:p>
          <a:p>
            <a:pPr lvl="1"/>
            <a:r>
              <a:rPr lang="fr-FR" dirty="0"/>
              <a:t>Critères </a:t>
            </a:r>
            <a:r>
              <a:rPr lang="fr-FR" dirty="0" smtClean="0"/>
              <a:t>d’évaluation (dossier ou patient)</a:t>
            </a:r>
            <a:endParaRPr lang="fr-FR" dirty="0"/>
          </a:p>
          <a:p>
            <a:pPr lvl="1"/>
            <a:r>
              <a:rPr lang="fr-FR" dirty="0"/>
              <a:t>Grille de pertinence</a:t>
            </a:r>
          </a:p>
          <a:p>
            <a:pPr lvl="1"/>
            <a:r>
              <a:rPr lang="fr-FR" dirty="0"/>
              <a:t>RMM (événement indésirable)</a:t>
            </a:r>
            <a:endParaRPr lang="fr-FR" sz="2800" dirty="0"/>
          </a:p>
          <a:p>
            <a:pPr>
              <a:spcBef>
                <a:spcPct val="30000"/>
              </a:spcBef>
              <a:buFont typeface="Wingdings" pitchFamily="2" charset="2"/>
              <a:buAutoNum type="arabicPeriod" startAt="3"/>
            </a:pPr>
            <a:r>
              <a:rPr lang="fr-FR" i="1" dirty="0" smtClean="0"/>
              <a:t>ACT : </a:t>
            </a:r>
            <a:r>
              <a:rPr lang="fr-FR" dirty="0"/>
              <a:t>a</a:t>
            </a:r>
            <a:r>
              <a:rPr lang="fr-FR" dirty="0" smtClean="0"/>
              <a:t>méliorer </a:t>
            </a:r>
            <a:r>
              <a:rPr lang="fr-FR" dirty="0"/>
              <a:t>le parcours du patient </a:t>
            </a:r>
            <a:endParaRPr lang="fr-FR" i="1" dirty="0" smtClean="0"/>
          </a:p>
          <a:p>
            <a:pPr lvl="1"/>
            <a:r>
              <a:rPr lang="fr-FR" dirty="0" smtClean="0"/>
              <a:t>Dossier structuré – Chemin clinique</a:t>
            </a:r>
          </a:p>
          <a:p>
            <a:pPr lvl="1"/>
            <a:r>
              <a:rPr lang="fr-FR" dirty="0" smtClean="0"/>
              <a:t>Algorithme </a:t>
            </a:r>
            <a:r>
              <a:rPr lang="fr-FR" dirty="0"/>
              <a:t>décisionnel</a:t>
            </a:r>
          </a:p>
          <a:p>
            <a:pPr lvl="1"/>
            <a:r>
              <a:rPr lang="fr-FR" dirty="0"/>
              <a:t>Aide mémoire – rappel électronique </a:t>
            </a:r>
          </a:p>
          <a:p>
            <a:pPr lvl="1"/>
            <a:r>
              <a:rPr lang="fr-FR" dirty="0"/>
              <a:t>Information du patient – carnet de suivi</a:t>
            </a:r>
          </a:p>
        </p:txBody>
      </p:sp>
    </p:spTree>
    <p:extLst>
      <p:ext uri="{BB962C8B-B14F-4D97-AF65-F5344CB8AC3E}">
        <p14:creationId xmlns:p14="http://schemas.microsoft.com/office/powerpoint/2010/main" xmlns="" val="17185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8E1E-E199-4B89-8DDF-8EBB3AEA2826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1F05-47B0-4ECA-8F83-EFAA5DFD95C7}" type="slidenum">
              <a:rPr lang="fr-FR"/>
              <a:pPr/>
              <a:t>11</a:t>
            </a:fld>
            <a:endParaRPr lang="fr-F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du patient (</a:t>
            </a:r>
            <a:r>
              <a:rPr lang="fr-FR" i="1" dirty="0" err="1"/>
              <a:t>Clinical</a:t>
            </a:r>
            <a:r>
              <a:rPr lang="fr-FR" i="1" dirty="0"/>
              <a:t> </a:t>
            </a:r>
            <a:r>
              <a:rPr lang="fr-FR" i="1" dirty="0" err="1"/>
              <a:t>Pathway</a:t>
            </a:r>
            <a:r>
              <a:rPr lang="fr-FR" dirty="0"/>
              <a:t>)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353425" cy="46085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dirty="0"/>
              <a:t>Démarche processus structurée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sz="2400" b="0" dirty="0">
                <a:solidFill>
                  <a:schemeClr val="tx1"/>
                </a:solidFill>
              </a:rPr>
              <a:t>Idéal (référence) / dans la réalité (pratique)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sz="2400" b="0" dirty="0">
                <a:solidFill>
                  <a:schemeClr val="tx1"/>
                </a:solidFill>
              </a:rPr>
              <a:t>Prioriser une étape à améliorer (choix du thème)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dirty="0"/>
              <a:t>Multidisciplinaire : transversalité</a:t>
            </a:r>
            <a:r>
              <a:rPr lang="fr-FR" sz="2400" dirty="0"/>
              <a:t> 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fr-FR" sz="2400" b="0" dirty="0">
                <a:solidFill>
                  <a:schemeClr val="tx1"/>
                </a:solidFill>
              </a:rPr>
              <a:t>Tous les acteurs : pluri-professionnel, usagers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fr-FR" sz="2400" b="0" dirty="0">
                <a:solidFill>
                  <a:schemeClr val="tx1"/>
                </a:solidFill>
              </a:rPr>
              <a:t>Trajectoire ambulatoire / établissement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0" dirty="0">
                <a:solidFill>
                  <a:schemeClr val="tx1"/>
                </a:solidFill>
              </a:rPr>
              <a:t>de santé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fr-FR" sz="2400" b="0" dirty="0">
                <a:solidFill>
                  <a:schemeClr val="tx1"/>
                </a:solidFill>
              </a:rPr>
              <a:t>Comprendre les contraintes, enjeux et valeurs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dirty="0"/>
              <a:t>Coordination</a:t>
            </a:r>
            <a:r>
              <a:rPr lang="fr-FR" sz="3200" dirty="0"/>
              <a:t> </a:t>
            </a:r>
            <a:r>
              <a:rPr lang="fr-FR" sz="2400" dirty="0"/>
              <a:t>autour d’un problème clinique donné pour une population donnée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400" b="0" dirty="0" smtClean="0">
                <a:solidFill>
                  <a:schemeClr val="tx1"/>
                </a:solidFill>
              </a:rPr>
              <a:t>Qui </a:t>
            </a:r>
            <a:r>
              <a:rPr lang="fr-FR" sz="2400" b="0" dirty="0">
                <a:solidFill>
                  <a:schemeClr val="tx1"/>
                </a:solidFill>
              </a:rPr>
              <a:t>fait quoi quand où, traçabilité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fr-FR" sz="1800" b="0" dirty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sz="1800" b="0" i="1" dirty="0" err="1"/>
              <a:t>Clinical</a:t>
            </a:r>
            <a:r>
              <a:rPr lang="fr-FR" sz="1800" b="0" i="1" dirty="0"/>
              <a:t> </a:t>
            </a:r>
            <a:r>
              <a:rPr lang="fr-FR" sz="1800" b="0" i="1" dirty="0" err="1"/>
              <a:t>pathways</a:t>
            </a:r>
            <a:r>
              <a:rPr lang="fr-FR" sz="1800" b="0" dirty="0"/>
              <a:t>. The Cochrane collaboration – 2010.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sz="1800" b="0" dirty="0"/>
              <a:t>h</a:t>
            </a:r>
            <a:r>
              <a:rPr lang="fr-FR" sz="1800" b="0" dirty="0">
                <a:hlinkClick r:id="rId3"/>
              </a:rPr>
              <a:t>ttp://apps.who.int/rhl/reviews/CD006632.pdf</a:t>
            </a:r>
            <a:r>
              <a:rPr lang="fr-FR" sz="2400" dirty="0"/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fr-FR" sz="2400" b="0" dirty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AutoNum type="arabicPeriod" startAt="3"/>
            </a:pPr>
            <a:endParaRPr lang="fr-FR" sz="2000" dirty="0"/>
          </a:p>
          <a:p>
            <a:pPr>
              <a:lnSpc>
                <a:spcPct val="80000"/>
              </a:lnSpc>
              <a:buFont typeface="Arial" pitchFamily="34" charset="0"/>
              <a:buAutoNum type="arabicPeriod" startAt="3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9856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7DC7-91CF-431C-BD0C-016D3AA591B5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A5F7-DCD8-4AB7-81A9-F98D90E93C00}" type="slidenum">
              <a:rPr lang="fr-FR"/>
              <a:pPr/>
              <a:t>12</a:t>
            </a:fld>
            <a:endParaRPr lang="fr-F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Césarienne programmée à terme</a:t>
            </a:r>
            <a:br>
              <a:rPr lang="fr-FR"/>
            </a:br>
            <a:r>
              <a:rPr lang="fr-FR"/>
              <a:t>5 parcours génériques</a:t>
            </a:r>
            <a:br>
              <a:rPr lang="fr-FR"/>
            </a:br>
            <a:endParaRPr lang="fr-FR" sz="240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91000" y="1219200"/>
            <a:ext cx="4168775" cy="5305425"/>
          </a:xfrm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79388" y="1557338"/>
            <a:ext cx="38401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b="1">
                <a:solidFill>
                  <a:srgbClr val="004890"/>
                </a:solidFill>
              </a:rPr>
              <a:t>Information de la femme enceinte</a:t>
            </a:r>
          </a:p>
          <a:p>
            <a:pPr eaLnBrk="1" hangingPunct="1">
              <a:spcBef>
                <a:spcPct val="30000"/>
              </a:spcBef>
            </a:pPr>
            <a:r>
              <a:rPr lang="fr-FR" b="1">
                <a:solidFill>
                  <a:srgbClr val="004890"/>
                </a:solidFill>
              </a:rPr>
              <a:t>Antécédent de césarienne</a:t>
            </a:r>
          </a:p>
          <a:p>
            <a:pPr eaLnBrk="1" hangingPunct="1">
              <a:spcBef>
                <a:spcPct val="30000"/>
              </a:spcBef>
            </a:pPr>
            <a:r>
              <a:rPr lang="fr-FR" b="1">
                <a:solidFill>
                  <a:srgbClr val="004890"/>
                </a:solidFill>
              </a:rPr>
              <a:t>Présentation par le siège</a:t>
            </a:r>
          </a:p>
          <a:p>
            <a:pPr eaLnBrk="1" hangingPunct="1">
              <a:spcBef>
                <a:spcPct val="30000"/>
              </a:spcBef>
            </a:pPr>
            <a:r>
              <a:rPr lang="fr-FR" b="1">
                <a:solidFill>
                  <a:srgbClr val="004890"/>
                </a:solidFill>
              </a:rPr>
              <a:t>Macrosomie-diabète gestationnel</a:t>
            </a:r>
          </a:p>
          <a:p>
            <a:pPr eaLnBrk="1" hangingPunct="1">
              <a:spcBef>
                <a:spcPct val="30000"/>
              </a:spcBef>
            </a:pPr>
            <a:r>
              <a:rPr lang="fr-FR" b="1">
                <a:solidFill>
                  <a:srgbClr val="004890"/>
                </a:solidFill>
              </a:rPr>
              <a:t>Infection maternelle par le VIH</a:t>
            </a:r>
          </a:p>
        </p:txBody>
      </p:sp>
    </p:spTree>
    <p:extLst>
      <p:ext uri="{BB962C8B-B14F-4D97-AF65-F5344CB8AC3E}">
        <p14:creationId xmlns:p14="http://schemas.microsoft.com/office/powerpoint/2010/main" xmlns="" val="19003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Acteurs de la mise en œuvre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533400" y="1600200"/>
            <a:ext cx="8359775" cy="44211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Sociétés professionnelles </a:t>
            </a:r>
            <a:r>
              <a:rPr lang="fr-FR" sz="2400" b="0" dirty="0" smtClean="0">
                <a:solidFill>
                  <a:srgbClr val="4B4D4E"/>
                </a:solidFill>
              </a:rPr>
              <a:t>: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Elaboration de documents, diffusion, formation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Professionnels et patients</a:t>
            </a:r>
            <a:endParaRPr lang="fr-FR" sz="2400" b="0" dirty="0" smtClean="0">
              <a:solidFill>
                <a:srgbClr val="4B4D4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Réseaux / Structures régionales d’appui </a:t>
            </a:r>
            <a:r>
              <a:rPr lang="fr-FR" sz="2400" b="0" dirty="0" smtClean="0">
                <a:solidFill>
                  <a:srgbClr val="4B4D4E"/>
                </a:solidFill>
              </a:rPr>
              <a:t>: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Facilitateur pour accompagner la démarche qualité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HAS </a:t>
            </a:r>
            <a:r>
              <a:rPr lang="fr-FR" sz="2400" b="0" dirty="0" smtClean="0">
                <a:solidFill>
                  <a:srgbClr val="4B4D4E"/>
                </a:solidFill>
              </a:rPr>
              <a:t>: référentiels, outils et indicateurs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Assurance maladie</a:t>
            </a:r>
            <a:r>
              <a:rPr lang="fr-FR" sz="2400" b="0" dirty="0" smtClean="0">
                <a:solidFill>
                  <a:srgbClr val="4B4D4E"/>
                </a:solidFill>
              </a:rPr>
              <a:t> : indicateurs de ciblage, campagne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DGOS / ARS </a:t>
            </a:r>
            <a:r>
              <a:rPr lang="fr-FR" sz="2400" b="0" dirty="0" smtClean="0">
                <a:solidFill>
                  <a:srgbClr val="4B4D4E"/>
                </a:solidFill>
              </a:rPr>
              <a:t>: politique régionale, CPOM</a:t>
            </a:r>
            <a:endParaRPr lang="fr-FR" dirty="0" smtClean="0"/>
          </a:p>
        </p:txBody>
      </p:sp>
      <p:sp>
        <p:nvSpPr>
          <p:cNvPr id="2355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A8ADF3-988B-41A9-9C71-8D6B492119D1}" type="datetime1">
              <a:rPr lang="fr-FR" sz="1200" smtClean="0"/>
              <a:pPr/>
              <a:t>02/12/2014</a:t>
            </a:fld>
            <a:endParaRPr lang="fr-FR" sz="1200" smtClean="0"/>
          </a:p>
        </p:txBody>
      </p:sp>
      <p:sp>
        <p:nvSpPr>
          <p:cNvPr id="2355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1200" dirty="0" smtClean="0"/>
              <a:t>Présentation de la Haute Autorité de santé</a:t>
            </a:r>
          </a:p>
          <a:p>
            <a:endParaRPr lang="fr-FR" sz="1200" dirty="0" smtClean="0"/>
          </a:p>
        </p:txBody>
      </p:sp>
      <p:sp>
        <p:nvSpPr>
          <p:cNvPr id="235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5AAC333-55A2-486A-8E48-A1C61B5B3102}" type="slidenum">
              <a:rPr lang="fr-FR" sz="1200" smtClean="0"/>
              <a:pPr/>
              <a:t>13</a:t>
            </a:fld>
            <a:endParaRPr lang="fr-FR" sz="1200" smtClean="0"/>
          </a:p>
        </p:txBody>
      </p:sp>
    </p:spTree>
    <p:extLst>
      <p:ext uri="{BB962C8B-B14F-4D97-AF65-F5344CB8AC3E}">
        <p14:creationId xmlns:p14="http://schemas.microsoft.com/office/powerpoint/2010/main" xmlns="" val="176964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9D5-8AC4-4D5B-BCA0-9B4B440E60B9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E3E4-F06A-4FD9-B25E-8140ACCCF8E8}" type="slidenum">
              <a:rPr lang="fr-FR"/>
              <a:pPr/>
              <a:t>14</a:t>
            </a:fld>
            <a:endParaRPr lang="fr-F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Expérimentation du guide césarienne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2400" cy="3124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14 </a:t>
            </a:r>
            <a:r>
              <a:rPr lang="fr-FR" dirty="0"/>
              <a:t>régions et </a:t>
            </a:r>
            <a:r>
              <a:rPr lang="fr-FR" dirty="0" smtClean="0"/>
              <a:t>165 </a:t>
            </a:r>
            <a:r>
              <a:rPr lang="fr-FR" dirty="0"/>
              <a:t>maternités volontaires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Pilotage : DGOS / ARS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Accompagnement : réseaux de périnatalité / HAS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Développement d’un indicateur sur le taux de césariennes </a:t>
            </a:r>
            <a:r>
              <a:rPr lang="fr-FR" dirty="0" smtClean="0"/>
              <a:t>attendu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3 séminaires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Site </a:t>
            </a:r>
            <a:r>
              <a:rPr lang="fr-FR" sz="1200" dirty="0">
                <a:hlinkClick r:id="rId3"/>
              </a:rPr>
              <a:t>http://www.has-sante.fr/portail/jcms/c_1726022/fr/cesarienne-programmee-a-terme-optimiser-la-pertinence-du-parcours-de-la-patiente?xtmc=&amp;</a:t>
            </a:r>
            <a:r>
              <a:rPr lang="fr-FR" sz="1200" dirty="0" smtClean="0">
                <a:hlinkClick r:id="rId3"/>
              </a:rPr>
              <a:t>xtcr=3</a:t>
            </a:r>
            <a:endParaRPr lang="fr-FR" sz="1200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2579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7926388" cy="1143000"/>
          </a:xfrm>
        </p:spPr>
        <p:txBody>
          <a:bodyPr/>
          <a:lstStyle/>
          <a:p>
            <a:r>
              <a:rPr lang="fr-FR" dirty="0" smtClean="0"/>
              <a:t>Programme d’optimisation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51847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Recommandations </a:t>
            </a:r>
            <a:r>
              <a:rPr lang="fr-FR" b="0" dirty="0" smtClean="0"/>
              <a:t>professionnelles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Information </a:t>
            </a:r>
            <a:r>
              <a:rPr lang="fr-FR" b="0" dirty="0" smtClean="0"/>
              <a:t>patients, médecins, « grand public »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Outils d’analyse et amélioration des pratiques </a:t>
            </a:r>
            <a:r>
              <a:rPr lang="fr-FR" b="0" dirty="0" smtClean="0"/>
              <a:t>: critère d’évaluation, </a:t>
            </a:r>
            <a:r>
              <a:rPr lang="fr-FR" b="0" i="1" dirty="0" smtClean="0"/>
              <a:t>check-list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Indicateurs de pratique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Accompagnement au changement </a:t>
            </a:r>
            <a:r>
              <a:rPr lang="fr-FR" b="0" dirty="0" smtClean="0"/>
              <a:t>: test, expérimentation, formation, facilitateurs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Communication </a:t>
            </a:r>
            <a:r>
              <a:rPr lang="fr-FR" b="0" dirty="0" smtClean="0"/>
              <a:t>diffusion </a:t>
            </a:r>
            <a:r>
              <a:rPr lang="fr-FR" b="0" dirty="0"/>
              <a:t>–</a:t>
            </a:r>
            <a:r>
              <a:rPr lang="fr-FR" b="0" dirty="0" smtClean="0"/>
              <a:t>– partage d’expérience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Partenariats </a:t>
            </a:r>
            <a:r>
              <a:rPr lang="fr-FR" b="0" dirty="0" smtClean="0"/>
              <a:t>: tous les acteurs des soins et de l’organisation du système de santé</a:t>
            </a:r>
          </a:p>
        </p:txBody>
      </p:sp>
      <p:sp>
        <p:nvSpPr>
          <p:cNvPr id="2150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4B47F4-A35F-415A-A71E-6D83BA479FED}" type="datetime1">
              <a:rPr lang="fr-FR" sz="1200" smtClean="0"/>
              <a:pPr/>
              <a:t>02/12/2014</a:t>
            </a:fld>
            <a:endParaRPr lang="fr-FR" sz="1200" smtClean="0"/>
          </a:p>
        </p:txBody>
      </p:sp>
      <p:sp>
        <p:nvSpPr>
          <p:cNvPr id="2150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1200" dirty="0" smtClean="0"/>
              <a:t>Présentation de la Haute Autorité de santé</a:t>
            </a:r>
          </a:p>
          <a:p>
            <a:endParaRPr lang="fr-FR" sz="1200" dirty="0" smtClean="0"/>
          </a:p>
        </p:txBody>
      </p:sp>
      <p:sp>
        <p:nvSpPr>
          <p:cNvPr id="215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300104A-B09E-433D-8D37-054282B2C040}" type="slidenum">
              <a:rPr lang="fr-FR" sz="1200" smtClean="0"/>
              <a:pPr/>
              <a:t>15</a:t>
            </a:fld>
            <a:endParaRPr lang="fr-FR" sz="1200" smtClean="0"/>
          </a:p>
        </p:txBody>
      </p:sp>
    </p:spTree>
    <p:extLst>
      <p:ext uri="{BB962C8B-B14F-4D97-AF65-F5344CB8AC3E}">
        <p14:creationId xmlns:p14="http://schemas.microsoft.com/office/powerpoint/2010/main" xmlns="" val="14038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Pertinence - Travaux HAS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43B3-6B89-46DD-9743-3B5F7A12D7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1FD2-E9BD-453E-BB5F-B0DAAF1E3BA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98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HAS 2015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43B3-6B89-46DD-9743-3B5F7A12D7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1FD2-E9BD-453E-BB5F-B0DAAF1E3BA2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48872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86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en cours à la HAS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143056" cy="4392488"/>
          </a:xfrm>
        </p:spPr>
        <p:txBody>
          <a:bodyPr/>
          <a:lstStyle/>
          <a:p>
            <a:r>
              <a:rPr lang="fr-FR" dirty="0" smtClean="0"/>
              <a:t>Drains </a:t>
            </a:r>
            <a:r>
              <a:rPr lang="fr-FR" dirty="0" err="1" smtClean="0"/>
              <a:t>trans</a:t>
            </a:r>
            <a:r>
              <a:rPr lang="fr-FR" dirty="0" smtClean="0"/>
              <a:t>-tympaniques : </a:t>
            </a:r>
            <a:r>
              <a:rPr lang="fr-FR" sz="2400" dirty="0" smtClean="0"/>
              <a:t>problématique</a:t>
            </a:r>
          </a:p>
          <a:p>
            <a:r>
              <a:rPr lang="fr-FR" dirty="0" smtClean="0"/>
              <a:t>Fractionnement des </a:t>
            </a:r>
            <a:r>
              <a:rPr lang="fr-FR" dirty="0" err="1" smtClean="0"/>
              <a:t>endoprothèses</a:t>
            </a:r>
            <a:r>
              <a:rPr lang="fr-FR" dirty="0" smtClean="0"/>
              <a:t> coronaires : </a:t>
            </a:r>
            <a:r>
              <a:rPr lang="fr-FR" sz="2400" dirty="0" smtClean="0"/>
              <a:t>problématique</a:t>
            </a:r>
          </a:p>
          <a:p>
            <a:r>
              <a:rPr lang="fr-FR" dirty="0"/>
              <a:t>Chirurgie </a:t>
            </a:r>
            <a:r>
              <a:rPr lang="fr-FR" dirty="0" smtClean="0"/>
              <a:t>dans la lombalgie commune : </a:t>
            </a:r>
            <a:r>
              <a:rPr lang="fr-FR" sz="2400" dirty="0" err="1" smtClean="0"/>
              <a:t>reco</a:t>
            </a:r>
            <a:r>
              <a:rPr lang="fr-FR" sz="2400" dirty="0" smtClean="0"/>
              <a:t> en partenariat avec la </a:t>
            </a:r>
            <a:r>
              <a:rPr lang="fr-FR" sz="2400" dirty="0" err="1" smtClean="0"/>
              <a:t>Sofcot</a:t>
            </a:r>
            <a:endParaRPr lang="fr-FR" sz="2400" dirty="0" smtClean="0"/>
          </a:p>
          <a:p>
            <a:pPr lvl="0"/>
            <a:r>
              <a:rPr lang="fr-FR" dirty="0" smtClean="0"/>
              <a:t>Cataracte : </a:t>
            </a:r>
            <a:r>
              <a:rPr lang="fr-FR" sz="2400" dirty="0"/>
              <a:t>problématique</a:t>
            </a:r>
          </a:p>
          <a:p>
            <a:pPr lvl="0"/>
            <a:r>
              <a:rPr lang="fr-FR" dirty="0" smtClean="0"/>
              <a:t>Infection urinaire : </a:t>
            </a:r>
            <a:r>
              <a:rPr lang="fr-FR" sz="2400" dirty="0"/>
              <a:t>problématique</a:t>
            </a:r>
          </a:p>
          <a:p>
            <a:pPr lvl="0"/>
            <a:r>
              <a:rPr lang="fr-FR" dirty="0" smtClean="0"/>
              <a:t>Lithiase urinaire : </a:t>
            </a:r>
            <a:r>
              <a:rPr lang="fr-FR" sz="2400" dirty="0"/>
              <a:t>problématique</a:t>
            </a:r>
          </a:p>
          <a:p>
            <a:r>
              <a:rPr lang="fr-FR" dirty="0" smtClean="0"/>
              <a:t>Chirurgie </a:t>
            </a:r>
            <a:r>
              <a:rPr lang="fr-FR" dirty="0" err="1" smtClean="0"/>
              <a:t>bariatrique</a:t>
            </a:r>
            <a:r>
              <a:rPr lang="fr-FR" dirty="0" smtClean="0"/>
              <a:t> : </a:t>
            </a:r>
            <a:r>
              <a:rPr lang="fr-FR" sz="2400" dirty="0" smtClean="0"/>
              <a:t>actualisation </a:t>
            </a:r>
            <a:r>
              <a:rPr lang="fr-FR" sz="2400" dirty="0" err="1" smtClean="0"/>
              <a:t>Ipaqss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43B3-6B89-46DD-9743-3B5F7A12D7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1FD2-E9BD-453E-BB5F-B0DAAF1E3BA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750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0F6-D122-43FA-9D33-70A8C267327B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AF63-0091-40AE-944C-7A725C937633}" type="slidenum">
              <a:rPr lang="fr-FR"/>
              <a:pPr/>
              <a:t>2</a:t>
            </a:fld>
            <a:endParaRPr lang="fr-F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Pertinence (</a:t>
            </a:r>
            <a:r>
              <a:rPr lang="fr-FR" i="1" dirty="0" err="1" smtClean="0"/>
              <a:t>appropriate</a:t>
            </a:r>
            <a:r>
              <a:rPr lang="fr-FR" i="1" dirty="0" smtClean="0"/>
              <a:t> </a:t>
            </a:r>
            <a:r>
              <a:rPr lang="fr-FR" i="1" dirty="0" err="1" smtClean="0"/>
              <a:t>ness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39163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3200"/>
              <a:t>Indications et non-indications</a:t>
            </a:r>
            <a:r>
              <a:rPr lang="fr-FR"/>
              <a:t> (</a:t>
            </a:r>
            <a:r>
              <a:rPr lang="fr-FR" i="1"/>
              <a:t>underuse</a:t>
            </a:r>
            <a:r>
              <a:rPr lang="fr-FR"/>
              <a:t> –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fr-FR" i="1"/>
              <a:t>	overuse</a:t>
            </a:r>
            <a:r>
              <a:rPr lang="fr-FR"/>
              <a:t>) des interventions de santé</a:t>
            </a:r>
          </a:p>
          <a:p>
            <a:pPr>
              <a:buFont typeface="Wingdings" pitchFamily="2" charset="2"/>
              <a:buChar char="§"/>
            </a:pPr>
            <a:r>
              <a:rPr lang="fr-FR" sz="3200"/>
              <a:t>Soin en adéquation</a:t>
            </a:r>
            <a:r>
              <a:rPr lang="fr-FR"/>
              <a:t> (</a:t>
            </a:r>
            <a:r>
              <a:rPr lang="fr-FR" i="1"/>
              <a:t>misuse</a:t>
            </a:r>
            <a:r>
              <a:rPr lang="fr-FR"/>
              <a:t>) avec les besoins du patient</a:t>
            </a:r>
          </a:p>
          <a:p>
            <a:pPr>
              <a:buFont typeface="Wingdings" pitchFamily="2" charset="2"/>
              <a:buChar char="§"/>
            </a:pPr>
            <a:r>
              <a:rPr lang="fr-FR"/>
              <a:t>Prise en compte de l’efficacité, de la sécurité,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fr-FR"/>
              <a:t>	du coût relatif</a:t>
            </a:r>
          </a:p>
          <a:p>
            <a:pPr>
              <a:buFont typeface="Wingdings" pitchFamily="2" charset="2"/>
              <a:buChar char="§"/>
            </a:pPr>
            <a:r>
              <a:rPr lang="fr-FR"/>
              <a:t>Evolutif avec les connaissances et les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fr-FR"/>
              <a:t>	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407332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1DD6-E973-4D13-85F5-4758A7760F42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Mesurer et améliorer la pertinence des interventions de santé</a:t>
            </a:r>
          </a:p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95F6-C808-47B5-AF97-367902FDD765}" type="slidenum">
              <a:rPr lang="fr-FR"/>
              <a:pPr/>
              <a:t>3</a:t>
            </a:fld>
            <a:endParaRPr lang="fr-F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00013"/>
            <a:ext cx="7772400" cy="1143001"/>
          </a:xfrm>
        </p:spPr>
        <p:txBody>
          <a:bodyPr/>
          <a:lstStyle/>
          <a:p>
            <a:r>
              <a:rPr lang="en-GB" i="1"/>
              <a:t>The RAND/UCLA appropriateness method user's manual</a:t>
            </a:r>
            <a:r>
              <a:rPr lang="en-GB"/>
              <a:t>. 2001 </a:t>
            </a:r>
            <a:endParaRPr lang="fr-FR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1" t="30414" r="13818" b="13361"/>
          <a:stretch>
            <a:fillRect/>
          </a:stretch>
        </p:blipFill>
        <p:spPr bwMode="auto">
          <a:xfrm>
            <a:off x="1136650" y="1341438"/>
            <a:ext cx="6964363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4821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04890"/>
                </a:solidFill>
                <a:hlinkClick r:id="rId4"/>
              </a:rPr>
              <a:t>http://www.rand.org/pubs/monograph_reports/MR1269.html#toc</a:t>
            </a:r>
            <a:endParaRPr lang="fr-FR" sz="1200" b="1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08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Réponses institutionnelles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4608512"/>
          </a:xfrm>
        </p:spPr>
        <p:txBody>
          <a:bodyPr/>
          <a:lstStyle/>
          <a:p>
            <a:r>
              <a:rPr lang="fr-FR" dirty="0"/>
              <a:t>DGOS / ARS</a:t>
            </a:r>
          </a:p>
          <a:p>
            <a:pPr lvl="1"/>
            <a:r>
              <a:rPr lang="fr-FR" dirty="0"/>
              <a:t>Politique nationale / régionale, CPOM avec les ES</a:t>
            </a:r>
          </a:p>
          <a:p>
            <a:r>
              <a:rPr lang="fr-FR" dirty="0"/>
              <a:t>Assurance maladie - </a:t>
            </a:r>
            <a:r>
              <a:rPr lang="fr-FR" sz="1600" dirty="0">
                <a:hlinkClick r:id="rId3"/>
              </a:rPr>
              <a:t>http://www.ameli.fr/#</a:t>
            </a:r>
            <a:endParaRPr lang="fr-FR" sz="1600" dirty="0"/>
          </a:p>
          <a:p>
            <a:pPr lvl="1"/>
            <a:r>
              <a:rPr lang="fr-FR" dirty="0"/>
              <a:t>Indicateurs de ciblage</a:t>
            </a:r>
          </a:p>
          <a:p>
            <a:pPr lvl="1"/>
            <a:r>
              <a:rPr lang="fr-FR" dirty="0"/>
              <a:t>Campagnes d’accompagnement des professionnels et d’information des patients</a:t>
            </a:r>
          </a:p>
          <a:p>
            <a:r>
              <a:rPr lang="fr-FR" dirty="0" smtClean="0"/>
              <a:t>HAS </a:t>
            </a:r>
          </a:p>
          <a:p>
            <a:pPr lvl="1"/>
            <a:r>
              <a:rPr lang="fr-FR" dirty="0"/>
              <a:t>Production de recommandations, méthodes et outils de démarche </a:t>
            </a:r>
            <a:r>
              <a:rPr lang="fr-FR" dirty="0" smtClean="0"/>
              <a:t>qualité</a:t>
            </a:r>
          </a:p>
          <a:p>
            <a:pPr lvl="1"/>
            <a:r>
              <a:rPr lang="fr-FR" dirty="0" smtClean="0"/>
              <a:t>Suivi d’indicateurs de pratique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43B3-6B89-46DD-9743-3B5F7A12D7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1FD2-E9BD-453E-BB5F-B0DAAF1E3BA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56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215064" cy="1143000"/>
          </a:xfrm>
        </p:spPr>
        <p:txBody>
          <a:bodyPr/>
          <a:lstStyle/>
          <a:p>
            <a:r>
              <a:rPr lang="fr-FR" dirty="0" smtClean="0"/>
              <a:t>Dans quels cas optimiser la pertinence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Variation des pratiques</a:t>
            </a:r>
          </a:p>
          <a:p>
            <a:pPr lvl="0"/>
            <a:r>
              <a:rPr lang="fr-FR" dirty="0"/>
              <a:t>Existence de </a:t>
            </a:r>
            <a:r>
              <a:rPr lang="fr-FR" dirty="0" smtClean="0"/>
              <a:t>recommandations</a:t>
            </a:r>
          </a:p>
          <a:p>
            <a:pPr lvl="1"/>
            <a:r>
              <a:rPr lang="fr-FR" dirty="0" smtClean="0"/>
              <a:t>Grade A</a:t>
            </a:r>
          </a:p>
          <a:p>
            <a:pPr lvl="1"/>
            <a:r>
              <a:rPr lang="fr-FR" dirty="0" smtClean="0"/>
              <a:t>Nouvelle</a:t>
            </a:r>
            <a:endParaRPr lang="fr-FR" dirty="0"/>
          </a:p>
          <a:p>
            <a:pPr lvl="0"/>
            <a:r>
              <a:rPr lang="fr-FR" dirty="0"/>
              <a:t>Dynamique d’augmentation du taux de </a:t>
            </a:r>
            <a:r>
              <a:rPr lang="fr-FR" dirty="0" smtClean="0"/>
              <a:t>recours </a:t>
            </a:r>
            <a:r>
              <a:rPr lang="fr-FR" sz="2400" b="0" dirty="0">
                <a:solidFill>
                  <a:srgbClr val="4B4D4E"/>
                </a:solidFill>
              </a:rPr>
              <a:t>(inutile si diminution)</a:t>
            </a:r>
          </a:p>
          <a:p>
            <a:pPr lvl="0"/>
            <a:r>
              <a:rPr lang="fr-FR" dirty="0"/>
              <a:t>Enquête auprès des Collèges de professionnels de </a:t>
            </a:r>
            <a:r>
              <a:rPr lang="fr-FR" dirty="0" smtClean="0"/>
              <a:t>santé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43B3-6B89-46DD-9743-3B5F7A12D7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1FD2-E9BD-453E-BB5F-B0DAAF1E3BA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157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0" y="0"/>
            <a:ext cx="9144000" cy="8367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648" tIns="46648" rIns="46648" bIns="46648" numCol="1" anchor="ctr" anchorCtr="0" compatLnSpc="1">
            <a:prstTxWarp prst="textNoShape">
              <a:avLst/>
            </a:prstTxWarp>
            <a:noAutofit/>
          </a:bodyPr>
          <a:lstStyle>
            <a:lvl1pPr marL="342900" lvl="0" indent="-342900" defTabSz="895350" eaLnBrk="0" hangingPunct="0">
              <a:buClr>
                <a:schemeClr val="tx2"/>
              </a:buClr>
              <a:defRPr sz="1500">
                <a:latin typeface="+mn-lt"/>
                <a:cs typeface="+mn-cs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500">
                <a:latin typeface="+mn-lt"/>
                <a:cs typeface="+mn-cs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500">
                <a:latin typeface="+mn-lt"/>
                <a:cs typeface="+mn-cs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500">
                <a:latin typeface="+mn-lt"/>
                <a:cs typeface="+mn-cs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500">
                <a:latin typeface="+mn-lt"/>
                <a:cs typeface="+mn-cs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00">
                <a:latin typeface="+mn-lt"/>
                <a:cs typeface="+mn-cs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00">
                <a:latin typeface="+mn-lt"/>
                <a:cs typeface="+mn-cs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00">
                <a:latin typeface="+mn-lt"/>
                <a:cs typeface="+mn-cs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00">
                <a:latin typeface="+mn-lt"/>
                <a:cs typeface="+mn-cs"/>
              </a:defRPr>
            </a:lvl9pPr>
          </a:lstStyle>
          <a:p>
            <a:pPr marL="81332" indent="0">
              <a:buClr>
                <a:srgbClr val="002960"/>
              </a:buClr>
            </a:pP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23110"/>
            <a:ext cx="8794113" cy="61555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Améliorer la qualité des soins </a:t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par la réduction des variations de pratiques médicales 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5" name="Objet 1" descr="cid:image002.png@01CFD7F3.5B5F98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800" r="38147"/>
          <a:stretch>
            <a:fillRect/>
          </a:stretch>
        </p:blipFill>
        <p:spPr bwMode="auto">
          <a:xfrm>
            <a:off x="7596336" y="548680"/>
            <a:ext cx="1090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1870165" cy="2268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340768"/>
            <a:ext cx="1872208" cy="2621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700808"/>
            <a:ext cx="2914874" cy="402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365104"/>
            <a:ext cx="1656184" cy="2101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365104"/>
            <a:ext cx="1666131" cy="210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412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t 1" descr="cid:image002.png@01CFD7F3.5B5F98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800" r="38147"/>
          <a:stretch>
            <a:fillRect/>
          </a:stretch>
        </p:blipFill>
        <p:spPr bwMode="auto">
          <a:xfrm>
            <a:off x="7596336" y="548680"/>
            <a:ext cx="1090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 t="32210"/>
          <a:stretch>
            <a:fillRect/>
          </a:stretch>
        </p:blipFill>
        <p:spPr bwMode="auto">
          <a:xfrm>
            <a:off x="4067944" y="4437112"/>
            <a:ext cx="4853823" cy="209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5544616" cy="318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Europe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7571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600200"/>
            <a:ext cx="8215064" cy="4114800"/>
          </a:xfrm>
        </p:spPr>
        <p:txBody>
          <a:bodyPr/>
          <a:lstStyle/>
          <a:p>
            <a:r>
              <a:rPr lang="fr-FR" i="1" dirty="0" smtClean="0"/>
              <a:t>Plan</a:t>
            </a:r>
            <a:r>
              <a:rPr lang="fr-FR" dirty="0" smtClean="0"/>
              <a:t> : recommandations</a:t>
            </a:r>
          </a:p>
          <a:p>
            <a:pPr lvl="1"/>
            <a:r>
              <a:rPr lang="fr-FR" dirty="0" smtClean="0"/>
              <a:t>Evaluation des médicaments, des actes, des dispositifs</a:t>
            </a:r>
          </a:p>
          <a:p>
            <a:pPr lvl="1"/>
            <a:r>
              <a:rPr lang="fr-FR" dirty="0" smtClean="0"/>
              <a:t>Evaluation </a:t>
            </a:r>
            <a:r>
              <a:rPr lang="fr-FR" dirty="0"/>
              <a:t>des stratégies de santé </a:t>
            </a:r>
            <a:r>
              <a:rPr lang="fr-FR" dirty="0" smtClean="0"/>
              <a:t>publique</a:t>
            </a:r>
          </a:p>
          <a:p>
            <a:pPr lvl="1"/>
            <a:r>
              <a:rPr lang="fr-FR" dirty="0"/>
              <a:t>Recommandations de bonne pratique</a:t>
            </a:r>
          </a:p>
          <a:p>
            <a:pPr lvl="1"/>
            <a:r>
              <a:rPr lang="fr-FR" dirty="0" smtClean="0"/>
              <a:t>Parcours </a:t>
            </a:r>
            <a:r>
              <a:rPr lang="fr-FR" dirty="0"/>
              <a:t>de soins / plan personnalisé de santé</a:t>
            </a:r>
          </a:p>
          <a:p>
            <a:r>
              <a:rPr lang="fr-FR" i="1" dirty="0" smtClean="0"/>
              <a:t>Do</a:t>
            </a:r>
            <a:r>
              <a:rPr lang="fr-FR" dirty="0" smtClean="0"/>
              <a:t> : indicateurs de pratique, taux de recours</a:t>
            </a:r>
          </a:p>
          <a:p>
            <a:pPr lvl="1"/>
            <a:r>
              <a:rPr lang="fr-FR" dirty="0" smtClean="0"/>
              <a:t>IPAQSS, PMSI, SNIIRAM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43B3-6B89-46DD-9743-3B5F7A12D7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de la Haute Autorité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1FD2-E9BD-453E-BB5F-B0DAAF1E3BA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407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E3BE-BCAA-401B-B143-BE8885D28B9B}" type="datetime1">
              <a:rPr lang="fr-FR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Mesurer et améliorer la pertinence des interventions de santé</a:t>
            </a:r>
          </a:p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575-9455-4952-A6D0-8F96668F17A3}" type="slidenum">
              <a:rPr lang="fr-FR"/>
              <a:pPr/>
              <a:t>9</a:t>
            </a:fld>
            <a:endParaRPr lang="fr-F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Recommandations de la HAS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763" cy="4349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dirty="0"/>
              <a:t>Objectifs : 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Améliorer l’état de santé de la population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fr-FR" b="0" dirty="0"/>
              <a:t>(diminution de la </a:t>
            </a:r>
            <a:r>
              <a:rPr lang="fr-FR" b="0" dirty="0" err="1"/>
              <a:t>morbi</a:t>
            </a:r>
            <a:r>
              <a:rPr lang="fr-FR" b="0" dirty="0"/>
              <a:t>-mortalité)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Diminuer les inégalités de santé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fr-FR" b="0" dirty="0"/>
              <a:t>(amélioration de l’accès à la prévention et équité)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Rationaliser les moyens mis en œuvre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fr-FR" b="0" dirty="0"/>
              <a:t>(limiter les interventions inutiles et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fr-FR" b="0" dirty="0"/>
              <a:t>potentiellement délétères, mise en œuvre des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fr-FR" b="0" dirty="0"/>
              <a:t>stratégies les plus efficientes)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fr-FR" dirty="0"/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4655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732</Words>
  <Application>Microsoft Office PowerPoint</Application>
  <PresentationFormat>Affichage à l'écran (4:3)</PresentationFormat>
  <Paragraphs>185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Nouvelle présentation</vt:lpstr>
      <vt:lpstr>Diapositive 1</vt:lpstr>
      <vt:lpstr>Pertinence (appropriate ness)</vt:lpstr>
      <vt:lpstr>The RAND/UCLA appropriateness method user's manual. 2001 </vt:lpstr>
      <vt:lpstr>Réponses institutionnelles</vt:lpstr>
      <vt:lpstr>Dans quels cas optimiser la pertinence ?</vt:lpstr>
      <vt:lpstr>Améliorer la qualité des soins  par la réduction des variations de pratiques médicales </vt:lpstr>
      <vt:lpstr>Europe</vt:lpstr>
      <vt:lpstr>Démarche qualité</vt:lpstr>
      <vt:lpstr>Recommandations de la HAS</vt:lpstr>
      <vt:lpstr>Optimiser la pertinence des soins</vt:lpstr>
      <vt:lpstr>Parcours du patient (Clinical Pathway) </vt:lpstr>
      <vt:lpstr>Césarienne programmée à terme 5 parcours génériques </vt:lpstr>
      <vt:lpstr>Acteurs de la mise en œuvre</vt:lpstr>
      <vt:lpstr>Expérimentation du guide césarienne</vt:lpstr>
      <vt:lpstr>Programme d’optimisation</vt:lpstr>
      <vt:lpstr>Pertinence - Travaux HAS</vt:lpstr>
      <vt:lpstr>Programme HAS 2015</vt:lpstr>
      <vt:lpstr>Travaux en cours à la HAS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xxx xxx</dc:creator>
  <cp:lastModifiedBy>MCO-Presentation</cp:lastModifiedBy>
  <cp:revision>64</cp:revision>
  <cp:lastPrinted>2014-12-02T10:16:44Z</cp:lastPrinted>
  <dcterms:created xsi:type="dcterms:W3CDTF">2009-06-30T09:11:07Z</dcterms:created>
  <dcterms:modified xsi:type="dcterms:W3CDTF">2014-12-02T12:55:00Z</dcterms:modified>
</cp:coreProperties>
</file>