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332" r:id="rId2"/>
    <p:sldId id="375" r:id="rId3"/>
    <p:sldId id="379" r:id="rId4"/>
    <p:sldId id="351" r:id="rId5"/>
    <p:sldId id="369" r:id="rId6"/>
    <p:sldId id="380" r:id="rId7"/>
    <p:sldId id="387" r:id="rId8"/>
    <p:sldId id="388" r:id="rId9"/>
    <p:sldId id="389" r:id="rId10"/>
    <p:sldId id="393" r:id="rId11"/>
    <p:sldId id="394" r:id="rId12"/>
    <p:sldId id="386" r:id="rId13"/>
    <p:sldId id="395" r:id="rId14"/>
    <p:sldId id="370" r:id="rId15"/>
    <p:sldId id="357" r:id="rId16"/>
    <p:sldId id="384" r:id="rId17"/>
    <p:sldId id="368" r:id="rId18"/>
    <p:sldId id="374" r:id="rId19"/>
    <p:sldId id="397" r:id="rId20"/>
    <p:sldId id="399" r:id="rId21"/>
    <p:sldId id="400" r:id="rId22"/>
    <p:sldId id="406" r:id="rId23"/>
    <p:sldId id="401" r:id="rId24"/>
    <p:sldId id="402" r:id="rId25"/>
    <p:sldId id="407" r:id="rId26"/>
    <p:sldId id="405" r:id="rId27"/>
    <p:sldId id="396" r:id="rId28"/>
  </p:sldIdLst>
  <p:sldSz cx="9144000" cy="6858000" type="screen4x3"/>
  <p:notesSz cx="6797675" cy="9926638"/>
  <p:custDataLst>
    <p:tags r:id="rId3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5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6699"/>
    <a:srgbClr val="000000"/>
    <a:srgbClr val="FFCC00"/>
    <a:srgbClr val="FEFEFE"/>
    <a:srgbClr val="558C00"/>
    <a:srgbClr val="508C00"/>
    <a:srgbClr val="AAC8F8"/>
    <a:srgbClr val="7FC31C"/>
    <a:srgbClr val="0C4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570" autoAdjust="0"/>
  </p:normalViewPr>
  <p:slideViewPr>
    <p:cSldViewPr snapToGrid="0">
      <p:cViewPr varScale="1">
        <p:scale>
          <a:sx n="112" d="100"/>
          <a:sy n="112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608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53" cy="49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32" y="1"/>
            <a:ext cx="2945553" cy="49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828"/>
            <a:ext cx="2945553" cy="49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32" y="9427828"/>
            <a:ext cx="2945553" cy="49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A701857B-1AA3-4E8F-A007-4FCFAA9E69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97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53" cy="49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2" y="1"/>
            <a:ext cx="2945553" cy="49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2" y="4714714"/>
            <a:ext cx="5439412" cy="4466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828"/>
            <a:ext cx="2945553" cy="49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2" y="9427828"/>
            <a:ext cx="2945553" cy="49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12E8804B-C06C-41B3-BC3E-B8E2D7558D3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295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6590" indent="-2871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8601" indent="-22972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8041" indent="-22972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67481" indent="-22972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26922" indent="-22972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86362" indent="-22972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45802" indent="-22972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905242" indent="-22972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65CAFDB-FBDF-4A43-A589-A8D799D91A3D}" type="slidenum">
              <a:rPr lang="fr-FR" sz="1200" b="0">
                <a:solidFill>
                  <a:schemeClr val="tx1"/>
                </a:solidFill>
              </a:rPr>
              <a:pPr eaLnBrk="1" hangingPunct="1"/>
              <a:t>21</a:t>
            </a:fld>
            <a:endParaRPr lang="fr-FR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7" descr="vague_filetsBleu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46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14"/>
          <p:cNvSpPr txBox="1">
            <a:spLocks noChangeArrowheads="1"/>
          </p:cNvSpPr>
          <p:nvPr userDrawn="1"/>
        </p:nvSpPr>
        <p:spPr bwMode="auto">
          <a:xfrm>
            <a:off x="301625" y="4924425"/>
            <a:ext cx="4143375" cy="54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1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DACCRF</a:t>
            </a:r>
            <a:r>
              <a:rPr lang="fr-FR" sz="1100" baseline="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100" baseline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fr-FR" sz="1100" b="0" baseline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fr-FR" sz="11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tablissement</a:t>
            </a: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1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Journée FHP MCO des  médecins  DIM</a:t>
            </a: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1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 décembre 2014</a:t>
            </a:r>
          </a:p>
        </p:txBody>
      </p:sp>
      <p:pic>
        <p:nvPicPr>
          <p:cNvPr id="6" name="Picture 326" descr="logo_Diaporam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424363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/>
          </a:bodyPr>
          <a:lstStyle>
            <a:lvl1pPr algn="ctr">
              <a:defRPr sz="4400" b="1" i="0" baseline="0">
                <a:solidFill>
                  <a:srgbClr val="666699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3152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50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ague_filetsBleu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 userDrawn="1"/>
        </p:nvSpPr>
        <p:spPr bwMode="auto">
          <a:xfrm>
            <a:off x="0" y="585788"/>
            <a:ext cx="9144000" cy="0"/>
          </a:xfrm>
          <a:prstGeom prst="line">
            <a:avLst/>
          </a:prstGeom>
          <a:noFill/>
          <a:ln w="19050">
            <a:solidFill>
              <a:srgbClr val="0C419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charset="0"/>
            </a:endParaRPr>
          </a:p>
        </p:txBody>
      </p:sp>
      <p:pic>
        <p:nvPicPr>
          <p:cNvPr id="6" name="Picture 6" descr="logo_Diaporam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711825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669925" y="6224369"/>
            <a:ext cx="320357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DACCRF </a:t>
            </a: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fr-FR" sz="10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Etablissements</a:t>
            </a: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Journée FHP MCO des médecins DIM</a:t>
            </a: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 décembre 2014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944" y="44624"/>
            <a:ext cx="8980552" cy="476395"/>
          </a:xfr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rgbClr val="666699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978559"/>
          </a:xfrm>
        </p:spPr>
        <p:txBody>
          <a:bodyPr/>
          <a:lstStyle>
            <a:lvl1pPr marL="342900" indent="-342900">
              <a:buClr>
                <a:srgbClr val="666699"/>
              </a:buClr>
              <a:buSzPct val="80000"/>
              <a:buFont typeface="Wingdings" pitchFamily="2" charset="2"/>
              <a:buChar char="Ø"/>
              <a:defRPr sz="2400" baseline="0">
                <a:solidFill>
                  <a:srgbClr val="666699"/>
                </a:solidFill>
              </a:defRPr>
            </a:lvl1pPr>
            <a:lvl2pPr marL="742950" indent="-285750">
              <a:buClr>
                <a:srgbClr val="666699"/>
              </a:buClr>
              <a:buSzPct val="80000"/>
              <a:buFont typeface="Wingdings" pitchFamily="2" charset="2"/>
              <a:buChar char="ü"/>
              <a:defRPr sz="2200" baseline="0"/>
            </a:lvl2pPr>
            <a:lvl3pPr marL="1143000" indent="-228600">
              <a:buSzPct val="80000"/>
              <a:buFont typeface="Wingdings" pitchFamily="2" charset="2"/>
              <a:buChar char="§"/>
              <a:defRPr sz="2000" baseline="0"/>
            </a:lvl3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100" b="1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636763F-4C4A-416D-8F83-8284E797D62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9318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vague_filetsBleu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585788"/>
            <a:ext cx="9144000" cy="0"/>
          </a:xfrm>
          <a:prstGeom prst="line">
            <a:avLst/>
          </a:prstGeom>
          <a:noFill/>
          <a:ln w="19050">
            <a:solidFill>
              <a:srgbClr val="0C419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charset="0"/>
            </a:endParaRPr>
          </a:p>
        </p:txBody>
      </p:sp>
      <p:pic>
        <p:nvPicPr>
          <p:cNvPr id="7" name="Picture 6" descr="logo_Diaporam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711825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1805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defRPr lang="fr-FR" sz="2400" kern="1200" baseline="0" dirty="0" smtClean="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1pPr>
            <a:lvl2pPr marL="742950" indent="-285750">
              <a:defRPr lang="fr-FR" sz="2200" kern="1200" baseline="0" dirty="0" smtClean="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2pPr>
            <a:lvl3pPr>
              <a:defRPr sz="2000" baseline="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348562C-041F-423F-8F4C-5ADEA545615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669925" y="6224369"/>
            <a:ext cx="3203575" cy="34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DACCRF - </a:t>
            </a: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Etablissements</a:t>
            </a: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0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Rénovation</a:t>
            </a:r>
            <a:r>
              <a:rPr lang="fr-FR" sz="1000" b="0" baseline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du contrôle T2A Octobre 2014</a:t>
            </a:r>
            <a:endParaRPr lang="fr-FR" sz="1000" b="0" dirty="0" smtClean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4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27" descr="vague_filetsBleu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3413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14"/>
          <p:cNvSpPr txBox="1">
            <a:spLocks noChangeArrowheads="1"/>
          </p:cNvSpPr>
          <p:nvPr userDrawn="1"/>
        </p:nvSpPr>
        <p:spPr bwMode="auto">
          <a:xfrm>
            <a:off x="301625" y="3722688"/>
            <a:ext cx="4143375" cy="20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10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DACCRF - </a:t>
            </a:r>
            <a:r>
              <a:rPr lang="fr-FR" sz="1100" b="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Etablissements</a:t>
            </a:r>
          </a:p>
        </p:txBody>
      </p:sp>
      <p:pic>
        <p:nvPicPr>
          <p:cNvPr id="10" name="Picture 326" descr="logo_Diaporam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3222625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2772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427538" y="6203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E7CF7BB-4A91-464F-AC97-415ABD49B67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5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80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66669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80000"/>
        <a:buFont typeface="Wingdings" pitchFamily="2" charset="2"/>
        <a:buChar char="Ø"/>
        <a:defRPr sz="2400" kern="1200">
          <a:solidFill>
            <a:srgbClr val="66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80000"/>
        <a:buFont typeface="Wingdings" pitchFamily="2" charset="2"/>
        <a:buChar char="ü"/>
        <a:defRPr sz="2200" kern="1200">
          <a:solidFill>
            <a:srgbClr val="66669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16"/>
          <p:cNvSpPr txBox="1">
            <a:spLocks noChangeArrowheads="1"/>
          </p:cNvSpPr>
          <p:nvPr/>
        </p:nvSpPr>
        <p:spPr bwMode="auto">
          <a:xfrm>
            <a:off x="293158" y="1627999"/>
            <a:ext cx="863123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4000" dirty="0" smtClean="0">
                <a:solidFill>
                  <a:srgbClr val="66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Rénovation du contrôle T2A sur site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sz="3200" dirty="0" smtClean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Accompagnement à l’expérimentation</a:t>
            </a:r>
            <a:endParaRPr lang="fr-FR" sz="3200" dirty="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936" y="3750062"/>
            <a:ext cx="2706254" cy="461818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43184" y="3713764"/>
            <a:ext cx="2851006" cy="53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100" dirty="0" smtClean="0">
                <a:solidFill>
                  <a:srgbClr val="0C419A"/>
                </a:solidFill>
                <a:latin typeface="+mn-lt"/>
              </a:rPr>
              <a:t>DACCRF </a:t>
            </a:r>
            <a:r>
              <a:rPr lang="fr-FR" sz="1100" b="0" dirty="0" smtClean="0">
                <a:solidFill>
                  <a:srgbClr val="0C419A"/>
                </a:solidFill>
                <a:latin typeface="+mn-lt"/>
              </a:rPr>
              <a:t>-</a:t>
            </a:r>
            <a:r>
              <a:rPr lang="fr-FR" sz="1100" dirty="0" smtClean="0">
                <a:solidFill>
                  <a:srgbClr val="0C419A"/>
                </a:solidFill>
                <a:latin typeface="+mn-lt"/>
              </a:rPr>
              <a:t> </a:t>
            </a:r>
            <a:r>
              <a:rPr lang="fr-FR" sz="1100" b="0" dirty="0" smtClean="0">
                <a:solidFill>
                  <a:srgbClr val="0C419A"/>
                </a:solidFill>
                <a:latin typeface="+mn-lt"/>
              </a:rPr>
              <a:t>Etablissement</a:t>
            </a:r>
            <a:endParaRPr lang="fr-FR" sz="1100" b="0" dirty="0">
              <a:solidFill>
                <a:srgbClr val="0C419A"/>
              </a:solidFill>
              <a:latin typeface="+mn-lt"/>
            </a:endParaRP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100" b="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Journée </a:t>
            </a:r>
            <a:r>
              <a:rPr lang="fr-FR" sz="11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FHP MCO </a:t>
            </a:r>
            <a:r>
              <a:rPr lang="fr-FR" sz="1100" b="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des </a:t>
            </a:r>
            <a:r>
              <a:rPr lang="fr-FR" sz="1100" b="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médecins DIM</a:t>
            </a:r>
            <a:endParaRPr lang="fr-FR" sz="1100" b="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lnSpc>
                <a:spcPct val="6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fr-FR" sz="1100" b="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 décembre 2014</a:t>
            </a:r>
          </a:p>
        </p:txBody>
      </p:sp>
    </p:spTree>
    <p:extLst>
      <p:ext uri="{BB962C8B-B14F-4D97-AF65-F5344CB8AC3E}">
        <p14:creationId xmlns:p14="http://schemas.microsoft.com/office/powerpoint/2010/main" val="699816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/>
              <a:t>Renforcer et améliorer le contradictoire lors des contrôles T2A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75728" y="1768515"/>
            <a:ext cx="8096785" cy="195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  <a:buClr>
                <a:srgbClr val="009900"/>
              </a:buClr>
              <a:buSzPct val="80000"/>
            </a:pPr>
            <a:r>
              <a:rPr lang="fr-FR" sz="2600" dirty="0" smtClean="0">
                <a:solidFill>
                  <a:srgbClr val="666699"/>
                </a:solidFill>
              </a:rPr>
              <a:t>Phase expérimentale pour la campagne T2A MCO 2014</a:t>
            </a:r>
            <a:endParaRPr lang="fr-FR" sz="2600" b="0" dirty="0" smtClean="0">
              <a:solidFill>
                <a:srgbClr val="000000"/>
              </a:solidFill>
            </a:endParaRPr>
          </a:p>
          <a:p>
            <a:pPr lvl="1" eaLnBrk="1" hangingPunct="1">
              <a:spcAft>
                <a:spcPts val="12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400" b="0" dirty="0" smtClean="0">
                <a:solidFill>
                  <a:srgbClr val="000000"/>
                </a:solidFill>
              </a:rPr>
              <a:t>établissements </a:t>
            </a:r>
            <a:r>
              <a:rPr lang="fr-FR" sz="2400" dirty="0" smtClean="0">
                <a:solidFill>
                  <a:srgbClr val="000000"/>
                </a:solidFill>
              </a:rPr>
              <a:t>volontaires</a:t>
            </a:r>
          </a:p>
          <a:p>
            <a:pPr lvl="1" eaLnBrk="1" hangingPunct="1">
              <a:spcAft>
                <a:spcPts val="12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400" b="0" dirty="0" smtClean="0">
                <a:solidFill>
                  <a:srgbClr val="000000"/>
                </a:solidFill>
              </a:rPr>
              <a:t>en lien avec les </a:t>
            </a:r>
            <a:r>
              <a:rPr lang="fr-FR" sz="2400" dirty="0" smtClean="0">
                <a:solidFill>
                  <a:srgbClr val="000000"/>
                </a:solidFill>
              </a:rPr>
              <a:t>Fédérations Hospitalières</a:t>
            </a:r>
          </a:p>
        </p:txBody>
      </p:sp>
    </p:spTree>
    <p:extLst>
      <p:ext uri="{BB962C8B-B14F-4D97-AF65-F5344CB8AC3E}">
        <p14:creationId xmlns:p14="http://schemas.microsoft.com/office/powerpoint/2010/main" val="223047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1" y="880127"/>
            <a:ext cx="8367702" cy="489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r>
              <a:rPr lang="fr-FR" sz="2200" kern="0" dirty="0">
                <a:solidFill>
                  <a:srgbClr val="666699"/>
                </a:solidFill>
                <a:cs typeface="Calibri" panose="020F0502020204030204" pitchFamily="34" charset="0"/>
              </a:rPr>
              <a:t>R</a:t>
            </a:r>
            <a:r>
              <a:rPr lang="fr-FR" sz="2200" kern="0" dirty="0" smtClean="0">
                <a:solidFill>
                  <a:srgbClr val="666699"/>
                </a:solidFill>
                <a:cs typeface="Calibri" panose="020F0502020204030204" pitchFamily="34" charset="0"/>
              </a:rPr>
              <a:t>encontre des Fédérations Hospitalières </a:t>
            </a:r>
            <a:r>
              <a:rPr lang="fr-FR" sz="2200" b="0" kern="0" dirty="0" smtClean="0">
                <a:solidFill>
                  <a:srgbClr val="666699"/>
                </a:solidFill>
                <a:cs typeface="Calibri" panose="020F0502020204030204" pitchFamily="34" charset="0"/>
              </a:rPr>
              <a:t>le 10 septembre 2014</a:t>
            </a: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34250" lvl="1" indent="0" eaLnBrk="1" hangingPunct="1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defRPr/>
            </a:pPr>
            <a:endParaRPr lang="fr-FR" sz="2200" b="0" kern="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1120050" lvl="2" indent="-360000" eaLnBrk="1" hangingPunct="1">
              <a:spcBef>
                <a:spcPts val="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7 régions</a:t>
            </a:r>
          </a:p>
          <a:p>
            <a:pPr marL="1120050" lvl="2" indent="-360000" eaLnBrk="1" hangingPunct="1">
              <a:spcBef>
                <a:spcPts val="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2 Fédérations : FNCLCC et FHP-MCO</a:t>
            </a:r>
          </a:p>
          <a:p>
            <a:pPr marL="1120050" lvl="2" indent="-360000" eaLnBrk="1" hangingPunct="1">
              <a:spcBef>
                <a:spcPts val="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11 établissements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533452"/>
              </p:ext>
            </p:extLst>
          </p:nvPr>
        </p:nvGraphicFramePr>
        <p:xfrm>
          <a:off x="2907528" y="1599081"/>
          <a:ext cx="3514913" cy="2910528"/>
        </p:xfrm>
        <a:graphic>
          <a:graphicData uri="http://schemas.openxmlformats.org/drawingml/2006/table">
            <a:tbl>
              <a:tblPr/>
              <a:tblGrid>
                <a:gridCol w="1437918"/>
                <a:gridCol w="844062"/>
                <a:gridCol w="518495"/>
                <a:gridCol w="714438"/>
              </a:tblGrid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effectLst/>
                          <a:latin typeface="Calibri"/>
                        </a:rPr>
                        <a:t>Région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effectLst/>
                          <a:latin typeface="Calibri"/>
                        </a:rPr>
                        <a:t>finess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effectLst/>
                          <a:latin typeface="Calibri"/>
                        </a:rPr>
                        <a:t>dossiers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Aquitaine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64-----8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339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Aquitaine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64-----8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280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Bretagne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35------1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760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Haute Normandie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76------7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ex-DG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400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Ile de France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78------5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233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Ile de France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94------0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164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Languedoc Roussillon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34------7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ex-DG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578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Languedoc Roussillon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34------2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701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Poitou Charentes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17------3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486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Rhône Alpes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26------7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364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25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Rhône Alpes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69------1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smtClean="0">
                          <a:effectLst/>
                          <a:latin typeface="Calibri"/>
                        </a:rPr>
                        <a:t>ex-OQN</a:t>
                      </a:r>
                      <a:endParaRPr lang="fr-FR" sz="1100" b="0" i="0" u="none" strike="noStrike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effectLst/>
                          <a:latin typeface="Calibri"/>
                        </a:rPr>
                        <a:t>387</a:t>
                      </a:r>
                      <a:endParaRPr lang="fr-FR" sz="1100" b="0" i="0" u="none" strike="noStrike" dirty="0"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5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3" y="50447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La phase préparatoire au contrôle sur site</a:t>
            </a:r>
            <a:endParaRPr lang="fr-FR" sz="2600" dirty="0">
              <a:solidFill>
                <a:srgbClr val="6666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1247" y="716067"/>
            <a:ext cx="8654217" cy="4973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spcAft>
                <a:spcPts val="1000"/>
              </a:spcAft>
              <a:buClr>
                <a:srgbClr val="009900"/>
              </a:buClr>
              <a:buSzPct val="80000"/>
            </a:pPr>
            <a:r>
              <a:rPr lang="fr-FR" sz="2600" b="0" dirty="0">
                <a:solidFill>
                  <a:srgbClr val="666699"/>
                </a:solidFill>
              </a:rPr>
              <a:t>U</a:t>
            </a:r>
            <a:r>
              <a:rPr lang="fr-FR" sz="2600" b="0" dirty="0" smtClean="0">
                <a:solidFill>
                  <a:srgbClr val="666699"/>
                </a:solidFill>
              </a:rPr>
              <a:t>n temps de </a:t>
            </a:r>
            <a:r>
              <a:rPr lang="fr-FR" sz="2600" b="0" dirty="0">
                <a:solidFill>
                  <a:srgbClr val="666699"/>
                </a:solidFill>
              </a:rPr>
              <a:t>préparation </a:t>
            </a:r>
            <a:r>
              <a:rPr lang="fr-FR" sz="2600" dirty="0">
                <a:solidFill>
                  <a:srgbClr val="666699"/>
                </a:solidFill>
              </a:rPr>
              <a:t>plus long </a:t>
            </a:r>
            <a:r>
              <a:rPr lang="fr-FR" sz="2600" dirty="0" smtClean="0">
                <a:solidFill>
                  <a:srgbClr val="666699"/>
                </a:solidFill>
              </a:rPr>
              <a:t>avant le contrôle sur site</a:t>
            </a:r>
            <a:endParaRPr lang="fr-FR" sz="26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200" b="0" dirty="0" smtClean="0">
                <a:solidFill>
                  <a:srgbClr val="000000"/>
                </a:solidFill>
              </a:rPr>
              <a:t>entre 3 à 6 semaines en fonction du </a:t>
            </a:r>
            <a:r>
              <a:rPr lang="fr-FR" sz="2200" dirty="0" smtClean="0">
                <a:solidFill>
                  <a:srgbClr val="000000"/>
                </a:solidFill>
              </a:rPr>
              <a:t>nombre de séjours à contrôler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200" b="0" dirty="0" smtClean="0">
                <a:solidFill>
                  <a:srgbClr val="000000"/>
                </a:solidFill>
              </a:rPr>
              <a:t>le </a:t>
            </a:r>
            <a:r>
              <a:rPr lang="fr-FR" sz="2200" dirty="0" smtClean="0">
                <a:solidFill>
                  <a:srgbClr val="000000"/>
                </a:solidFill>
              </a:rPr>
              <a:t>calendrier </a:t>
            </a:r>
            <a:r>
              <a:rPr lang="fr-FR" sz="2200" b="0" dirty="0" smtClean="0">
                <a:solidFill>
                  <a:srgbClr val="000000"/>
                </a:solidFill>
              </a:rPr>
              <a:t>du contrôle sur site </a:t>
            </a:r>
            <a:r>
              <a:rPr lang="fr-FR" sz="2200" dirty="0" smtClean="0">
                <a:solidFill>
                  <a:srgbClr val="000000"/>
                </a:solidFill>
              </a:rPr>
              <a:t>arrêté conjointement</a:t>
            </a:r>
          </a:p>
          <a:p>
            <a:pPr lvl="1" eaLnBrk="1" hangingPunct="1">
              <a:spcBef>
                <a:spcPts val="600"/>
              </a:spcBef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200" b="0" dirty="0">
                <a:solidFill>
                  <a:srgbClr val="000000"/>
                </a:solidFill>
              </a:rPr>
              <a:t>une rencontre entre </a:t>
            </a:r>
            <a:r>
              <a:rPr lang="fr-FR" sz="2200" dirty="0" smtClean="0">
                <a:solidFill>
                  <a:srgbClr val="000000"/>
                </a:solidFill>
              </a:rPr>
              <a:t>le DIM et le PC responsable du contrôle</a:t>
            </a:r>
            <a:r>
              <a:rPr lang="fr-FR" sz="2200" b="0" dirty="0" smtClean="0">
                <a:solidFill>
                  <a:srgbClr val="000000"/>
                </a:solidFill>
              </a:rPr>
              <a:t> pour </a:t>
            </a:r>
            <a:r>
              <a:rPr lang="fr-FR" sz="2200" b="0" dirty="0">
                <a:solidFill>
                  <a:srgbClr val="000000"/>
                </a:solidFill>
              </a:rPr>
              <a:t>caler les questions </a:t>
            </a:r>
            <a:r>
              <a:rPr lang="fr-FR" sz="2200" dirty="0">
                <a:solidFill>
                  <a:srgbClr val="000000"/>
                </a:solidFill>
              </a:rPr>
              <a:t>de logistiques, d’organisation </a:t>
            </a:r>
            <a:r>
              <a:rPr lang="fr-FR" sz="2200" b="0" dirty="0">
                <a:solidFill>
                  <a:srgbClr val="000000"/>
                </a:solidFill>
              </a:rPr>
              <a:t>du </a:t>
            </a:r>
            <a:r>
              <a:rPr lang="fr-FR" sz="2200" b="0" dirty="0" smtClean="0">
                <a:solidFill>
                  <a:srgbClr val="000000"/>
                </a:solidFill>
              </a:rPr>
              <a:t>contrôle </a:t>
            </a:r>
            <a:r>
              <a:rPr lang="fr-FR" sz="2200" b="0" dirty="0">
                <a:solidFill>
                  <a:srgbClr val="000000"/>
                </a:solidFill>
              </a:rPr>
              <a:t>et définir les </a:t>
            </a:r>
            <a:r>
              <a:rPr lang="fr-FR" sz="2200" dirty="0">
                <a:solidFill>
                  <a:srgbClr val="000000"/>
                </a:solidFill>
              </a:rPr>
              <a:t>éléments </a:t>
            </a:r>
            <a:r>
              <a:rPr lang="fr-FR" sz="2200" dirty="0" smtClean="0">
                <a:solidFill>
                  <a:srgbClr val="000000"/>
                </a:solidFill>
              </a:rPr>
              <a:t>nécessaires </a:t>
            </a:r>
            <a:r>
              <a:rPr lang="fr-FR" sz="2200" b="0" dirty="0" smtClean="0">
                <a:solidFill>
                  <a:srgbClr val="000000"/>
                </a:solidFill>
              </a:rPr>
              <a:t>à </a:t>
            </a:r>
            <a:r>
              <a:rPr lang="fr-FR" sz="2200" b="0" dirty="0">
                <a:solidFill>
                  <a:srgbClr val="000000"/>
                </a:solidFill>
              </a:rPr>
              <a:t>colliger pour un séjour type par champ de </a:t>
            </a:r>
            <a:r>
              <a:rPr lang="fr-FR" sz="2200" b="0" dirty="0" smtClean="0">
                <a:solidFill>
                  <a:srgbClr val="000000"/>
                </a:solidFill>
              </a:rPr>
              <a:t>contrôle</a:t>
            </a:r>
          </a:p>
          <a:p>
            <a:pPr lvl="1" eaLnBrk="1" hangingPunct="1">
              <a:spcBef>
                <a:spcPts val="600"/>
              </a:spcBef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200" b="0" dirty="0">
                <a:solidFill>
                  <a:srgbClr val="000000"/>
                </a:solidFill>
              </a:rPr>
              <a:t>un représentant de la </a:t>
            </a:r>
            <a:r>
              <a:rPr lang="fr-FR" sz="2200" dirty="0">
                <a:solidFill>
                  <a:srgbClr val="000000"/>
                </a:solidFill>
              </a:rPr>
              <a:t>Direction</a:t>
            </a:r>
            <a:r>
              <a:rPr lang="fr-FR" sz="2200" b="0" dirty="0">
                <a:solidFill>
                  <a:srgbClr val="000000"/>
                </a:solidFill>
              </a:rPr>
              <a:t> peut être présent lors de cette rencontre si l’établissement le </a:t>
            </a:r>
            <a:r>
              <a:rPr lang="fr-FR" sz="2200" b="0" dirty="0" smtClean="0">
                <a:solidFill>
                  <a:srgbClr val="000000"/>
                </a:solidFill>
              </a:rPr>
              <a:t>souhaite</a:t>
            </a:r>
            <a:endParaRPr lang="fr-FR" sz="2200" b="0" dirty="0">
              <a:solidFill>
                <a:srgbClr val="000000"/>
              </a:solidFill>
            </a:endParaRPr>
          </a:p>
          <a:p>
            <a:pPr lvl="1" eaLnBrk="1" hangingPunct="1">
              <a:spcBef>
                <a:spcPts val="4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200" b="0" dirty="0" smtClean="0">
                <a:solidFill>
                  <a:srgbClr val="000000"/>
                </a:solidFill>
              </a:rPr>
              <a:t>le DIM collige les </a:t>
            </a:r>
            <a:r>
              <a:rPr lang="fr-FR" sz="2200" b="0" dirty="0">
                <a:solidFill>
                  <a:srgbClr val="000000"/>
                </a:solidFill>
              </a:rPr>
              <a:t>éléments du dossier patient </a:t>
            </a:r>
            <a:r>
              <a:rPr lang="fr-FR" sz="2200" dirty="0" smtClean="0">
                <a:solidFill>
                  <a:srgbClr val="000000"/>
                </a:solidFill>
              </a:rPr>
              <a:t>strictement nécessaires</a:t>
            </a:r>
            <a:r>
              <a:rPr lang="fr-FR" sz="2200" b="0" dirty="0" smtClean="0">
                <a:solidFill>
                  <a:srgbClr val="000000"/>
                </a:solidFill>
              </a:rPr>
              <a:t> à la facturation des séjours contrôlés selon le format*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13" y="5689897"/>
            <a:ext cx="6465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spcAft>
                <a:spcPts val="300"/>
              </a:spcAft>
              <a:buClr>
                <a:srgbClr val="666699"/>
              </a:buClr>
              <a:buSzPct val="80000"/>
              <a:defRPr/>
            </a:pPr>
            <a:r>
              <a:rPr lang="fr-FR" sz="1200" b="0" kern="0" dirty="0" smtClean="0">
                <a:solidFill>
                  <a:srgbClr val="000000"/>
                </a:solidFill>
                <a:latin typeface="Arial Narrow" pitchFamily="34" charset="0"/>
              </a:rPr>
              <a:t>* </a:t>
            </a:r>
            <a:r>
              <a:rPr lang="fr-FR" sz="1200" b="0" kern="0" dirty="0" smtClean="0">
                <a:solidFill>
                  <a:srgbClr val="000000"/>
                </a:solidFill>
                <a:latin typeface="+mn-lt"/>
              </a:rPr>
              <a:t>L’ensemble </a:t>
            </a:r>
            <a:r>
              <a:rPr lang="fr-FR" sz="1200" b="0" kern="0" dirty="0">
                <a:solidFill>
                  <a:srgbClr val="000000"/>
                </a:solidFill>
                <a:latin typeface="+mn-lt"/>
              </a:rPr>
              <a:t>des éléments des séjours contrôlés reste à </a:t>
            </a:r>
            <a:r>
              <a:rPr lang="fr-FR" sz="1200" b="0" kern="0" dirty="0" smtClean="0">
                <a:solidFill>
                  <a:srgbClr val="000000"/>
                </a:solidFill>
                <a:latin typeface="+mn-lt"/>
              </a:rPr>
              <a:t>disposition de </a:t>
            </a:r>
            <a:r>
              <a:rPr lang="fr-FR" sz="1200" b="0" kern="0" dirty="0">
                <a:solidFill>
                  <a:srgbClr val="000000"/>
                </a:solidFill>
                <a:latin typeface="+mn-lt"/>
              </a:rPr>
              <a:t>l’équipe de contrôle pour</a:t>
            </a:r>
            <a:r>
              <a:rPr lang="fr-FR" sz="1200" kern="0" dirty="0">
                <a:solidFill>
                  <a:srgbClr val="000000"/>
                </a:solidFill>
                <a:latin typeface="+mn-lt"/>
              </a:rPr>
              <a:t> un retour au dossier patient </a:t>
            </a:r>
            <a:r>
              <a:rPr lang="fr-FR" sz="1200" b="0" kern="0" dirty="0" smtClean="0">
                <a:solidFill>
                  <a:srgbClr val="000000"/>
                </a:solidFill>
                <a:latin typeface="+mn-lt"/>
              </a:rPr>
              <a:t>si </a:t>
            </a:r>
            <a:r>
              <a:rPr lang="fr-FR" sz="1200" b="0" kern="0" dirty="0">
                <a:solidFill>
                  <a:srgbClr val="000000"/>
                </a:solidFill>
                <a:latin typeface="+mn-lt"/>
              </a:rPr>
              <a:t>besoin</a:t>
            </a:r>
          </a:p>
        </p:txBody>
      </p:sp>
    </p:spTree>
    <p:extLst>
      <p:ext uri="{BB962C8B-B14F-4D97-AF65-F5344CB8AC3E}">
        <p14:creationId xmlns:p14="http://schemas.microsoft.com/office/powerpoint/2010/main" val="424081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3" y="50447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2600" dirty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phase préparatoire au contrôle sur site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80" y="762511"/>
            <a:ext cx="8644711" cy="575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spcAft>
                <a:spcPts val="1000"/>
              </a:spcAft>
              <a:buClr>
                <a:srgbClr val="009900"/>
              </a:buClr>
              <a:buSzPct val="80000"/>
              <a:defRPr/>
            </a:pPr>
            <a:r>
              <a:rPr lang="fr-FR" sz="2400" b="0" dirty="0" smtClean="0">
                <a:solidFill>
                  <a:srgbClr val="666699"/>
                </a:solidFill>
              </a:rPr>
              <a:t>La préparation du contrôle </a:t>
            </a:r>
            <a:r>
              <a:rPr lang="fr-FR" sz="2400" dirty="0" smtClean="0">
                <a:solidFill>
                  <a:srgbClr val="666699"/>
                </a:solidFill>
              </a:rPr>
              <a:t>par le DIM </a:t>
            </a:r>
            <a:r>
              <a:rPr lang="fr-FR" sz="2400" b="0" dirty="0" smtClean="0">
                <a:solidFill>
                  <a:srgbClr val="666699"/>
                </a:solidFill>
              </a:rPr>
              <a:t>pour lui permettre de :  </a:t>
            </a:r>
            <a:endParaRPr lang="fr-FR" sz="2400" b="0" dirty="0">
              <a:solidFill>
                <a:srgbClr val="666699"/>
              </a:solidFill>
            </a:endParaRPr>
          </a:p>
          <a:p>
            <a:pPr marL="857250" lvl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pré-analyser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 le codage des séjours qui seront contrôlés</a:t>
            </a:r>
          </a:p>
          <a:p>
            <a:pPr marL="857250" lvl="1">
              <a:spcBef>
                <a:spcPts val="12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colliger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 les éléments du 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dossier papier 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explicitant le codage et la facturation</a:t>
            </a:r>
          </a:p>
          <a:p>
            <a:pPr marL="857250" lvl="1">
              <a:spcBef>
                <a:spcPts val="12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lister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 les éléments du 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dossier informatique </a:t>
            </a:r>
            <a:r>
              <a:rPr lang="fr-FR" sz="2300" b="0" dirty="0">
                <a:solidFill>
                  <a:prstClr val="black"/>
                </a:solidFill>
                <a:cs typeface="Arial" charset="0"/>
              </a:rPr>
              <a:t>explicitant 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le codage de l’établissement</a:t>
            </a:r>
            <a:endParaRPr lang="fr-FR" sz="2300" dirty="0">
              <a:solidFill>
                <a:prstClr val="black"/>
              </a:solidFill>
              <a:cs typeface="Arial" charset="0"/>
            </a:endParaRPr>
          </a:p>
          <a:p>
            <a:pPr marL="1200150" lvl="2" indent="-342900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quels sont les éléments : CRO</a:t>
            </a:r>
            <a:r>
              <a:rPr lang="fr-FR" sz="2000" b="0" dirty="0">
                <a:solidFill>
                  <a:prstClr val="black"/>
                </a:solidFill>
                <a:cs typeface="Arial" charset="0"/>
              </a:rPr>
              <a:t>, CRH, lettre de </a:t>
            </a: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sortie, surveillance infirmière, etc.?</a:t>
            </a:r>
          </a:p>
          <a:p>
            <a:pPr marL="1200150" lvl="2" indent="-342900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où les trouver? </a:t>
            </a:r>
          </a:p>
        </p:txBody>
      </p:sp>
    </p:spTree>
    <p:extLst>
      <p:ext uri="{BB962C8B-B14F-4D97-AF65-F5344CB8AC3E}">
        <p14:creationId xmlns:p14="http://schemas.microsoft.com/office/powerpoint/2010/main" val="5053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3" y="50447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2600" dirty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phase préparatoire au contrôle sur site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5298" y="1312948"/>
            <a:ext cx="8797035" cy="431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spcAft>
                <a:spcPts val="1000"/>
              </a:spcAft>
              <a:buClr>
                <a:srgbClr val="009900"/>
              </a:buClr>
              <a:buSzPct val="80000"/>
              <a:defRPr/>
            </a:pPr>
            <a:r>
              <a:rPr lang="fr-FR" sz="2400" b="0" dirty="0" smtClean="0">
                <a:solidFill>
                  <a:srgbClr val="666699"/>
                </a:solidFill>
              </a:rPr>
              <a:t>Les </a:t>
            </a:r>
            <a:r>
              <a:rPr lang="fr-FR" sz="2400" b="0" dirty="0">
                <a:solidFill>
                  <a:srgbClr val="666699"/>
                </a:solidFill>
              </a:rPr>
              <a:t>éléments </a:t>
            </a:r>
            <a:r>
              <a:rPr lang="fr-FR" sz="2400" dirty="0">
                <a:solidFill>
                  <a:srgbClr val="666699"/>
                </a:solidFill>
              </a:rPr>
              <a:t>colligés </a:t>
            </a:r>
            <a:r>
              <a:rPr lang="fr-FR" sz="2400" dirty="0" smtClean="0">
                <a:solidFill>
                  <a:srgbClr val="666699"/>
                </a:solidFill>
              </a:rPr>
              <a:t>par le DIM </a:t>
            </a:r>
            <a:r>
              <a:rPr lang="fr-FR" sz="2400" b="0" dirty="0" smtClean="0">
                <a:solidFill>
                  <a:srgbClr val="666699"/>
                </a:solidFill>
              </a:rPr>
              <a:t>doivent </a:t>
            </a:r>
            <a:r>
              <a:rPr lang="fr-FR" sz="2400" b="0" dirty="0">
                <a:solidFill>
                  <a:srgbClr val="666699"/>
                </a:solidFill>
              </a:rPr>
              <a:t>comporter les informations  </a:t>
            </a:r>
          </a:p>
          <a:p>
            <a:pPr marL="1200150" lvl="2" indent="-342900">
              <a:spcBef>
                <a:spcPts val="2400"/>
              </a:spcBef>
              <a:spcAft>
                <a:spcPts val="250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b="0" dirty="0">
                <a:solidFill>
                  <a:prstClr val="black"/>
                </a:solidFill>
                <a:cs typeface="Arial" charset="0"/>
              </a:rPr>
              <a:t>nécessaires pour 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expliquer 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l’adéquation </a:t>
            </a:r>
            <a:r>
              <a:rPr lang="fr-FR" sz="2300" dirty="0">
                <a:solidFill>
                  <a:prstClr val="black"/>
                </a:solidFill>
                <a:cs typeface="Arial" charset="0"/>
              </a:rPr>
              <a:t>patient /structure</a:t>
            </a:r>
          </a:p>
          <a:p>
            <a:pPr marL="1200150" lvl="2" indent="-342900">
              <a:spcBef>
                <a:spcPts val="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b="0" dirty="0">
                <a:solidFill>
                  <a:prstClr val="black"/>
                </a:solidFill>
                <a:cs typeface="Arial" charset="0"/>
              </a:rPr>
              <a:t>ayant une incidence sur </a:t>
            </a:r>
            <a:r>
              <a:rPr lang="fr-FR" sz="2300" dirty="0">
                <a:solidFill>
                  <a:prstClr val="black"/>
                </a:solidFill>
                <a:cs typeface="Arial" charset="0"/>
              </a:rPr>
              <a:t>la racine GHM ou son 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niveau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DP / DR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CMA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fr-FR" sz="2000" b="0" dirty="0" smtClean="0">
                <a:solidFill>
                  <a:prstClr val="black"/>
                </a:solidFill>
                <a:cs typeface="Arial" charset="0"/>
              </a:rPr>
              <a:t>Actes classant</a:t>
            </a:r>
          </a:p>
          <a:p>
            <a:pPr marL="1200150" lvl="2" indent="-342900">
              <a:spcBef>
                <a:spcPts val="24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nécessaires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2300" b="0" dirty="0" smtClean="0">
                <a:solidFill>
                  <a:prstClr val="black"/>
                </a:solidFill>
                <a:cs typeface="Arial" charset="0"/>
              </a:rPr>
              <a:t>pour </a:t>
            </a:r>
            <a:r>
              <a:rPr lang="fr-FR" sz="2300" dirty="0" smtClean="0">
                <a:solidFill>
                  <a:prstClr val="black"/>
                </a:solidFill>
                <a:cs typeface="Arial" charset="0"/>
              </a:rPr>
              <a:t>la facturation du (des) supplément(s)</a:t>
            </a:r>
          </a:p>
          <a:p>
            <a:pPr marL="1200150" lvl="2" indent="-342900">
              <a:spcBef>
                <a:spcPts val="24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  <a:defRPr/>
            </a:pPr>
            <a:endParaRPr lang="fr-FR" sz="22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5285" y="1041000"/>
            <a:ext cx="8551162" cy="436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1000"/>
              </a:spcAft>
              <a:buClr>
                <a:srgbClr val="009900"/>
              </a:buClr>
            </a:pPr>
            <a:r>
              <a:rPr lang="fr-FR" sz="2600" b="0" dirty="0" smtClean="0">
                <a:solidFill>
                  <a:srgbClr val="666699"/>
                </a:solidFill>
              </a:rPr>
              <a:t>Une phase de contrôle organisée</a:t>
            </a: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400" b="0" dirty="0" smtClean="0">
                <a:solidFill>
                  <a:srgbClr val="000000"/>
                </a:solidFill>
              </a:rPr>
              <a:t>une analyse des dossiers </a:t>
            </a:r>
            <a:r>
              <a:rPr lang="fr-FR" sz="2400" dirty="0" smtClean="0">
                <a:solidFill>
                  <a:srgbClr val="000000"/>
                </a:solidFill>
              </a:rPr>
              <a:t>par champs de contrôle</a:t>
            </a: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400" b="0" dirty="0" smtClean="0">
                <a:solidFill>
                  <a:srgbClr val="000000"/>
                </a:solidFill>
              </a:rPr>
              <a:t>des </a:t>
            </a:r>
            <a:r>
              <a:rPr lang="fr-FR" sz="2400" dirty="0" smtClean="0">
                <a:solidFill>
                  <a:srgbClr val="000000"/>
                </a:solidFill>
              </a:rPr>
              <a:t>points d’étape réguliers </a:t>
            </a:r>
            <a:r>
              <a:rPr lang="fr-FR" sz="2400" b="0" dirty="0" smtClean="0">
                <a:solidFill>
                  <a:srgbClr val="000000"/>
                </a:solidFill>
              </a:rPr>
              <a:t>avec le DIM</a:t>
            </a: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endParaRPr lang="fr-FR" sz="2400" b="0" dirty="0" smtClean="0">
              <a:solidFill>
                <a:srgbClr val="000000"/>
              </a:solidFill>
            </a:endParaRPr>
          </a:p>
          <a:p>
            <a:pPr lvl="0" eaLnBrk="1" hangingPunct="1">
              <a:spcAft>
                <a:spcPts val="1000"/>
              </a:spcAft>
              <a:defRPr/>
            </a:pPr>
            <a:r>
              <a:rPr lang="fr-FR" sz="2600" b="0" dirty="0" smtClean="0">
                <a:solidFill>
                  <a:srgbClr val="666699"/>
                </a:solidFill>
              </a:rPr>
              <a:t>Un contrôle </a:t>
            </a:r>
            <a:r>
              <a:rPr lang="fr-FR" sz="2600" b="0" dirty="0">
                <a:solidFill>
                  <a:srgbClr val="666699"/>
                </a:solidFill>
              </a:rPr>
              <a:t>des dossiers </a:t>
            </a:r>
            <a:r>
              <a:rPr lang="fr-FR" sz="2600" dirty="0">
                <a:solidFill>
                  <a:srgbClr val="666699"/>
                </a:solidFill>
              </a:rPr>
              <a:t>champ par champ </a:t>
            </a:r>
            <a:endParaRPr lang="fr-FR" sz="2600" b="0" dirty="0">
              <a:solidFill>
                <a:srgbClr val="666699"/>
              </a:solidFill>
            </a:endParaRP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ne </a:t>
            </a:r>
            <a:r>
              <a:rPr lang="fr-FR" sz="2400" dirty="0">
                <a:solidFill>
                  <a:srgbClr val="000000"/>
                </a:solidFill>
              </a:rPr>
              <a:t>sont </a:t>
            </a:r>
            <a:r>
              <a:rPr lang="fr-FR" sz="2400" dirty="0" smtClean="0">
                <a:solidFill>
                  <a:srgbClr val="000000"/>
                </a:solidFill>
              </a:rPr>
              <a:t>pris en compte </a:t>
            </a:r>
            <a:r>
              <a:rPr lang="fr-FR" sz="2400" b="0" dirty="0" smtClean="0">
                <a:solidFill>
                  <a:srgbClr val="000000"/>
                </a:solidFill>
              </a:rPr>
              <a:t>par </a:t>
            </a:r>
            <a:r>
              <a:rPr lang="fr-FR" sz="2400" b="0" dirty="0">
                <a:solidFill>
                  <a:srgbClr val="000000"/>
                </a:solidFill>
              </a:rPr>
              <a:t>les PC que les éléments </a:t>
            </a:r>
            <a:r>
              <a:rPr lang="fr-FR" sz="2400" dirty="0">
                <a:solidFill>
                  <a:srgbClr val="000000"/>
                </a:solidFill>
              </a:rPr>
              <a:t>impactant </a:t>
            </a:r>
            <a:r>
              <a:rPr lang="fr-FR" sz="2400" dirty="0" smtClean="0">
                <a:solidFill>
                  <a:srgbClr val="000000"/>
                </a:solidFill>
              </a:rPr>
              <a:t>le financement GHS </a:t>
            </a:r>
            <a:r>
              <a:rPr lang="fr-FR" sz="2400" b="0" dirty="0" smtClean="0">
                <a:solidFill>
                  <a:srgbClr val="000000"/>
                </a:solidFill>
              </a:rPr>
              <a:t>(racine/niveau/suppléments)</a:t>
            </a:r>
            <a:endParaRPr lang="fr-FR" sz="2600" dirty="0" smtClean="0">
              <a:solidFill>
                <a:srgbClr val="666699"/>
              </a:solidFill>
            </a:endParaRP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endParaRPr lang="fr-FR" sz="2400" b="0" dirty="0" smtClean="0">
              <a:solidFill>
                <a:srgbClr val="000000"/>
              </a:solidFill>
            </a:endParaRPr>
          </a:p>
          <a:p>
            <a:pPr lvl="1" eaLnBrk="1" hangingPunct="1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endParaRPr lang="fr-FR" sz="2400" b="0" dirty="0" smtClean="0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2713" y="68203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2600" dirty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phase d’analyse des dossiers</a:t>
            </a:r>
          </a:p>
        </p:txBody>
      </p:sp>
    </p:spTree>
    <p:extLst>
      <p:ext uri="{BB962C8B-B14F-4D97-AF65-F5344CB8AC3E}">
        <p14:creationId xmlns:p14="http://schemas.microsoft.com/office/powerpoint/2010/main" val="416538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3" y="59325"/>
            <a:ext cx="9031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4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Le dossier patient informatique</a:t>
            </a:r>
            <a:endParaRPr lang="fr-FR" sz="2400" dirty="0">
              <a:solidFill>
                <a:srgbClr val="6666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0158" y="795609"/>
            <a:ext cx="8563124" cy="496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6" tIns="45689" rIns="91376" bIns="45689">
            <a:spAutoFit/>
          </a:bodyPr>
          <a:lstStyle/>
          <a:p>
            <a:pPr>
              <a:spcAft>
                <a:spcPts val="800"/>
              </a:spcAft>
              <a:buClr>
                <a:srgbClr val="666699"/>
              </a:buClr>
              <a:buSzPct val="80000"/>
            </a:pPr>
            <a:r>
              <a:rPr lang="fr-FR" sz="2000" b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Lors de la phase préparatoire au contrôle sur site, le responsable du contrôle sur site et le médecin DIM </a:t>
            </a:r>
            <a:r>
              <a:rPr lang="fr-FR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s’accordent sur les éléments du dossier patient à colliger </a:t>
            </a:r>
            <a:r>
              <a:rPr lang="fr-FR" sz="2000" b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l’établissement, et sur leurs supports de transmission à l’équipe de contrôle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rgbClr val="666699"/>
              </a:buClr>
              <a:buSzPct val="80000"/>
            </a:pPr>
            <a:r>
              <a:rPr lang="fr-FR" sz="2000" b="0" dirty="0" smtClean="0">
                <a:solidFill>
                  <a:srgbClr val="66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Lorsque des éléments du dossier patient sont </a:t>
            </a:r>
            <a:r>
              <a:rPr lang="fr-FR" sz="2000" dirty="0" smtClean="0">
                <a:solidFill>
                  <a:srgbClr val="66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informatisés</a:t>
            </a:r>
            <a:r>
              <a:rPr lang="fr-FR" sz="2000" b="0" dirty="0" smtClean="0">
                <a:solidFill>
                  <a:srgbClr val="66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720000" lvl="1" indent="-285750">
              <a:spcBef>
                <a:spcPts val="0"/>
              </a:spcBef>
              <a:spcAft>
                <a:spcPts val="1200"/>
              </a:spcAft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signature d’une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charte d’accès au dossier informatique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par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les PC (gestion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des login et mots de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passe)</a:t>
            </a:r>
          </a:p>
          <a:p>
            <a:pPr marL="720000" lvl="1" indent="-285750">
              <a:spcBef>
                <a:spcPts val="0"/>
              </a:spcBef>
              <a:spcAft>
                <a:spcPts val="1200"/>
              </a:spcAft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formation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des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PC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à l’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utilisation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du logiciel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et à la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hiérarchisation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des informations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 dans le logiciel (personne ressource si besoin)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ordinateurs</a:t>
            </a:r>
          </a:p>
          <a:p>
            <a:pPr marL="720000" lvl="1" indent="-285750">
              <a:spcBef>
                <a:spcPts val="0"/>
              </a:spcBef>
              <a:spcAft>
                <a:spcPts val="1200"/>
              </a:spcAft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le document est f</a:t>
            </a:r>
            <a:r>
              <a:rPr lang="fr-FR" sz="200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acilement </a:t>
            </a:r>
            <a:r>
              <a:rPr lang="fr-FR" sz="200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accessible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il est </a:t>
            </a:r>
            <a:r>
              <a:rPr lang="fr-FR" sz="200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imprimé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par l’équipe de contrôle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(imprimante mise à disposition par l’établissement)</a:t>
            </a:r>
          </a:p>
          <a:p>
            <a:pPr marL="720000" lvl="1" indent="-285750">
              <a:spcBef>
                <a:spcPts val="0"/>
              </a:spcBef>
              <a:spcAft>
                <a:spcPts val="400"/>
              </a:spcAft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le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document est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d’un </a:t>
            </a:r>
            <a:r>
              <a:rPr lang="fr-FR" sz="200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accès peu évident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mais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nécessaire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à la justification de la </a:t>
            </a:r>
            <a:r>
              <a:rPr lang="fr-FR" sz="2000" b="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facturation, il est </a:t>
            </a:r>
            <a:r>
              <a:rPr lang="fr-FR" sz="2000" kern="0" dirty="0" smtClean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transmis </a:t>
            </a:r>
            <a:r>
              <a:rPr lang="fr-FR" sz="200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par le médecin du DIM </a:t>
            </a:r>
            <a:r>
              <a:rPr lang="fr-FR" sz="2000" b="0" kern="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à l’équipe de contrôle sous format papier </a:t>
            </a:r>
          </a:p>
        </p:txBody>
      </p:sp>
    </p:spTree>
    <p:extLst>
      <p:ext uri="{BB962C8B-B14F-4D97-AF65-F5344CB8AC3E}">
        <p14:creationId xmlns:p14="http://schemas.microsoft.com/office/powerpoint/2010/main" val="367069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4781" y="674613"/>
            <a:ext cx="8133394" cy="519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009900"/>
              </a:buClr>
            </a:pPr>
            <a:r>
              <a:rPr lang="fr-FR" sz="2600" b="0" dirty="0" smtClean="0">
                <a:solidFill>
                  <a:srgbClr val="666699"/>
                </a:solidFill>
              </a:rPr>
              <a:t>Une concertation </a:t>
            </a:r>
            <a:r>
              <a:rPr lang="fr-FR" sz="2600" dirty="0" smtClean="0">
                <a:solidFill>
                  <a:srgbClr val="666699"/>
                </a:solidFill>
              </a:rPr>
              <a:t>à distance </a:t>
            </a:r>
            <a:r>
              <a:rPr lang="fr-FR" sz="2600" b="0" dirty="0" smtClean="0">
                <a:solidFill>
                  <a:srgbClr val="666699"/>
                </a:solidFill>
              </a:rPr>
              <a:t>de la phase de contrôle</a:t>
            </a:r>
          </a:p>
          <a:p>
            <a:pPr eaLnBrk="1" hangingPunct="1">
              <a:spcAft>
                <a:spcPts val="600"/>
              </a:spcAft>
              <a:buClr>
                <a:srgbClr val="009900"/>
              </a:buClr>
            </a:pPr>
            <a:r>
              <a:rPr lang="fr-FR" sz="2600" b="0" dirty="0" smtClean="0">
                <a:solidFill>
                  <a:srgbClr val="666699"/>
                </a:solidFill>
              </a:rPr>
              <a:t>La concertation n’est </a:t>
            </a:r>
            <a:r>
              <a:rPr lang="fr-FR" sz="2600" dirty="0" smtClean="0">
                <a:solidFill>
                  <a:srgbClr val="666699"/>
                </a:solidFill>
              </a:rPr>
              <a:t>pas un nouveau contrôle sur site</a:t>
            </a:r>
            <a:endParaRPr lang="fr-FR" sz="24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200" b="0" dirty="0">
                <a:solidFill>
                  <a:srgbClr val="000000"/>
                </a:solidFill>
              </a:rPr>
              <a:t>concertation sur site d’une </a:t>
            </a:r>
            <a:r>
              <a:rPr lang="fr-FR" sz="2200" dirty="0" smtClean="0">
                <a:solidFill>
                  <a:srgbClr val="000000"/>
                </a:solidFill>
              </a:rPr>
              <a:t>durée de 1 à 3 jours</a:t>
            </a:r>
            <a:r>
              <a:rPr lang="fr-FR" sz="2200" b="0" dirty="0" smtClean="0">
                <a:solidFill>
                  <a:srgbClr val="000000"/>
                </a:solidFill>
              </a:rPr>
              <a:t>, à distance d’</a:t>
            </a:r>
            <a:r>
              <a:rPr lang="fr-FR" sz="2200" dirty="0" smtClean="0">
                <a:solidFill>
                  <a:srgbClr val="000000"/>
                </a:solidFill>
              </a:rPr>
              <a:t>au</a:t>
            </a:r>
            <a:r>
              <a:rPr lang="fr-FR" sz="2200" b="0" dirty="0" smtClean="0">
                <a:solidFill>
                  <a:srgbClr val="000000"/>
                </a:solidFill>
              </a:rPr>
              <a:t> </a:t>
            </a:r>
            <a:r>
              <a:rPr lang="fr-FR" sz="2200" dirty="0" smtClean="0">
                <a:solidFill>
                  <a:srgbClr val="000000"/>
                </a:solidFill>
              </a:rPr>
              <a:t>moins 15 jours </a:t>
            </a:r>
            <a:r>
              <a:rPr lang="fr-FR" sz="2200" b="0" dirty="0" smtClean="0">
                <a:solidFill>
                  <a:srgbClr val="000000"/>
                </a:solidFill>
              </a:rPr>
              <a:t>de la fin d’analyse des dossiers </a:t>
            </a:r>
          </a:p>
          <a:p>
            <a:pPr marL="800100" lvl="2" indent="0" eaLnBrk="1" hangingPunct="1">
              <a:spcBef>
                <a:spcPts val="0"/>
              </a:spcBef>
              <a:spcAft>
                <a:spcPts val="600"/>
              </a:spcAft>
              <a:buClr>
                <a:srgbClr val="666699"/>
              </a:buClr>
              <a:buSzPct val="80000"/>
            </a:pPr>
            <a:r>
              <a:rPr lang="fr-FR" sz="1800" b="0" dirty="0" smtClean="0">
                <a:solidFill>
                  <a:srgbClr val="000000"/>
                </a:solidFill>
              </a:rPr>
              <a:t>(durée optimale à évaluer après expérimentation)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</a:pPr>
            <a:r>
              <a:rPr lang="fr-FR" sz="2200" b="0" dirty="0" smtClean="0">
                <a:solidFill>
                  <a:srgbClr val="000000"/>
                </a:solidFill>
              </a:rPr>
              <a:t>permettre à l’établissement de </a:t>
            </a:r>
            <a:r>
              <a:rPr lang="fr-FR" sz="2200" dirty="0" smtClean="0">
                <a:solidFill>
                  <a:srgbClr val="000000"/>
                </a:solidFill>
              </a:rPr>
              <a:t>préparer argumentaires </a:t>
            </a:r>
            <a:r>
              <a:rPr lang="fr-FR" sz="2200" b="0" dirty="0" smtClean="0">
                <a:solidFill>
                  <a:srgbClr val="000000"/>
                </a:solidFill>
              </a:rPr>
              <a:t>ou</a:t>
            </a:r>
            <a:r>
              <a:rPr lang="fr-FR" sz="2200" dirty="0" smtClean="0">
                <a:solidFill>
                  <a:srgbClr val="000000"/>
                </a:solidFill>
              </a:rPr>
              <a:t> pièces manquantes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200" dirty="0" smtClean="0">
                <a:solidFill>
                  <a:srgbClr val="000000"/>
                </a:solidFill>
              </a:rPr>
              <a:t>signature </a:t>
            </a:r>
            <a:r>
              <a:rPr lang="fr-FR" sz="2200" dirty="0">
                <a:solidFill>
                  <a:srgbClr val="000000"/>
                </a:solidFill>
              </a:rPr>
              <a:t>globale </a:t>
            </a:r>
            <a:r>
              <a:rPr lang="fr-FR" sz="2200" b="0" dirty="0" smtClean="0">
                <a:solidFill>
                  <a:srgbClr val="000000"/>
                </a:solidFill>
              </a:rPr>
              <a:t>d’une </a:t>
            </a:r>
            <a:r>
              <a:rPr lang="fr-FR" sz="2200" dirty="0" smtClean="0">
                <a:solidFill>
                  <a:srgbClr val="000000"/>
                </a:solidFill>
              </a:rPr>
              <a:t>fiche argumentaire </a:t>
            </a:r>
            <a:r>
              <a:rPr lang="fr-FR" sz="2200" b="0" dirty="0" smtClean="0">
                <a:solidFill>
                  <a:srgbClr val="000000"/>
                </a:solidFill>
              </a:rPr>
              <a:t>par champ de contrôle pour les </a:t>
            </a:r>
            <a:r>
              <a:rPr lang="fr-FR" sz="2200" b="0" dirty="0">
                <a:solidFill>
                  <a:srgbClr val="000000"/>
                </a:solidFill>
              </a:rPr>
              <a:t>séjours </a:t>
            </a:r>
            <a:r>
              <a:rPr lang="fr-FR" sz="2200" dirty="0">
                <a:solidFill>
                  <a:srgbClr val="000000"/>
                </a:solidFill>
              </a:rPr>
              <a:t>sans modification de </a:t>
            </a:r>
            <a:r>
              <a:rPr lang="fr-FR" sz="2200" dirty="0" smtClean="0">
                <a:solidFill>
                  <a:srgbClr val="000000"/>
                </a:solidFill>
              </a:rPr>
              <a:t>valorisation</a:t>
            </a:r>
            <a:endParaRPr lang="fr-FR" sz="2200" dirty="0">
              <a:solidFill>
                <a:srgbClr val="000000"/>
              </a:solidFill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200" dirty="0">
                <a:solidFill>
                  <a:srgbClr val="000000"/>
                </a:solidFill>
              </a:rPr>
              <a:t>signature </a:t>
            </a:r>
            <a:r>
              <a:rPr lang="fr-FR" sz="2200" b="0" dirty="0" smtClean="0">
                <a:solidFill>
                  <a:srgbClr val="000000"/>
                </a:solidFill>
              </a:rPr>
              <a:t>d’une </a:t>
            </a:r>
            <a:r>
              <a:rPr lang="fr-FR" sz="2200" dirty="0">
                <a:solidFill>
                  <a:srgbClr val="000000"/>
                </a:solidFill>
              </a:rPr>
              <a:t>fiche argumentaire </a:t>
            </a:r>
            <a:r>
              <a:rPr lang="fr-FR" sz="2200" b="0" dirty="0" smtClean="0">
                <a:solidFill>
                  <a:srgbClr val="000000"/>
                </a:solidFill>
              </a:rPr>
              <a:t>pour </a:t>
            </a:r>
            <a:r>
              <a:rPr lang="fr-FR" sz="2200" b="0" dirty="0">
                <a:solidFill>
                  <a:srgbClr val="000000"/>
                </a:solidFill>
              </a:rPr>
              <a:t>chaque séjour </a:t>
            </a:r>
            <a:r>
              <a:rPr lang="fr-FR" sz="2200" dirty="0">
                <a:solidFill>
                  <a:srgbClr val="000000"/>
                </a:solidFill>
              </a:rPr>
              <a:t>avec modification de valorisation </a:t>
            </a:r>
          </a:p>
          <a:p>
            <a:pPr lvl="1" eaLnBrk="1" hangingPunct="1"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200" dirty="0">
                <a:solidFill>
                  <a:srgbClr val="000000"/>
                </a:solidFill>
              </a:rPr>
              <a:t>t</a:t>
            </a:r>
            <a:r>
              <a:rPr lang="fr-FR" sz="2200" dirty="0" smtClean="0">
                <a:solidFill>
                  <a:srgbClr val="000000"/>
                </a:solidFill>
              </a:rPr>
              <a:t>ransmission </a:t>
            </a:r>
            <a:r>
              <a:rPr lang="fr-FR" sz="2200" b="0" dirty="0">
                <a:solidFill>
                  <a:srgbClr val="000000"/>
                </a:solidFill>
              </a:rPr>
              <a:t>au DIM </a:t>
            </a:r>
            <a:r>
              <a:rPr lang="fr-FR" sz="2200" dirty="0" smtClean="0">
                <a:solidFill>
                  <a:srgbClr val="000000"/>
                </a:solidFill>
              </a:rPr>
              <a:t>des fiches de recueil pour les séjours avec modification de valorisation </a:t>
            </a:r>
            <a:r>
              <a:rPr lang="fr-FR" sz="1800" b="0" dirty="0" smtClean="0">
                <a:solidFill>
                  <a:srgbClr val="000000"/>
                </a:solidFill>
              </a:rPr>
              <a:t>(</a:t>
            </a:r>
            <a:r>
              <a:rPr lang="fr-FR" sz="1800" b="0" dirty="0">
                <a:solidFill>
                  <a:srgbClr val="000000"/>
                </a:solidFill>
              </a:rPr>
              <a:t>codage des PC</a:t>
            </a:r>
            <a:r>
              <a:rPr lang="fr-FR" sz="1800" b="0" dirty="0" smtClean="0">
                <a:solidFill>
                  <a:srgbClr val="000000"/>
                </a:solidFill>
              </a:rPr>
              <a:t>)</a:t>
            </a:r>
            <a:endParaRPr lang="fr-FR" sz="1800" b="0" dirty="0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7201" y="59325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2600" dirty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phase contradictoire sur </a:t>
            </a:r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site </a:t>
            </a:r>
            <a:endParaRPr lang="fr-FR" sz="2600" dirty="0">
              <a:solidFill>
                <a:srgbClr val="666699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42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3" y="68203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Les constats ne relevant pas d’un contrôle T2A</a:t>
            </a:r>
            <a:endParaRPr lang="fr-FR" sz="2600" dirty="0">
              <a:solidFill>
                <a:srgbClr val="6666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0717" y="1832573"/>
            <a:ext cx="8687974" cy="243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6" tIns="45689" rIns="91376" bIns="45689">
            <a:spAutoFit/>
          </a:bodyPr>
          <a:lstStyle/>
          <a:p>
            <a:pPr lvl="0">
              <a:spcBef>
                <a:spcPts val="3000"/>
              </a:spcBef>
              <a:spcAft>
                <a:spcPts val="0"/>
              </a:spcAft>
              <a:buClr>
                <a:srgbClr val="666699"/>
              </a:buClr>
              <a:buSzPct val="80000"/>
            </a:pPr>
            <a:r>
              <a:rPr lang="fr-FR" sz="2300" b="0" dirty="0" smtClean="0">
                <a:solidFill>
                  <a:srgbClr val="666699"/>
                </a:solidFill>
                <a:latin typeface="+mj-lt"/>
              </a:rPr>
              <a:t>Les constats de suspicions de </a:t>
            </a:r>
            <a:r>
              <a:rPr lang="fr-FR" sz="2300" dirty="0" smtClean="0">
                <a:solidFill>
                  <a:srgbClr val="666699"/>
                </a:solidFill>
                <a:latin typeface="+mj-lt"/>
              </a:rPr>
              <a:t>pratiques frauduleuses ou dangereuses doivent faire l’objet d’une remontée spécifique:</a:t>
            </a:r>
          </a:p>
          <a:p>
            <a:pPr marL="800100" lvl="1" indent="-342900">
              <a:spcBef>
                <a:spcPts val="24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2200" b="0" dirty="0" smtClean="0">
                <a:solidFill>
                  <a:srgbClr val="000000"/>
                </a:solidFill>
                <a:latin typeface="+mj-lt"/>
              </a:rPr>
              <a:t>à la DRSM qui saisira au besoin la </a:t>
            </a:r>
            <a:r>
              <a:rPr lang="fr-FR" sz="2200" dirty="0" smtClean="0">
                <a:solidFill>
                  <a:srgbClr val="000000"/>
                </a:solidFill>
                <a:latin typeface="+mj-lt"/>
              </a:rPr>
              <a:t>CNAMTS </a:t>
            </a:r>
            <a:r>
              <a:rPr lang="fr-FR" sz="2200" b="0" dirty="0" smtClean="0">
                <a:solidFill>
                  <a:srgbClr val="000000"/>
                </a:solidFill>
                <a:latin typeface="+mj-lt"/>
              </a:rPr>
              <a:t>via la DC GDR</a:t>
            </a:r>
          </a:p>
          <a:p>
            <a:pPr marL="800100" lvl="1" indent="-342900">
              <a:spcBef>
                <a:spcPts val="24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2200" b="0" dirty="0" smtClean="0">
                <a:solidFill>
                  <a:srgbClr val="000000"/>
                </a:solidFill>
                <a:latin typeface="+mj-lt"/>
              </a:rPr>
              <a:t>en vue d’une </a:t>
            </a:r>
            <a:r>
              <a:rPr lang="fr-FR" sz="2200" dirty="0" smtClean="0">
                <a:solidFill>
                  <a:srgbClr val="000000"/>
                </a:solidFill>
                <a:latin typeface="+mj-lt"/>
              </a:rPr>
              <a:t>analyse d’activité </a:t>
            </a:r>
            <a:r>
              <a:rPr lang="fr-FR" sz="2200" b="0" dirty="0" smtClean="0">
                <a:solidFill>
                  <a:srgbClr val="000000"/>
                </a:solidFill>
                <a:latin typeface="+mj-lt"/>
              </a:rPr>
              <a:t>au titre de l’article </a:t>
            </a:r>
            <a:r>
              <a:rPr lang="fr-FR" sz="2200" dirty="0" smtClean="0">
                <a:solidFill>
                  <a:srgbClr val="000000"/>
                </a:solidFill>
                <a:latin typeface="+mj-lt"/>
              </a:rPr>
              <a:t>L315-1-III et/ou </a:t>
            </a:r>
            <a:r>
              <a:rPr lang="fr-FR" sz="2200" dirty="0" smtClean="0">
                <a:solidFill>
                  <a:srgbClr val="000000"/>
                </a:solidFill>
              </a:rPr>
              <a:t>L315-1-IV </a:t>
            </a:r>
            <a:r>
              <a:rPr lang="fr-FR" sz="2200" dirty="0" smtClean="0">
                <a:solidFill>
                  <a:srgbClr val="000000"/>
                </a:solidFill>
                <a:latin typeface="+mj-lt"/>
              </a:rPr>
              <a:t>du CSS </a:t>
            </a:r>
            <a:endParaRPr lang="fr-FR" sz="22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3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 smtClean="0"/>
              <a:t>Sommaire</a:t>
            </a:r>
            <a:r>
              <a:rPr lang="fr-FR" dirty="0" smtClean="0"/>
              <a:t>				            </a:t>
            </a:r>
            <a:endParaRPr lang="fr-FR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91516"/>
              </p:ext>
            </p:extLst>
          </p:nvPr>
        </p:nvGraphicFramePr>
        <p:xfrm>
          <a:off x="395288" y="1358000"/>
          <a:ext cx="8424862" cy="2879716"/>
        </p:xfrm>
        <a:graphic>
          <a:graphicData uri="http://schemas.openxmlformats.org/drawingml/2006/table">
            <a:tbl>
              <a:tblPr/>
              <a:tblGrid>
                <a:gridCol w="711200"/>
                <a:gridCol w="7713662"/>
              </a:tblGrid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Pourquoi changer les modalités de contrôle sur site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principe d’une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contrôle sur site en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Bilan des campagnes de contrôle T2A MCO 2008 - 2013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9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19862"/>
              </p:ext>
            </p:extLst>
          </p:nvPr>
        </p:nvGraphicFramePr>
        <p:xfrm>
          <a:off x="395288" y="1544438"/>
          <a:ext cx="8424862" cy="2879716"/>
        </p:xfrm>
        <a:graphic>
          <a:graphicData uri="http://schemas.openxmlformats.org/drawingml/2006/table">
            <a:tbl>
              <a:tblPr/>
              <a:tblGrid>
                <a:gridCol w="711200"/>
                <a:gridCol w="7713662"/>
              </a:tblGrid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Pourquoi changer les modalités de contrôle sur site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principe d’une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contrôle sur site en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Bilan des campagnes de contrôle T2A MCO 2008 - 2013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 smtClean="0"/>
              <a:t>Sommaire</a:t>
            </a:r>
            <a:r>
              <a:rPr lang="fr-FR" dirty="0" smtClean="0"/>
              <a:t>				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45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Contrôles T2A : le bilan de 5 campagnes de 2008 à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89005"/>
            <a:ext cx="8271933" cy="4882903"/>
          </a:xfrm>
        </p:spPr>
        <p:txBody>
          <a:bodyPr/>
          <a:lstStyle/>
          <a:p>
            <a:pPr marL="285750" indent="-285750">
              <a:spcAft>
                <a:spcPts val="2500"/>
              </a:spcAft>
            </a:pPr>
            <a:r>
              <a:rPr lang="fr-FR" b="0" dirty="0">
                <a:solidFill>
                  <a:srgbClr val="000000"/>
                </a:solidFill>
              </a:rPr>
              <a:t>Le pourcentage de séjours en anomalie reste </a:t>
            </a:r>
            <a:r>
              <a:rPr lang="fr-FR" dirty="0">
                <a:solidFill>
                  <a:srgbClr val="000000"/>
                </a:solidFill>
              </a:rPr>
              <a:t>stable </a:t>
            </a:r>
            <a:r>
              <a:rPr lang="fr-FR" b="1" dirty="0">
                <a:solidFill>
                  <a:srgbClr val="000000"/>
                </a:solidFill>
              </a:rPr>
              <a:t>entre 40 et 50%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0" dirty="0">
                <a:solidFill>
                  <a:srgbClr val="000000"/>
                </a:solidFill>
              </a:rPr>
              <a:t>depuis 5 campagnes (2008 -2012)</a:t>
            </a:r>
          </a:p>
          <a:p>
            <a:pPr marL="285750" indent="-285750">
              <a:spcAft>
                <a:spcPts val="2500"/>
              </a:spcAft>
            </a:pPr>
            <a:r>
              <a:rPr lang="fr-FR" b="1" dirty="0">
                <a:solidFill>
                  <a:srgbClr val="000000"/>
                </a:solidFill>
              </a:rPr>
              <a:t>80% des recettes AM contrôlées </a:t>
            </a:r>
            <a:r>
              <a:rPr lang="fr-FR" b="0" dirty="0">
                <a:solidFill>
                  <a:srgbClr val="000000"/>
                </a:solidFill>
              </a:rPr>
              <a:t>sont valorisées par </a:t>
            </a:r>
            <a:r>
              <a:rPr lang="fr-FR" dirty="0">
                <a:solidFill>
                  <a:srgbClr val="000000"/>
                </a:solidFill>
              </a:rPr>
              <a:t>le </a:t>
            </a:r>
            <a:r>
              <a:rPr lang="fr-FR" b="1" dirty="0">
                <a:solidFill>
                  <a:srgbClr val="000000"/>
                </a:solidFill>
              </a:rPr>
              <a:t>secteur ex-DG</a:t>
            </a:r>
          </a:p>
          <a:p>
            <a:pPr marL="285750" indent="-285750">
              <a:spcAft>
                <a:spcPts val="2500"/>
              </a:spcAft>
            </a:pPr>
            <a:r>
              <a:rPr lang="fr-FR" dirty="0">
                <a:solidFill>
                  <a:srgbClr val="000000"/>
                </a:solidFill>
              </a:rPr>
              <a:t>Le </a:t>
            </a:r>
            <a:r>
              <a:rPr lang="fr-FR" b="1" dirty="0">
                <a:solidFill>
                  <a:srgbClr val="000000"/>
                </a:solidFill>
              </a:rPr>
              <a:t>pourcentage du montant de sanctions notifiées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0" dirty="0">
                <a:solidFill>
                  <a:srgbClr val="000000"/>
                </a:solidFill>
              </a:rPr>
              <a:t>par les ARS par rapport au montant des sanctions transmises par les UCR </a:t>
            </a:r>
            <a:r>
              <a:rPr lang="fr-FR" b="1" dirty="0">
                <a:solidFill>
                  <a:srgbClr val="000000"/>
                </a:solidFill>
              </a:rPr>
              <a:t>a chuté de </a:t>
            </a:r>
            <a:r>
              <a:rPr lang="fr-FR" b="1" dirty="0" smtClean="0">
                <a:solidFill>
                  <a:srgbClr val="000000"/>
                </a:solidFill>
              </a:rPr>
              <a:t>près de 20% </a:t>
            </a:r>
            <a:r>
              <a:rPr lang="fr-FR" b="1" dirty="0">
                <a:solidFill>
                  <a:srgbClr val="000000"/>
                </a:solidFill>
              </a:rPr>
              <a:t>en </a:t>
            </a:r>
            <a:r>
              <a:rPr lang="fr-FR" b="1" dirty="0" smtClean="0">
                <a:solidFill>
                  <a:srgbClr val="000000"/>
                </a:solidFill>
              </a:rPr>
              <a:t>3 </a:t>
            </a:r>
            <a:r>
              <a:rPr lang="fr-FR" b="1" dirty="0">
                <a:solidFill>
                  <a:srgbClr val="000000"/>
                </a:solidFill>
              </a:rPr>
              <a:t>campagnes </a:t>
            </a:r>
            <a:r>
              <a:rPr lang="fr-FR" sz="1800" b="0" dirty="0">
                <a:solidFill>
                  <a:srgbClr val="000000"/>
                </a:solidFill>
              </a:rPr>
              <a:t>(48% en 2008 - </a:t>
            </a:r>
            <a:r>
              <a:rPr lang="fr-FR" sz="1800" b="0" dirty="0" smtClean="0">
                <a:solidFill>
                  <a:srgbClr val="000000"/>
                </a:solidFill>
              </a:rPr>
              <a:t>30% </a:t>
            </a:r>
            <a:r>
              <a:rPr lang="fr-FR" sz="1800" b="0" dirty="0">
                <a:solidFill>
                  <a:srgbClr val="000000"/>
                </a:solidFill>
              </a:rPr>
              <a:t>en </a:t>
            </a:r>
            <a:r>
              <a:rPr lang="fr-FR" sz="1800" b="0" dirty="0" smtClean="0">
                <a:solidFill>
                  <a:srgbClr val="000000"/>
                </a:solidFill>
              </a:rPr>
              <a:t>2010)</a:t>
            </a:r>
            <a:endParaRPr lang="fr-FR" sz="1800" b="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2500"/>
              </a:spcAft>
            </a:pPr>
            <a:r>
              <a:rPr lang="fr-FR" b="0" dirty="0">
                <a:solidFill>
                  <a:srgbClr val="000000"/>
                </a:solidFill>
              </a:rPr>
              <a:t>La </a:t>
            </a:r>
            <a:r>
              <a:rPr lang="fr-FR" b="1" dirty="0">
                <a:solidFill>
                  <a:srgbClr val="000000"/>
                </a:solidFill>
              </a:rPr>
              <a:t>somme des indus et des sanctions notifiés </a:t>
            </a:r>
            <a:r>
              <a:rPr lang="fr-FR" b="0" dirty="0">
                <a:solidFill>
                  <a:srgbClr val="000000"/>
                </a:solidFill>
              </a:rPr>
              <a:t>recouvre </a:t>
            </a:r>
            <a:r>
              <a:rPr lang="fr-FR" b="1" dirty="0">
                <a:solidFill>
                  <a:srgbClr val="000000"/>
                </a:solidFill>
              </a:rPr>
              <a:t>50% du préjudice estimé </a:t>
            </a:r>
            <a:r>
              <a:rPr lang="fr-FR" b="0" dirty="0">
                <a:solidFill>
                  <a:srgbClr val="000000"/>
                </a:solidFill>
              </a:rPr>
              <a:t>sur 3 campagnes (2010 - 2012</a:t>
            </a:r>
            <a:r>
              <a:rPr lang="fr-FR" b="0" dirty="0" smtClean="0">
                <a:solidFill>
                  <a:srgbClr val="000000"/>
                </a:solidFill>
              </a:rPr>
              <a:t>)</a:t>
            </a:r>
            <a:endParaRPr lang="fr-FR" b="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	</a:t>
            </a:r>
            <a:fld id="{C19614E6-CCE3-478F-8756-C8E606BB6B32}" type="slidenum">
              <a:rPr lang="fr-FR" smtClean="0">
                <a:solidFill>
                  <a:srgbClr val="898989"/>
                </a:solidFill>
              </a:rPr>
              <a:pPr>
                <a:defRPr/>
              </a:pPr>
              <a:t>20</a:t>
            </a:fld>
            <a:endParaRPr lang="fr-FR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0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1" y="1454681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vague_filetsBleu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864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logo_Diaporam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711825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88263" y="6586538"/>
            <a:ext cx="1408112" cy="214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600" smtClean="0">
                <a:solidFill>
                  <a:schemeClr val="bg1"/>
                </a:solidFill>
              </a:rPr>
              <a:t>Page courante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2713" y="57681"/>
            <a:ext cx="9031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 smtClean="0">
                <a:solidFill>
                  <a:srgbClr val="66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Moins d’établissements contrôlés …</a:t>
            </a:r>
            <a:endParaRPr lang="fr-FR" sz="2400" dirty="0">
              <a:solidFill>
                <a:srgbClr val="66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9093" name="Line 5"/>
          <p:cNvSpPr>
            <a:spLocks noChangeShapeType="1"/>
          </p:cNvSpPr>
          <p:nvPr/>
        </p:nvSpPr>
        <p:spPr bwMode="auto">
          <a:xfrm>
            <a:off x="0" y="585788"/>
            <a:ext cx="9144000" cy="0"/>
          </a:xfrm>
          <a:prstGeom prst="line">
            <a:avLst/>
          </a:prstGeom>
          <a:noFill/>
          <a:ln w="19050">
            <a:solidFill>
              <a:srgbClr val="0C419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70450" y="761938"/>
            <a:ext cx="7404183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Clr>
                <a:srgbClr val="666699"/>
              </a:buClr>
              <a:buSzPct val="80000"/>
              <a:buFont typeface="Wingdings" pitchFamily="2" charset="2"/>
              <a:buChar char="Ø"/>
            </a:pPr>
            <a:r>
              <a:rPr lang="fr-FR" sz="1800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 nombre d’établissements contrôlés a </a:t>
            </a:r>
            <a:r>
              <a:rPr lang="fr-FR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diminué de moitié en 5 ans</a:t>
            </a:r>
          </a:p>
          <a:p>
            <a:pPr marL="285750" indent="-285750">
              <a:buClr>
                <a:srgbClr val="666699"/>
              </a:buClr>
              <a:buSzPct val="80000"/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80% des recettes AM contrôlées </a:t>
            </a:r>
            <a:r>
              <a:rPr lang="fr-FR" sz="1800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sont valorisées par </a:t>
            </a:r>
            <a:r>
              <a:rPr lang="fr-FR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 secteur ex-DG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289499" y="2489771"/>
            <a:ext cx="3271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Nombre d’établissements contrôlés depuis 6 ans </a:t>
            </a:r>
            <a:endParaRPr lang="fr-FR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69915" y="6211888"/>
            <a:ext cx="3203575" cy="50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00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DACCRF</a:t>
            </a:r>
            <a:endParaRPr lang="fr-FR" sz="1000" dirty="0">
              <a:solidFill>
                <a:srgbClr val="0C419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000" b="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DIRFOS - Pôle établissement</a:t>
            </a:r>
          </a:p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000" b="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Consolidation au 31 mars 2014</a:t>
            </a:r>
          </a:p>
        </p:txBody>
      </p:sp>
      <p:sp>
        <p:nvSpPr>
          <p:cNvPr id="18" name="Espace réservé du numéro de diapositive 4"/>
          <p:cNvSpPr txBox="1">
            <a:spLocks/>
          </p:cNvSpPr>
          <p:nvPr/>
        </p:nvSpPr>
        <p:spPr>
          <a:xfrm>
            <a:off x="5458169" y="616108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200" dirty="0" smtClean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fld id="{DD2D8F63-3963-4B68-B695-75330D6CF9CA}" type="slidenum">
              <a:rPr lang="fr-FR" sz="1200" smtClean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21</a:t>
            </a:fld>
            <a:endParaRPr lang="fr-FR" sz="1200" dirty="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93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543" y="44624"/>
            <a:ext cx="9088056" cy="476395"/>
          </a:xfrm>
        </p:spPr>
        <p:txBody>
          <a:bodyPr>
            <a:noAutofit/>
          </a:bodyPr>
          <a:lstStyle/>
          <a:p>
            <a:r>
              <a:rPr lang="fr-FR" sz="2300" dirty="0" smtClean="0"/>
              <a:t>En moyenne les ex-DG sont potentiellement plus souvent sanctionnables</a:t>
            </a:r>
            <a:endParaRPr lang="fr-FR" sz="2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57" y="1149880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190998" y="2450373"/>
            <a:ext cx="427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Pourcentages de </a:t>
            </a:r>
            <a:r>
              <a:rPr lang="fr-FR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séjours </a:t>
            </a:r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contrôlés </a:t>
            </a:r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dans un champ sanctionnable</a:t>
            </a:r>
            <a:endParaRPr lang="fr-FR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26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570" y="106197"/>
            <a:ext cx="8546430" cy="3911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pourcentage de séjours en anomalie est stable entre 40 et 50%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31797" y="6538070"/>
            <a:ext cx="185420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40000"/>
              </a:spcBef>
            </a:pPr>
            <a:r>
              <a:rPr lang="fr-FR" sz="1000" b="0" dirty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Consolidation au </a:t>
            </a:r>
            <a:r>
              <a:rPr lang="fr-FR" sz="1000" b="0" dirty="0" smtClean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 mars </a:t>
            </a:r>
            <a:r>
              <a:rPr lang="fr-FR" sz="1000" b="0" dirty="0">
                <a:solidFill>
                  <a:srgbClr val="0C41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2014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>
          <a:xfrm>
            <a:off x="5458169" y="616108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5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200" dirty="0" smtClean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fld id="{DD2D8F63-3963-4B68-B695-75330D6CF9CA}" type="slidenum">
              <a:rPr lang="fr-FR" sz="1200" smtClean="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23</a:t>
            </a:fld>
            <a:endParaRPr lang="fr-FR" sz="1200" dirty="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80800" y="1188837"/>
            <a:ext cx="347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Pourcentages de </a:t>
            </a:r>
            <a:r>
              <a:rPr lang="fr-FR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séjours </a:t>
            </a:r>
            <a:r>
              <a:rPr lang="fr-FR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contrôlés avec </a:t>
            </a:r>
            <a:r>
              <a:rPr lang="fr-FR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anomalie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48" y="1465836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9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moyenne les ex-DG représentent 80% des indus notifiés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	</a:t>
            </a:r>
            <a:fld id="{C19614E6-CCE3-478F-8756-C8E606BB6B32}" type="slidenum">
              <a:rPr lang="fr-FR" smtClean="0">
                <a:solidFill>
                  <a:srgbClr val="898989"/>
                </a:solidFill>
              </a:rPr>
              <a:pPr>
                <a:defRPr/>
              </a:pPr>
              <a:t>24</a:t>
            </a:fld>
            <a:endParaRPr lang="fr-FR" dirty="0">
              <a:solidFill>
                <a:srgbClr val="89898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0" y="1107544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492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indus notifiés par </a:t>
            </a:r>
            <a:r>
              <a:rPr lang="fr-FR" dirty="0" smtClean="0"/>
              <a:t>type d’établissement </a:t>
            </a:r>
            <a:r>
              <a:rPr lang="fr-FR" dirty="0"/>
              <a:t>sont stables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458" y="1149880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790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Moins de sanctions notifiées par les ARS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	</a:t>
            </a:r>
            <a:fld id="{C19614E6-CCE3-478F-8756-C8E606BB6B32}" type="slidenum">
              <a:rPr lang="fr-FR" smtClean="0">
                <a:solidFill>
                  <a:srgbClr val="898989"/>
                </a:solidFill>
              </a:rPr>
              <a:pPr>
                <a:defRPr/>
              </a:pPr>
              <a:t>26</a:t>
            </a:fld>
            <a:endParaRPr lang="fr-FR" dirty="0">
              <a:solidFill>
                <a:srgbClr val="898989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1" y="1158345"/>
            <a:ext cx="6959187" cy="453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2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Campagne 2013 : réparation des champs de contrôle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1" t="10417" r="40706" b="5910"/>
          <a:stretch/>
        </p:blipFill>
        <p:spPr bwMode="auto">
          <a:xfrm>
            <a:off x="270944" y="1100663"/>
            <a:ext cx="3761501" cy="4052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0" t="13137" r="38815" b="6250"/>
          <a:stretch/>
        </p:blipFill>
        <p:spPr bwMode="auto">
          <a:xfrm>
            <a:off x="4978545" y="1236129"/>
            <a:ext cx="3961726" cy="390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9" t="27783" r="942" b="52168"/>
          <a:stretch/>
        </p:blipFill>
        <p:spPr bwMode="auto">
          <a:xfrm>
            <a:off x="1913507" y="5140283"/>
            <a:ext cx="2844800" cy="99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9" t="47831" r="16668" b="36522"/>
          <a:stretch/>
        </p:blipFill>
        <p:spPr bwMode="auto">
          <a:xfrm>
            <a:off x="4910723" y="5122354"/>
            <a:ext cx="1642478" cy="778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557843" y="863597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chemeClr val="tx1"/>
                </a:solidFill>
                <a:latin typeface="+mn-lt"/>
              </a:rPr>
              <a:t>Ex-DG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595702" y="863591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chemeClr val="tx1"/>
                </a:solidFill>
                <a:latin typeface="+mn-lt"/>
              </a:rPr>
              <a:t>Ex-OQN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58754" y="1182184"/>
            <a:ext cx="2409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tx1"/>
                </a:solidFill>
                <a:latin typeface="+mn-lt"/>
              </a:rPr>
              <a:t>Activité non prise en charge par l’AM</a:t>
            </a:r>
          </a:p>
          <a:p>
            <a:r>
              <a:rPr lang="fr-FR" sz="1100" dirty="0" smtClean="0">
                <a:solidFill>
                  <a:schemeClr val="tx1"/>
                </a:solidFill>
                <a:latin typeface="+mn-lt"/>
              </a:rPr>
              <a:t>GHS majorés</a:t>
            </a:r>
          </a:p>
          <a:p>
            <a:r>
              <a:rPr lang="fr-FR" sz="1100" dirty="0" smtClean="0">
                <a:solidFill>
                  <a:schemeClr val="tx1"/>
                </a:solidFill>
                <a:latin typeface="+mn-lt"/>
              </a:rPr>
              <a:t>Suppléments journaliers</a:t>
            </a:r>
          </a:p>
          <a:p>
            <a:r>
              <a:rPr lang="fr-FR" sz="1100" dirty="0" smtClean="0">
                <a:solidFill>
                  <a:schemeClr val="tx1"/>
                </a:solidFill>
                <a:latin typeface="+mn-lt"/>
              </a:rPr>
              <a:t>Contrôle HAD</a:t>
            </a:r>
            <a:endParaRPr lang="fr-FR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74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906926"/>
              </p:ext>
            </p:extLst>
          </p:nvPr>
        </p:nvGraphicFramePr>
        <p:xfrm>
          <a:off x="395288" y="1358000"/>
          <a:ext cx="8424862" cy="2879716"/>
        </p:xfrm>
        <a:graphic>
          <a:graphicData uri="http://schemas.openxmlformats.org/drawingml/2006/table">
            <a:tbl>
              <a:tblPr/>
              <a:tblGrid>
                <a:gridCol w="711200"/>
                <a:gridCol w="7713662"/>
              </a:tblGrid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Pourquoi changer les modalités de contrôle sur site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principe d’une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contrôle sur site en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Bilan des campagnes de contrôle T2A MCO 2008 - 2013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 smtClean="0"/>
              <a:t>Sommaire</a:t>
            </a:r>
            <a:r>
              <a:rPr lang="fr-FR" dirty="0" smtClean="0"/>
              <a:t>				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54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5944" y="44624"/>
            <a:ext cx="8980552" cy="476395"/>
          </a:xfrm>
        </p:spPr>
        <p:txBody>
          <a:bodyPr>
            <a:noAutofit/>
          </a:bodyPr>
          <a:lstStyle/>
          <a:p>
            <a:r>
              <a:rPr lang="fr-FR" sz="2600" dirty="0"/>
              <a:t>Pourquoi</a:t>
            </a:r>
            <a:r>
              <a:rPr lang="fr-FR" sz="2600" dirty="0" smtClean="0"/>
              <a:t> changer les modalités de contrôle sur site</a:t>
            </a:r>
            <a:endParaRPr lang="fr-FR" sz="26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79640" y="1077888"/>
            <a:ext cx="8576494" cy="4459305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fr-FR" dirty="0" smtClean="0">
                <a:latin typeface="+mj-lt"/>
              </a:rPr>
              <a:t>Une procédure de contrôle </a:t>
            </a:r>
            <a:r>
              <a:rPr lang="fr-FR" b="1" dirty="0" smtClean="0">
                <a:latin typeface="+mj-lt"/>
              </a:rPr>
              <a:t>complexe</a:t>
            </a:r>
            <a:r>
              <a:rPr lang="fr-FR" dirty="0" smtClean="0">
                <a:latin typeface="+mj-lt"/>
              </a:rPr>
              <a:t> pour </a:t>
            </a:r>
            <a:r>
              <a:rPr lang="fr-FR" b="1" dirty="0" smtClean="0">
                <a:latin typeface="+mj-lt"/>
              </a:rPr>
              <a:t>l’ensemble des acteurs </a:t>
            </a:r>
            <a:endParaRPr lang="fr-FR" b="1" dirty="0">
              <a:latin typeface="+mj-lt"/>
            </a:endParaRPr>
          </a:p>
          <a:p>
            <a:pPr marL="801450" lvl="1" indent="-342900"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fr-FR" dirty="0">
                <a:solidFill>
                  <a:schemeClr val="tx1"/>
                </a:solidFill>
                <a:latin typeface="+mj-lt"/>
              </a:rPr>
              <a:t>u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n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temps de préparation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en amont du contrôle sur site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estimé trop court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par les établissements</a:t>
            </a:r>
          </a:p>
          <a:p>
            <a:pPr marL="801450" lvl="1" indent="-342900"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+mj-lt"/>
              </a:rPr>
              <a:t>une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compréhension insuffisamment partagée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, entre les équipes de contrôle et les établissements, sur les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éléments nécessaires et suffisants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pour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 justifier le codage et la facturation</a:t>
            </a:r>
          </a:p>
          <a:p>
            <a:pPr marL="801450" lvl="1" indent="-342900"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+mj-lt"/>
              </a:rPr>
              <a:t>un contrôle sur site long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chronophage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pour l’ensemble des acteurs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mobilisant la logistique de l’établissement de manière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prolongée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pouvant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impacter leur production</a:t>
            </a: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4427538" y="6203950"/>
            <a:ext cx="2133600" cy="365125"/>
          </a:xfrm>
        </p:spPr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39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5944" y="44624"/>
            <a:ext cx="8980552" cy="476395"/>
          </a:xfrm>
        </p:spPr>
        <p:txBody>
          <a:bodyPr>
            <a:noAutofit/>
          </a:bodyPr>
          <a:lstStyle/>
          <a:p>
            <a:r>
              <a:rPr lang="fr-FR" sz="2600" dirty="0"/>
              <a:t>Pourquoi</a:t>
            </a:r>
            <a:r>
              <a:rPr lang="fr-FR" sz="2600" dirty="0" smtClean="0"/>
              <a:t> changer les modalités de contrôle sur site</a:t>
            </a:r>
            <a:endParaRPr lang="fr-FR" sz="26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62705" y="862761"/>
            <a:ext cx="8441028" cy="4859797"/>
          </a:xfrm>
        </p:spPr>
        <p:txBody>
          <a:bodyPr/>
          <a:lstStyle/>
          <a:p>
            <a:pPr marL="0" lvl="0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sz="2600" dirty="0" smtClean="0">
                <a:latin typeface="+mj-lt"/>
              </a:rPr>
              <a:t>Un contradictoire </a:t>
            </a:r>
            <a:r>
              <a:rPr lang="fr-FR" sz="2600" b="1" dirty="0" smtClean="0">
                <a:latin typeface="+mj-lt"/>
              </a:rPr>
              <a:t>difficile</a:t>
            </a:r>
          </a:p>
          <a:p>
            <a:pPr marL="685800">
              <a:spcBef>
                <a:spcPts val="1200"/>
              </a:spcBef>
              <a:defRPr/>
            </a:pPr>
            <a:r>
              <a:rPr lang="fr-FR" sz="2100" dirty="0">
                <a:cs typeface="Calibri" pitchFamily="34" charset="0"/>
              </a:rPr>
              <a:t>une</a:t>
            </a:r>
            <a:r>
              <a:rPr lang="fr-FR" sz="2100" b="1" dirty="0">
                <a:cs typeface="Calibri" pitchFamily="34" charset="0"/>
              </a:rPr>
              <a:t> interprétation du codage et de la facturation par les praticiens-conseils</a:t>
            </a:r>
            <a:r>
              <a:rPr lang="fr-FR" sz="2100" dirty="0">
                <a:cs typeface="Calibri" pitchFamily="34" charset="0"/>
              </a:rPr>
              <a:t> à partir d’éléments qui ne sont pas obligatoirement les mêmes que ceux utilisés par le médecin DIM</a:t>
            </a:r>
          </a:p>
          <a:p>
            <a:pPr marL="685800">
              <a:spcBef>
                <a:spcPts val="1200"/>
              </a:spcBef>
              <a:defRPr/>
            </a:pPr>
            <a:r>
              <a:rPr lang="fr-FR" sz="2100" dirty="0">
                <a:cs typeface="Calibri" pitchFamily="34" charset="0"/>
              </a:rPr>
              <a:t>une </a:t>
            </a:r>
            <a:r>
              <a:rPr lang="fr-FR" sz="2100" b="1" dirty="0">
                <a:cs typeface="Calibri" pitchFamily="34" charset="0"/>
              </a:rPr>
              <a:t>phase contradictoire estimée insuffisante par les établissements </a:t>
            </a:r>
            <a:endParaRPr lang="fr-FR" sz="2100" b="1" dirty="0" smtClean="0">
              <a:cs typeface="Calibri" pitchFamily="34" charset="0"/>
            </a:endParaRPr>
          </a:p>
          <a:p>
            <a:pPr marL="1085850" lvl="1">
              <a:spcBef>
                <a:spcPts val="1200"/>
              </a:spcBef>
              <a:defRPr/>
            </a:pP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les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cliniciens </a:t>
            </a:r>
            <a:r>
              <a:rPr lang="fr-FR" sz="2000" b="1" dirty="0" smtClean="0">
                <a:solidFill>
                  <a:srgbClr val="000000"/>
                </a:solidFill>
                <a:latin typeface="+mj-lt"/>
              </a:rPr>
              <a:t>sollicités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par le </a:t>
            </a: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médecin responsable du DIM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ne sont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pas toujours disponibles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pour apporter leur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éclairage</a:t>
            </a:r>
          </a:p>
          <a:p>
            <a:pPr marL="1085850" lvl="1">
              <a:spcBef>
                <a:spcPts val="1200"/>
              </a:spcBef>
              <a:defRPr/>
            </a:pPr>
            <a:r>
              <a:rPr lang="fr-FR" sz="2000" dirty="0">
                <a:solidFill>
                  <a:srgbClr val="000000"/>
                </a:solidFill>
                <a:latin typeface="+mj-lt"/>
              </a:rPr>
              <a:t>Le </a:t>
            </a: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DIM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n’a pas toujours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pu préparer son argumentaire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et doit dans un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temps contraint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retrouver </a:t>
            </a:r>
            <a:r>
              <a:rPr lang="fr-FR" sz="2000" b="1" dirty="0">
                <a:solidFill>
                  <a:srgbClr val="000000"/>
                </a:solidFill>
                <a:latin typeface="+mj-lt"/>
              </a:rPr>
              <a:t>les éléments </a:t>
            </a:r>
            <a:r>
              <a:rPr lang="fr-FR" sz="2000" b="1" dirty="0" smtClean="0">
                <a:solidFill>
                  <a:srgbClr val="000000"/>
                </a:solidFill>
                <a:latin typeface="+mj-lt"/>
              </a:rPr>
              <a:t>non retrouvés </a:t>
            </a: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par les PC ayant </a:t>
            </a:r>
            <a:r>
              <a:rPr lang="fr-FR" sz="2000" dirty="0">
                <a:solidFill>
                  <a:srgbClr val="000000"/>
                </a:solidFill>
                <a:latin typeface="+mj-lt"/>
              </a:rPr>
              <a:t>motivé le codage et la facturation de </a:t>
            </a: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l’établissement</a:t>
            </a:r>
          </a:p>
          <a:p>
            <a:pPr marL="1085850" lvl="1">
              <a:spcBef>
                <a:spcPts val="1200"/>
              </a:spcBef>
              <a:defRPr/>
            </a:pP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Une </a:t>
            </a:r>
            <a:r>
              <a:rPr lang="fr-FR" sz="2000" b="1" dirty="0" smtClean="0">
                <a:solidFill>
                  <a:srgbClr val="000000"/>
                </a:solidFill>
                <a:latin typeface="+mj-lt"/>
              </a:rPr>
              <a:t>asymétrie d’information </a:t>
            </a: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sur le codage « avant » / « après » </a:t>
            </a:r>
          </a:p>
          <a:p>
            <a:pPr marL="800100" lvl="1" indent="0">
              <a:spcBef>
                <a:spcPts val="0"/>
              </a:spcBef>
              <a:buNone/>
              <a:defRPr/>
            </a:pPr>
            <a:r>
              <a:rPr lang="fr-FR" sz="1600" dirty="0" smtClean="0">
                <a:solidFill>
                  <a:srgbClr val="000000"/>
                </a:solidFill>
                <a:latin typeface="+mj-lt"/>
              </a:rPr>
              <a:t>	    (fiche de recueil praticiens-conseils)</a:t>
            </a:r>
            <a:endParaRPr lang="fr-FR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4427538" y="6203950"/>
            <a:ext cx="2133600" cy="365125"/>
          </a:xfrm>
        </p:spPr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475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 smtClean="0"/>
              <a:t>Sommaire</a:t>
            </a:r>
            <a:r>
              <a:rPr lang="fr-FR" dirty="0" smtClean="0"/>
              <a:t>				            </a:t>
            </a:r>
            <a:endParaRPr lang="fr-FR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995383"/>
              </p:ext>
            </p:extLst>
          </p:nvPr>
        </p:nvGraphicFramePr>
        <p:xfrm>
          <a:off x="395288" y="1358000"/>
          <a:ext cx="8424862" cy="2879716"/>
        </p:xfrm>
        <a:graphic>
          <a:graphicData uri="http://schemas.openxmlformats.org/drawingml/2006/table">
            <a:tbl>
              <a:tblPr/>
              <a:tblGrid>
                <a:gridCol w="711200"/>
                <a:gridCol w="7713662"/>
              </a:tblGrid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Pourquoi changer les modalités de contrôle sur site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principe d’une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contrôle sur site en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Bilan des campagnes de contrôle T2A MCO 2008 - 2013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7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5" y="1766906"/>
            <a:ext cx="8464859" cy="191733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fr-FR" sz="3400" b="1" dirty="0" smtClean="0"/>
              <a:t>L’expérimentation est … une expérimentation</a:t>
            </a:r>
          </a:p>
          <a:p>
            <a:pPr marL="800100" lvl="2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fr-FR" sz="2800" b="1" dirty="0">
                <a:solidFill>
                  <a:schemeClr val="tx1"/>
                </a:solidFill>
                <a:cs typeface="Calibri" pitchFamily="34" charset="0"/>
              </a:rPr>
              <a:t>Rien n’est définitif, rien n’est acquis</a:t>
            </a:r>
          </a:p>
          <a:p>
            <a:pPr marL="800100" lvl="2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fr-FR" sz="2800" b="1" dirty="0" smtClean="0">
                <a:solidFill>
                  <a:schemeClr val="tx1"/>
                </a:solidFill>
              </a:rPr>
              <a:t>Tout est discutable et modifiable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0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712" y="50447"/>
            <a:ext cx="90312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5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fr-FR" sz="2600" dirty="0" smtClean="0">
                <a:solidFill>
                  <a:srgbClr val="666699"/>
                </a:solidFill>
                <a:latin typeface="+mj-lt"/>
                <a:ea typeface="+mj-ea"/>
                <a:cs typeface="+mj-cs"/>
              </a:rPr>
              <a:t>Mais il faut respecter le principe d’une expérimentation</a:t>
            </a:r>
            <a:endParaRPr lang="fr-FR" sz="2600" dirty="0">
              <a:solidFill>
                <a:srgbClr val="6666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615" y="910818"/>
            <a:ext cx="8842853" cy="447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197100">
              <a:spcBef>
                <a:spcPts val="1200"/>
              </a:spcBef>
              <a:buClr>
                <a:srgbClr val="666699"/>
              </a:buClr>
              <a:buSzPct val="80000"/>
              <a:defRPr/>
            </a:pPr>
            <a:r>
              <a:rPr lang="fr-FR" sz="280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L’expérimentation : </a:t>
            </a:r>
          </a:p>
          <a:p>
            <a:pPr marL="540000" indent="-342900">
              <a:spcBef>
                <a:spcPts val="1200"/>
              </a:spcBef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400" b="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Permet une </a:t>
            </a:r>
            <a:r>
              <a:rPr lang="fr-FR" sz="2400" dirty="0">
                <a:solidFill>
                  <a:srgbClr val="666699"/>
                </a:solidFill>
                <a:latin typeface="+mn-lt"/>
                <a:cs typeface="Calibri" pitchFamily="34" charset="0"/>
              </a:rPr>
              <a:t>critique constructive </a:t>
            </a:r>
            <a:r>
              <a:rPr lang="fr-FR" sz="2400" b="0" dirty="0">
                <a:solidFill>
                  <a:srgbClr val="666699"/>
                </a:solidFill>
                <a:latin typeface="+mn-lt"/>
                <a:cs typeface="Calibri" pitchFamily="34" charset="0"/>
              </a:rPr>
              <a:t>des </a:t>
            </a:r>
            <a:r>
              <a:rPr lang="fr-FR" sz="2400" b="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participants, si :</a:t>
            </a:r>
            <a:endParaRPr lang="fr-FR" sz="2400" b="0" dirty="0">
              <a:solidFill>
                <a:srgbClr val="666699"/>
              </a:solidFill>
              <a:latin typeface="+mn-lt"/>
              <a:cs typeface="Calibri" pitchFamily="34" charset="0"/>
            </a:endParaRP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b="0" dirty="0" smtClean="0">
                <a:solidFill>
                  <a:srgbClr val="000000"/>
                </a:solidFill>
              </a:rPr>
              <a:t>l’expérimentation est </a:t>
            </a:r>
            <a:r>
              <a:rPr lang="fr-FR" sz="2000" dirty="0" smtClean="0">
                <a:solidFill>
                  <a:srgbClr val="000000"/>
                </a:solidFill>
              </a:rPr>
              <a:t>menée </a:t>
            </a:r>
            <a:r>
              <a:rPr lang="fr-FR" sz="2000" dirty="0">
                <a:solidFill>
                  <a:srgbClr val="000000"/>
                </a:solidFill>
              </a:rPr>
              <a:t>à </a:t>
            </a:r>
            <a:r>
              <a:rPr lang="fr-FR" sz="2000" dirty="0" smtClean="0">
                <a:solidFill>
                  <a:srgbClr val="000000"/>
                </a:solidFill>
              </a:rPr>
              <a:t>terme</a:t>
            </a:r>
            <a:endParaRPr lang="fr-FR" sz="2000" dirty="0">
              <a:solidFill>
                <a:srgbClr val="000000"/>
              </a:solidFill>
            </a:endParaRP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b="0" dirty="0" smtClean="0">
                <a:solidFill>
                  <a:srgbClr val="000000"/>
                </a:solidFill>
              </a:rPr>
              <a:t>les acteurs sont </a:t>
            </a:r>
            <a:r>
              <a:rPr lang="fr-FR" sz="2000" dirty="0" smtClean="0">
                <a:solidFill>
                  <a:srgbClr val="000000"/>
                </a:solidFill>
              </a:rPr>
              <a:t>impliqués</a:t>
            </a:r>
          </a:p>
          <a:p>
            <a:pPr marL="540000" lvl="1">
              <a:spcBef>
                <a:spcPts val="1200"/>
              </a:spcBef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350" b="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Peut </a:t>
            </a:r>
            <a:r>
              <a:rPr lang="fr-FR" sz="235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nécessiter une </a:t>
            </a:r>
            <a:r>
              <a:rPr lang="fr-FR" sz="2350" dirty="0">
                <a:solidFill>
                  <a:srgbClr val="666699"/>
                </a:solidFill>
                <a:latin typeface="+mn-lt"/>
                <a:cs typeface="Calibri" pitchFamily="34" charset="0"/>
              </a:rPr>
              <a:t>prolongation </a:t>
            </a:r>
            <a:r>
              <a:rPr lang="fr-FR" sz="2350" b="0" dirty="0">
                <a:solidFill>
                  <a:srgbClr val="666699"/>
                </a:solidFill>
                <a:latin typeface="+mn-lt"/>
                <a:cs typeface="Calibri" pitchFamily="34" charset="0"/>
              </a:rPr>
              <a:t>de la </a:t>
            </a:r>
            <a:r>
              <a:rPr lang="fr-FR" sz="2350" b="0" dirty="0" smtClean="0">
                <a:solidFill>
                  <a:srgbClr val="666699"/>
                </a:solidFill>
                <a:latin typeface="+mn-lt"/>
                <a:cs typeface="Calibri" pitchFamily="34" charset="0"/>
              </a:rPr>
              <a:t>période d’expérimentation</a:t>
            </a: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b="0" dirty="0" smtClean="0">
                <a:solidFill>
                  <a:srgbClr val="000000"/>
                </a:solidFill>
              </a:rPr>
              <a:t>lors de la campagne suivante</a:t>
            </a: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b="0" dirty="0">
                <a:solidFill>
                  <a:srgbClr val="000000"/>
                </a:solidFill>
              </a:rPr>
              <a:t>s</a:t>
            </a:r>
            <a:r>
              <a:rPr lang="fr-FR" sz="2000" b="0" dirty="0" smtClean="0">
                <a:solidFill>
                  <a:srgbClr val="000000"/>
                </a:solidFill>
              </a:rPr>
              <a:t>ur </a:t>
            </a:r>
            <a:r>
              <a:rPr lang="fr-FR" sz="2000" dirty="0" smtClean="0">
                <a:solidFill>
                  <a:srgbClr val="000000"/>
                </a:solidFill>
              </a:rPr>
              <a:t>tout ou partie </a:t>
            </a:r>
            <a:r>
              <a:rPr lang="fr-FR" sz="2000" b="0" dirty="0" smtClean="0">
                <a:solidFill>
                  <a:srgbClr val="000000"/>
                </a:solidFill>
              </a:rPr>
              <a:t>du processus</a:t>
            </a:r>
          </a:p>
          <a:p>
            <a:pPr marL="540000" lvl="1">
              <a:spcBef>
                <a:spcPts val="1200"/>
              </a:spcBef>
              <a:buClr>
                <a:srgbClr val="666699"/>
              </a:buClr>
              <a:buSzPct val="80000"/>
              <a:buFont typeface="Wingdings" pitchFamily="2" charset="2"/>
              <a:buChar char="Ø"/>
              <a:defRPr/>
            </a:pPr>
            <a:r>
              <a:rPr lang="fr-FR" sz="2350" dirty="0">
                <a:solidFill>
                  <a:srgbClr val="666699"/>
                </a:solidFill>
                <a:latin typeface="+mn-lt"/>
                <a:cs typeface="Calibri" pitchFamily="34" charset="0"/>
              </a:rPr>
              <a:t>A l’issue </a:t>
            </a:r>
            <a:r>
              <a:rPr lang="fr-FR" sz="2350" b="0" dirty="0">
                <a:solidFill>
                  <a:srgbClr val="666699"/>
                </a:solidFill>
                <a:latin typeface="+mn-lt"/>
                <a:cs typeface="Calibri" pitchFamily="34" charset="0"/>
              </a:rPr>
              <a:t>de l’expérimentation:</a:t>
            </a: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b="0" dirty="0" smtClean="0">
                <a:solidFill>
                  <a:srgbClr val="000000"/>
                </a:solidFill>
              </a:rPr>
              <a:t>réalisation </a:t>
            </a:r>
            <a:r>
              <a:rPr lang="fr-FR" sz="2000" b="0" dirty="0">
                <a:solidFill>
                  <a:srgbClr val="000000"/>
                </a:solidFill>
              </a:rPr>
              <a:t>d’un </a:t>
            </a:r>
            <a:r>
              <a:rPr lang="fr-FR" sz="2000" dirty="0">
                <a:solidFill>
                  <a:srgbClr val="000000"/>
                </a:solidFill>
              </a:rPr>
              <a:t>bilan par la DACCRF </a:t>
            </a:r>
            <a:r>
              <a:rPr lang="fr-FR" sz="2000" b="0" dirty="0">
                <a:solidFill>
                  <a:srgbClr val="000000"/>
                </a:solidFill>
              </a:rPr>
              <a:t>transmis aux Fédérations</a:t>
            </a: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Clr>
                <a:srgbClr val="666699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2000" dirty="0" smtClean="0">
                <a:solidFill>
                  <a:srgbClr val="000000"/>
                </a:solidFill>
              </a:rPr>
              <a:t>mise </a:t>
            </a:r>
            <a:r>
              <a:rPr lang="fr-FR" sz="2000" dirty="0">
                <a:solidFill>
                  <a:srgbClr val="000000"/>
                </a:solidFill>
              </a:rPr>
              <a:t>à jour du guide du contrôle externe </a:t>
            </a:r>
            <a:r>
              <a:rPr lang="fr-FR" sz="2000" b="0" dirty="0">
                <a:solidFill>
                  <a:srgbClr val="000000"/>
                </a:solidFill>
              </a:rPr>
              <a:t>si </a:t>
            </a:r>
            <a:r>
              <a:rPr lang="fr-FR" sz="2000" b="0" dirty="0" smtClean="0">
                <a:solidFill>
                  <a:srgbClr val="000000"/>
                </a:solidFill>
              </a:rPr>
              <a:t>nécessaire</a:t>
            </a:r>
            <a:endParaRPr lang="fr-FR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36763F-4C4A-416D-8F83-8284E797D629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5563" y="44450"/>
            <a:ext cx="8980487" cy="476250"/>
          </a:xfrm>
        </p:spPr>
        <p:txBody>
          <a:bodyPr>
            <a:noAutofit/>
          </a:bodyPr>
          <a:lstStyle/>
          <a:p>
            <a:r>
              <a:rPr lang="fr-FR" sz="2600" dirty="0" smtClean="0"/>
              <a:t>Sommaire</a:t>
            </a:r>
            <a:r>
              <a:rPr lang="fr-FR" dirty="0" smtClean="0"/>
              <a:t>				            </a:t>
            </a:r>
            <a:endParaRPr lang="fr-FR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01442"/>
              </p:ext>
            </p:extLst>
          </p:nvPr>
        </p:nvGraphicFramePr>
        <p:xfrm>
          <a:off x="395288" y="1358000"/>
          <a:ext cx="8424862" cy="2879716"/>
        </p:xfrm>
        <a:graphic>
          <a:graphicData uri="http://schemas.openxmlformats.org/drawingml/2006/table">
            <a:tbl>
              <a:tblPr/>
              <a:tblGrid>
                <a:gridCol w="711200"/>
                <a:gridCol w="7713662"/>
              </a:tblGrid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Pourquoi changer les modalités de contrôle sur site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  <a:ea typeface=""/>
                          <a:cs typeface=""/>
                        </a:defRPr>
                      </a:lvl9pPr>
                    </a:lstStyle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Le principe d’une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contrôle sur site en expérimentation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  <a:tr h="71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C419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0000" marR="90000" marT="90014" marB="90014" anchor="ctr" horzOverflow="overflow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Bilan des campagnes de contrôle T2A MCO 2008 - 2013</a:t>
                      </a:r>
                    </a:p>
                  </a:txBody>
                  <a:tcPr marL="90000" marR="90000" marT="90014" marB="90014" anchor="ctr"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B9C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7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COMPLETION_AICC_ID" val="masqueDiaporama_propositions"/>
  <p:tag name="LMS_COMPLETION_TITLE" val="masqueDiaporama_propositions"/>
  <p:tag name="LMS_COMPLETION_ID" val="toto"/>
  <p:tag name="LMS_COMPLETION_DURATION" val="00:00:00"/>
  <p:tag name="LMS_COMPLETION_INTERACTION" val="264"/>
  <p:tag name="LMS_COMPLETION_SCO_TITLE" val="masqueDiaporama_propositions"/>
  <p:tag name="LMS_COMPLETION_SCO_ID" val="toto"/>
  <p:tag name="LMS_COMPLETION_THRESHOLD" val="50"/>
  <p:tag name="LMS_COMPLETION_METHOD" val="QUIZ"/>
  <p:tag name="LMS_COMPLETION_TARGET" val="8"/>
  <p:tag name="LMS_PUBLISH" val="No"/>
  <p:tag name="ARTICULATE_TEMPLATE" val="perso"/>
  <p:tag name="PRESENTER" val="Hervé JUIN"/>
  <p:tag name="PRESENTER_TITLE" val="Caisse nationale"/>
  <p:tag name="PRESENTER_EMAIL" val="herve.juin@cnamts.fr"/>
  <p:tag name="PRESENTER_BIO" val="blablabla"/>
  <p:tag name="PRESENTER_PIC" val="tu veux ma photo ?"/>
  <p:tag name="LOGO_PIC_2" val="D:\Mes documents\logo_am.gif"/>
  <p:tag name="PRESENTER_PIC_MODE" val="0"/>
  <p:tag name="LOGO_PIC_MODE" val="1"/>
  <p:tag name="PRESENTATION_TITLE" val="masqueDiaporama_propositions"/>
  <p:tag name="LASTPUBLISHED" val="D:\Mes documents\Articulate Presenter\masqueDiaporama_propositions\index.htm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age fond blanc"/>
  <p:tag name="ARTICULATE_SLIDE_PAUSE" val="1"/>
</p:tagLst>
</file>

<file path=ppt/theme/theme1.xml><?xml version="1.0" encoding="utf-8"?>
<a:theme xmlns:a="http://schemas.openxmlformats.org/drawingml/2006/main" name="masq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4860</TotalTime>
  <Words>1462</Words>
  <Application>Microsoft Office PowerPoint</Application>
  <PresentationFormat>Affichage à l'écran (4:3)</PresentationFormat>
  <Paragraphs>247</Paragraphs>
  <Slides>27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masque</vt:lpstr>
      <vt:lpstr>Présentation PowerPoint</vt:lpstr>
      <vt:lpstr>Sommaire                </vt:lpstr>
      <vt:lpstr>Sommaire                </vt:lpstr>
      <vt:lpstr>Pourquoi changer les modalités de contrôle sur site</vt:lpstr>
      <vt:lpstr>Pourquoi changer les modalités de contrôle sur site</vt:lpstr>
      <vt:lpstr>Sommaire                </vt:lpstr>
      <vt:lpstr>Présentation PowerPoint</vt:lpstr>
      <vt:lpstr>Présentation PowerPoint</vt:lpstr>
      <vt:lpstr>Sommaire                </vt:lpstr>
      <vt:lpstr>Renforcer et améliorer le contradictoire lors des contrôles T2A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Sommaire                </vt:lpstr>
      <vt:lpstr>Contrôles T2A : le bilan de 5 campagnes de 2008 à 2012</vt:lpstr>
      <vt:lpstr>Page courante</vt:lpstr>
      <vt:lpstr>En moyenne les ex-DG sont potentiellement plus souvent sanctionnables</vt:lpstr>
      <vt:lpstr>Le pourcentage de séjours en anomalie est stable entre 40 et 50%</vt:lpstr>
      <vt:lpstr>En moyenne les ex-DG représentent 80% des indus notifiés</vt:lpstr>
      <vt:lpstr>Les indus notifiés par type d’établissement sont stables</vt:lpstr>
      <vt:lpstr>Moins de sanctions notifiées par les ARS</vt:lpstr>
      <vt:lpstr>Campagne 2013 : réparation des champs de contrôle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Couverture</dc:title>
  <dc:creator>BARDOU-09163</dc:creator>
  <cp:lastModifiedBy>BARDOU-09163</cp:lastModifiedBy>
  <cp:revision>560</cp:revision>
  <cp:lastPrinted>2014-10-14T07:25:40Z</cp:lastPrinted>
  <dcterms:created xsi:type="dcterms:W3CDTF">2013-05-21T11:08:29Z</dcterms:created>
  <dcterms:modified xsi:type="dcterms:W3CDTF">2014-11-28T15:27:03Z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masqueDiaporama_propositions</vt:lpwstr>
  </property>
  <property fmtid="{D5CDD505-2E9C-101B-9397-08002B2CF9AE}" pid="3" name="LastUsedName">
    <vt:lpwstr>masqueDiaporama_propositions</vt:lpwstr>
  </property>
</Properties>
</file>