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3" r:id="rId1"/>
  </p:sldMasterIdLst>
  <p:notesMasterIdLst>
    <p:notesMasterId r:id="rId23"/>
  </p:notesMasterIdLst>
  <p:sldIdLst>
    <p:sldId id="256" r:id="rId2"/>
    <p:sldId id="272" r:id="rId3"/>
    <p:sldId id="273" r:id="rId4"/>
    <p:sldId id="287" r:id="rId5"/>
    <p:sldId id="301" r:id="rId6"/>
    <p:sldId id="288" r:id="rId7"/>
    <p:sldId id="289" r:id="rId8"/>
    <p:sldId id="281" r:id="rId9"/>
    <p:sldId id="270" r:id="rId10"/>
    <p:sldId id="257" r:id="rId11"/>
    <p:sldId id="290" r:id="rId12"/>
    <p:sldId id="291" r:id="rId13"/>
    <p:sldId id="292" r:id="rId14"/>
    <p:sldId id="260" r:id="rId15"/>
    <p:sldId id="258" r:id="rId16"/>
    <p:sldId id="302" r:id="rId17"/>
    <p:sldId id="293" r:id="rId18"/>
    <p:sldId id="294" r:id="rId19"/>
    <p:sldId id="295" r:id="rId20"/>
    <p:sldId id="296" r:id="rId21"/>
    <p:sldId id="297"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essa Laguette" initials="VL" lastIdx="2" clrIdx="0"/>
  <p:cmAuthor id="2" name="Utilisateur de Microsoft Office" initials="Office"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AA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834"/>
    <p:restoredTop sz="58418"/>
  </p:normalViewPr>
  <p:slideViewPr>
    <p:cSldViewPr snapToGrid="0" snapToObjects="1">
      <p:cViewPr varScale="1">
        <p:scale>
          <a:sx n="46" d="100"/>
          <a:sy n="46" d="100"/>
        </p:scale>
        <p:origin x="552" y="60"/>
      </p:cViewPr>
      <p:guideLst/>
    </p:cSldViewPr>
  </p:slideViewPr>
  <p:outlineViewPr>
    <p:cViewPr>
      <p:scale>
        <a:sx n="33" d="100"/>
        <a:sy n="33" d="100"/>
      </p:scale>
      <p:origin x="0" y="-14968"/>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03-21T16:23:42.078" idx="1">
    <p:pos x="10" y="10"/>
    <p:text/>
    <p:extLst>
      <p:ext uri="{C676402C-5697-4E1C-873F-D02D1690AC5C}">
        <p15:threadingInfo xmlns:p15="http://schemas.microsoft.com/office/powerpoint/2012/main" timeZoneBias="-6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3EE0D4-97E1-C140-B212-3908D12E2B96}" type="datetimeFigureOut">
              <a:rPr lang="fr-FR" smtClean="0"/>
              <a:t>27/03/2019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C98D56-CF9D-7E4D-85FD-6ABB848098F5}" type="slidenum">
              <a:rPr lang="fr-FR" smtClean="0"/>
              <a:t>‹N°›</a:t>
            </a:fld>
            <a:endParaRPr lang="fr-FR"/>
          </a:p>
        </p:txBody>
      </p:sp>
    </p:spTree>
    <p:extLst>
      <p:ext uri="{BB962C8B-B14F-4D97-AF65-F5344CB8AC3E}">
        <p14:creationId xmlns:p14="http://schemas.microsoft.com/office/powerpoint/2010/main" val="2013379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Depuis 40</a:t>
            </a:r>
            <a:r>
              <a:rPr lang="fr-FR" baseline="0" dirty="0" smtClean="0"/>
              <a:t> ans</a:t>
            </a:r>
            <a:r>
              <a:rPr lang="fr-FR" dirty="0" smtClean="0"/>
              <a:t>, de nombreuses recherches de psychologie ont insisté sur les compétences précoces du nouveau-né</a:t>
            </a:r>
            <a:r>
              <a:rPr lang="fr-FR" baseline="0" dirty="0" smtClean="0"/>
              <a:t> à percevoir son environnement social. Qualifié de psychologue par </a:t>
            </a:r>
            <a:r>
              <a:rPr lang="fr-FR" baseline="0" dirty="0" err="1" smtClean="0"/>
              <a:t>lecuyer</a:t>
            </a:r>
            <a:r>
              <a:rPr lang="fr-FR" baseline="0" dirty="0" smtClean="0"/>
              <a:t> dans les années 90’, le nouveau-né nait humain et dispose de prédispositions innées, congénital à interagir avec autrui. On sait par exemple, que le nouveau-né est sensible aux voix humaines, qu’il </a:t>
            </a:r>
            <a:r>
              <a:rPr lang="fr-FR" baseline="0" dirty="0" err="1" smtClean="0"/>
              <a:t>prèfère</a:t>
            </a:r>
            <a:r>
              <a:rPr lang="fr-FR" baseline="0" dirty="0" smtClean="0"/>
              <a:t> la voix maternelle au autre voix, tout comme il est capable de s’orienter préférentiellement vers l’odeur de celle-ci plutôt que vers l’odeur d’une autre femme. Ainsi, l’enfant est équipé d’un point de vue sensoriel pour interagir avec autrui, interactions qui sont nécessaires à sa survie. </a:t>
            </a:r>
            <a:endParaRPr lang="fr-FR" dirty="0" smtClean="0"/>
          </a:p>
        </p:txBody>
      </p:sp>
      <p:sp>
        <p:nvSpPr>
          <p:cNvPr id="4" name="Espace réservé du numéro de diapositive 3"/>
          <p:cNvSpPr>
            <a:spLocks noGrp="1"/>
          </p:cNvSpPr>
          <p:nvPr>
            <p:ph type="sldNum" sz="quarter" idx="10"/>
          </p:nvPr>
        </p:nvSpPr>
        <p:spPr/>
        <p:txBody>
          <a:bodyPr/>
          <a:lstStyle/>
          <a:p>
            <a:fld id="{4CC98D56-CF9D-7E4D-85FD-6ABB848098F5}" type="slidenum">
              <a:rPr lang="fr-FR" smtClean="0"/>
              <a:t>2</a:t>
            </a:fld>
            <a:endParaRPr lang="fr-FR"/>
          </a:p>
        </p:txBody>
      </p:sp>
    </p:spTree>
    <p:extLst>
      <p:ext uri="{BB962C8B-B14F-4D97-AF65-F5344CB8AC3E}">
        <p14:creationId xmlns:p14="http://schemas.microsoft.com/office/powerpoint/2010/main" val="1146390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0C5E0B2-F830-4A4C-9429-E81ACD375F02}" type="slidenum">
              <a:rPr lang="fr-FR" smtClean="0"/>
              <a:t>11</a:t>
            </a:fld>
            <a:endParaRPr lang="fr-FR"/>
          </a:p>
        </p:txBody>
      </p:sp>
    </p:spTree>
    <p:extLst>
      <p:ext uri="{BB962C8B-B14F-4D97-AF65-F5344CB8AC3E}">
        <p14:creationId xmlns:p14="http://schemas.microsoft.com/office/powerpoint/2010/main" val="945024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0C5E0B2-F830-4A4C-9429-E81ACD375F02}" type="slidenum">
              <a:rPr lang="fr-FR" smtClean="0"/>
              <a:t>12</a:t>
            </a:fld>
            <a:endParaRPr lang="fr-FR"/>
          </a:p>
        </p:txBody>
      </p:sp>
    </p:spTree>
    <p:extLst>
      <p:ext uri="{BB962C8B-B14F-4D97-AF65-F5344CB8AC3E}">
        <p14:creationId xmlns:p14="http://schemas.microsoft.com/office/powerpoint/2010/main" val="1832748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Ces comportements </a:t>
            </a:r>
            <a:r>
              <a:rPr lang="fr-FR" sz="1200" kern="1200" dirty="0" smtClean="0">
                <a:solidFill>
                  <a:schemeClr val="tx1"/>
                </a:solidFill>
                <a:effectLst/>
                <a:latin typeface="+mn-lt"/>
                <a:ea typeface="+mn-ea"/>
                <a:cs typeface="+mn-cs"/>
              </a:rPr>
              <a:t>sont de nature différente et évoluent avec le temps, ils ne se manifestent pas de la même façon à la naissance et dans les mois qui suivent. Ceci permet de faire l'hypothèse d'une véritable ontogénèse de l'attachement, destinée à diriger les comportements d'attachement de façon préférentielle vers une figure.</a:t>
            </a:r>
          </a:p>
          <a:p>
            <a:endParaRPr lang="fr-FR" dirty="0"/>
          </a:p>
        </p:txBody>
      </p:sp>
      <p:sp>
        <p:nvSpPr>
          <p:cNvPr id="4" name="Espace réservé du numéro de diapositive 3"/>
          <p:cNvSpPr>
            <a:spLocks noGrp="1"/>
          </p:cNvSpPr>
          <p:nvPr>
            <p:ph type="sldNum" sz="quarter" idx="10"/>
          </p:nvPr>
        </p:nvSpPr>
        <p:spPr/>
        <p:txBody>
          <a:bodyPr/>
          <a:lstStyle/>
          <a:p>
            <a:fld id="{D0C5E0B2-F830-4A4C-9429-E81ACD375F02}" type="slidenum">
              <a:rPr lang="fr-FR" smtClean="0"/>
              <a:t>13</a:t>
            </a:fld>
            <a:endParaRPr lang="fr-FR"/>
          </a:p>
        </p:txBody>
      </p:sp>
    </p:spTree>
    <p:extLst>
      <p:ext uri="{BB962C8B-B14F-4D97-AF65-F5344CB8AC3E}">
        <p14:creationId xmlns:p14="http://schemas.microsoft.com/office/powerpoint/2010/main" val="1105877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2" algn="just"/>
            <a:endParaRPr lang="fr-FR" sz="2400" b="1" dirty="0" smtClean="0"/>
          </a:p>
          <a:p>
            <a:pPr lvl="2" algn="just"/>
            <a:r>
              <a:rPr lang="fr-FR" sz="2400" b="1" dirty="0" smtClean="0"/>
              <a:t>0  à 3 mois : orientation sans distinction de figure ou pré-attachement</a:t>
            </a:r>
          </a:p>
          <a:p>
            <a:pPr marL="685800" lvl="2" indent="0" algn="just">
              <a:buNone/>
            </a:pPr>
            <a:r>
              <a:rPr lang="fr-FR" sz="2400" dirty="0" smtClean="0"/>
              <a:t>Comportements du bébé peu développés (pleurs), déjà orienté vers un adulte «familier» (odeur, voix, etc.) mais sans réelle discrimination.</a:t>
            </a:r>
          </a:p>
          <a:p>
            <a:pPr lvl="2" algn="just"/>
            <a:r>
              <a:rPr lang="fr-FR" sz="2400" b="1" dirty="0" smtClean="0"/>
              <a:t>3 à 6 mois : orientation vers une (ou plusieurs) figure discriminée</a:t>
            </a:r>
          </a:p>
          <a:p>
            <a:pPr marL="685800" lvl="2" indent="0" algn="just">
              <a:buNone/>
            </a:pPr>
            <a:r>
              <a:rPr lang="fr-FR" sz="2400" dirty="0" smtClean="0"/>
              <a:t>recherche active pour obtenir la proximité (tendre les bras, s’accrocher, </a:t>
            </a:r>
            <a:r>
              <a:rPr lang="fr-FR" sz="2400" dirty="0" err="1" smtClean="0"/>
              <a:t>etc</a:t>
            </a:r>
            <a:r>
              <a:rPr lang="fr-FR" sz="2400" dirty="0" smtClean="0"/>
              <a:t>), début de différenciation familier/étranger (sourire social sélectif, avec début de  hiérarchisation des figures)</a:t>
            </a:r>
          </a:p>
          <a:p>
            <a:pPr marL="685800" lvl="2" indent="0" algn="just">
              <a:buNone/>
            </a:pPr>
            <a:r>
              <a:rPr lang="fr-FR" sz="2400" b="1" dirty="0" smtClean="0"/>
              <a:t>6 à 24 mois : lien privilégié à double sens</a:t>
            </a:r>
          </a:p>
          <a:p>
            <a:pPr marL="685800" lvl="2" indent="0" algn="just">
              <a:buNone/>
            </a:pPr>
            <a:r>
              <a:rPr lang="fr-FR" sz="2400" dirty="0" smtClean="0"/>
              <a:t>Progrès moteur, cognitif et communicationnel permet la gestion active de la distance. Construction de la base de sécurité</a:t>
            </a:r>
          </a:p>
          <a:p>
            <a:r>
              <a:rPr lang="fr-FR" b="1" dirty="0" smtClean="0"/>
              <a:t>Après 2 ans- 4 ans : partenariat ajusté </a:t>
            </a:r>
          </a:p>
          <a:p>
            <a:r>
              <a:rPr lang="fr-FR" b="1" dirty="0" smtClean="0"/>
              <a:t>Partenariat émergent </a:t>
            </a:r>
            <a:r>
              <a:rPr lang="fr-FR" dirty="0" smtClean="0"/>
              <a:t>(2 ans) : enfant réalise des objectifs et des plans de soi et de l’autre simultanément. Négociations possibles avec l’adulte afin d’obtenir ou de maintenir la proximité.</a:t>
            </a:r>
          </a:p>
          <a:p>
            <a:r>
              <a:rPr lang="fr-FR" b="1" dirty="0" smtClean="0"/>
              <a:t>Partenariat corrigé quant au but </a:t>
            </a:r>
            <a:r>
              <a:rPr lang="fr-FR" dirty="0" smtClean="0"/>
              <a:t>(3-4 ans) : amélioration des capacités </a:t>
            </a:r>
            <a:r>
              <a:rPr lang="fr-FR" dirty="0" err="1" smtClean="0"/>
              <a:t>socio-cognitives</a:t>
            </a:r>
            <a:r>
              <a:rPr lang="fr-FR" dirty="0" smtClean="0"/>
              <a:t> permet au bébé de différencier ses sentiments et plans de ceux de la figure d’attachement, compréhension mutuelle au service de l’attachement.</a:t>
            </a:r>
          </a:p>
          <a:p>
            <a:endParaRPr lang="fr-FR" dirty="0"/>
          </a:p>
        </p:txBody>
      </p:sp>
      <p:sp>
        <p:nvSpPr>
          <p:cNvPr id="4" name="Espace réservé du numéro de diapositive 3"/>
          <p:cNvSpPr>
            <a:spLocks noGrp="1"/>
          </p:cNvSpPr>
          <p:nvPr>
            <p:ph type="sldNum" sz="quarter" idx="10"/>
          </p:nvPr>
        </p:nvSpPr>
        <p:spPr/>
        <p:txBody>
          <a:bodyPr/>
          <a:lstStyle/>
          <a:p>
            <a:fld id="{4CC98D56-CF9D-7E4D-85FD-6ABB848098F5}" type="slidenum">
              <a:rPr lang="fr-FR" smtClean="0"/>
              <a:t>14</a:t>
            </a:fld>
            <a:endParaRPr lang="fr-FR"/>
          </a:p>
        </p:txBody>
      </p:sp>
    </p:spTree>
    <p:extLst>
      <p:ext uri="{BB962C8B-B14F-4D97-AF65-F5344CB8AC3E}">
        <p14:creationId xmlns:p14="http://schemas.microsoft.com/office/powerpoint/2010/main" val="2045695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dirty="0" smtClean="0"/>
              <a:t>Conditions de naissance  particulières et éprouvantes :</a:t>
            </a:r>
            <a:r>
              <a:rPr lang="fr-FR" baseline="0" dirty="0" smtClean="0"/>
              <a:t> </a:t>
            </a:r>
            <a:r>
              <a:rPr lang="fr-FR" dirty="0" smtClean="0"/>
              <a:t>complications médicales, distance physique imposée par les traitements intra-hospitaliers, inquiétudes quant au développement du bébé. </a:t>
            </a:r>
          </a:p>
          <a:p>
            <a:endParaRPr lang="fr-FR" dirty="0"/>
          </a:p>
        </p:txBody>
      </p:sp>
      <p:sp>
        <p:nvSpPr>
          <p:cNvPr id="4" name="Espace réservé du numéro de diapositive 3"/>
          <p:cNvSpPr>
            <a:spLocks noGrp="1"/>
          </p:cNvSpPr>
          <p:nvPr>
            <p:ph type="sldNum" sz="quarter" idx="10"/>
          </p:nvPr>
        </p:nvSpPr>
        <p:spPr/>
        <p:txBody>
          <a:bodyPr/>
          <a:lstStyle/>
          <a:p>
            <a:fld id="{4CC98D56-CF9D-7E4D-85FD-6ABB848098F5}" type="slidenum">
              <a:rPr lang="fr-FR" smtClean="0"/>
              <a:t>15</a:t>
            </a:fld>
            <a:endParaRPr lang="fr-FR"/>
          </a:p>
        </p:txBody>
      </p:sp>
    </p:spTree>
    <p:extLst>
      <p:ext uri="{BB962C8B-B14F-4D97-AF65-F5344CB8AC3E}">
        <p14:creationId xmlns:p14="http://schemas.microsoft.com/office/powerpoint/2010/main" val="961917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21 EC titulaires</a:t>
            </a:r>
          </a:p>
          <a:p>
            <a:r>
              <a:rPr lang="fr-FR" dirty="0" smtClean="0"/>
              <a:t>34 Doctorants</a:t>
            </a:r>
          </a:p>
          <a:p>
            <a:r>
              <a:rPr lang="fr-FR" dirty="0" smtClean="0"/>
              <a:t>15 membres associés </a:t>
            </a:r>
            <a:r>
              <a:rPr lang="fr-FR" dirty="0" smtClean="0">
                <a:solidFill>
                  <a:srgbClr val="FF0000"/>
                </a:solidFill>
              </a:rPr>
              <a:t>=&gt;</a:t>
            </a:r>
            <a:r>
              <a:rPr lang="fr-FR" baseline="0" dirty="0" smtClean="0">
                <a:solidFill>
                  <a:srgbClr val="FF0000"/>
                </a:solidFill>
              </a:rPr>
              <a:t> </a:t>
            </a:r>
            <a:r>
              <a:rPr lang="fr-FR" baseline="0" dirty="0" err="1" smtClean="0">
                <a:solidFill>
                  <a:srgbClr val="FF0000"/>
                </a:solidFill>
              </a:rPr>
              <a:t>rq</a:t>
            </a:r>
            <a:r>
              <a:rPr lang="fr-FR" baseline="0" dirty="0" smtClean="0">
                <a:solidFill>
                  <a:srgbClr val="FF0000"/>
                </a:solidFill>
              </a:rPr>
              <a:t> Emilie : peut être dissocier les membres associés autres structures VS membres associés en CDD chez nous ? Ces derniers représentent des RH </a:t>
            </a:r>
            <a:r>
              <a:rPr lang="fr-FR" baseline="0" dirty="0" err="1" smtClean="0">
                <a:solidFill>
                  <a:srgbClr val="FF0000"/>
                </a:solidFill>
              </a:rPr>
              <a:t>suppl</a:t>
            </a:r>
            <a:r>
              <a:rPr lang="fr-FR" baseline="0" dirty="0" smtClean="0">
                <a:solidFill>
                  <a:srgbClr val="FF0000"/>
                </a:solidFill>
              </a:rPr>
              <a:t> jusqu’en aout 2020 : 1 IGR (Sophie CAPO </a:t>
            </a:r>
            <a:r>
              <a:rPr lang="fr-FR" baseline="0" dirty="0" err="1" smtClean="0">
                <a:solidFill>
                  <a:srgbClr val="FF0000"/>
                </a:solidFill>
              </a:rPr>
              <a:t>Vertpom</a:t>
            </a:r>
            <a:r>
              <a:rPr lang="fr-FR" baseline="0" dirty="0" smtClean="0">
                <a:solidFill>
                  <a:srgbClr val="FF0000"/>
                </a:solidFill>
              </a:rPr>
              <a:t>) et 2 post-doc Cyril </a:t>
            </a:r>
            <a:r>
              <a:rPr lang="fr-FR" baseline="0" dirty="0" err="1" smtClean="0">
                <a:solidFill>
                  <a:srgbClr val="FF0000"/>
                </a:solidFill>
              </a:rPr>
              <a:t>Moureau</a:t>
            </a:r>
            <a:r>
              <a:rPr lang="fr-FR" baseline="0" dirty="0" smtClean="0">
                <a:solidFill>
                  <a:srgbClr val="FF0000"/>
                </a:solidFill>
              </a:rPr>
              <a:t> Smart Angel + Natacha </a:t>
            </a:r>
            <a:r>
              <a:rPr lang="fr-FR" baseline="0" dirty="0" err="1" smtClean="0">
                <a:solidFill>
                  <a:srgbClr val="FF0000"/>
                </a:solidFill>
              </a:rPr>
              <a:t>Metayer</a:t>
            </a:r>
            <a:r>
              <a:rPr lang="fr-FR" baseline="0" dirty="0" smtClean="0">
                <a:solidFill>
                  <a:srgbClr val="FF0000"/>
                </a:solidFill>
              </a:rPr>
              <a:t> Smart Angel qui est IGR jusqu’en décembre et basculera en post doc en janvier 2019)</a:t>
            </a:r>
            <a:endParaRPr lang="fr-FR" dirty="0" smtClean="0">
              <a:solidFill>
                <a:srgbClr val="FF0000"/>
              </a:solidFill>
            </a:endParaRPr>
          </a:p>
          <a:p>
            <a:r>
              <a:rPr lang="fr-FR" dirty="0" smtClean="0"/>
              <a:t>1 BIATSS</a:t>
            </a:r>
          </a:p>
          <a:p>
            <a:r>
              <a:rPr lang="fr-FR" dirty="0" smtClean="0"/>
              <a:t>2 IGE (CDD)</a:t>
            </a:r>
          </a:p>
          <a:p>
            <a:r>
              <a:rPr lang="fr-FR" dirty="0" smtClean="0"/>
              <a:t>Soit environ : 70 personnes</a:t>
            </a:r>
            <a:endParaRPr lang="fr-FR" dirty="0"/>
          </a:p>
        </p:txBody>
      </p:sp>
      <p:sp>
        <p:nvSpPr>
          <p:cNvPr id="4" name="Espace réservé du numéro de diapositive 3"/>
          <p:cNvSpPr>
            <a:spLocks noGrp="1"/>
          </p:cNvSpPr>
          <p:nvPr>
            <p:ph type="sldNum" sz="quarter" idx="10"/>
          </p:nvPr>
        </p:nvSpPr>
        <p:spPr/>
        <p:txBody>
          <a:bodyPr/>
          <a:lstStyle/>
          <a:p>
            <a:fld id="{BFBA003B-4B9E-4413-81F8-053911151308}" type="slidenum">
              <a:rPr lang="fr-FR" smtClean="0"/>
              <a:t>17</a:t>
            </a:fld>
            <a:endParaRPr lang="fr-FR"/>
          </a:p>
        </p:txBody>
      </p:sp>
    </p:spTree>
    <p:extLst>
      <p:ext uri="{BB962C8B-B14F-4D97-AF65-F5344CB8AC3E}">
        <p14:creationId xmlns:p14="http://schemas.microsoft.com/office/powerpoint/2010/main" val="456872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90478" eaLnBrk="0" hangingPunct="0">
              <a:spcBef>
                <a:spcPct val="30000"/>
              </a:spcBef>
              <a:defRPr/>
            </a:pPr>
            <a:r>
              <a:rPr lang="fr-FR" sz="1200" dirty="0" smtClean="0">
                <a:latin typeface="Arial" charset="0"/>
              </a:rPr>
              <a:t>Notre unité est pluridisciplinaires regroupant différentes approches  de la psychologie, de l’ergonomie et des neurosciences. Il s’agit bien d’une approche intégrative de la psychologie qui est défendue au sein de l’unité, en intégrant : </a:t>
            </a:r>
          </a:p>
          <a:p>
            <a:pPr marL="309524" indent="-309524" defTabSz="990478">
              <a:buFont typeface="Wingdings" charset="2"/>
              <a:buChar char="Ø"/>
              <a:defRPr/>
            </a:pPr>
            <a:r>
              <a:rPr lang="fr-FR" sz="1200" dirty="0" smtClean="0"/>
              <a:t>différents niveaux d’analyse tenant compte des individus, des groupes et des organisations, </a:t>
            </a:r>
          </a:p>
          <a:p>
            <a:pPr marL="309524" indent="-309524" defTabSz="990478">
              <a:buFont typeface="Wingdings" charset="2"/>
              <a:buChar char="Ø"/>
              <a:defRPr/>
            </a:pPr>
            <a:r>
              <a:rPr lang="fr-FR" sz="1200" dirty="0" smtClean="0">
                <a:latin typeface="Arial" charset="0"/>
              </a:rPr>
              <a:t>Différentes méthodologies, quanti et qualitatives sont donc utilisées dans des recherches fondamentales et appliquées</a:t>
            </a:r>
          </a:p>
          <a:p>
            <a:pPr marL="309524" indent="-309524" defTabSz="990478">
              <a:buFont typeface="Wingdings" charset="2"/>
              <a:buChar char="Ø"/>
              <a:defRPr/>
            </a:pPr>
            <a:endParaRPr lang="fr-FR" sz="1200" dirty="0" smtClean="0">
              <a:latin typeface="Arial" charset="0"/>
            </a:endParaRPr>
          </a:p>
          <a:p>
            <a:pPr marL="0" indent="0" defTabSz="990478">
              <a:buFont typeface="Wingdings" charset="2"/>
              <a:buNone/>
              <a:defRPr/>
            </a:pPr>
            <a:endParaRPr lang="fr-FR" sz="1200" dirty="0" smtClean="0">
              <a:latin typeface="Arial" charset="0"/>
            </a:endParaRPr>
          </a:p>
          <a:p>
            <a:pPr marL="0" marR="0" indent="0" algn="l" defTabSz="990478" rtl="0" eaLnBrk="1" fontAlgn="auto" latinLnBrk="0" hangingPunct="1">
              <a:lnSpc>
                <a:spcPct val="100000"/>
              </a:lnSpc>
              <a:spcBef>
                <a:spcPts val="0"/>
              </a:spcBef>
              <a:spcAft>
                <a:spcPts val="0"/>
              </a:spcAft>
              <a:buClrTx/>
              <a:buSzTx/>
              <a:buFont typeface="Wingdings" charset="2"/>
              <a:buNone/>
              <a:tabLst/>
              <a:defRPr/>
            </a:pPr>
            <a:endParaRPr lang="fr-FR" sz="1200" b="1" i="1" kern="1200" dirty="0" smtClean="0">
              <a:solidFill>
                <a:schemeClr val="tx1"/>
              </a:solidFill>
              <a:effectLst/>
              <a:latin typeface="+mn-lt"/>
              <a:ea typeface="+mn-ea"/>
              <a:cs typeface="+mn-cs"/>
            </a:endParaRPr>
          </a:p>
          <a:p>
            <a:pPr marL="0" marR="0" indent="0" algn="l" defTabSz="990478" rtl="0" eaLnBrk="1" fontAlgn="auto" latinLnBrk="0" hangingPunct="1">
              <a:lnSpc>
                <a:spcPct val="100000"/>
              </a:lnSpc>
              <a:spcBef>
                <a:spcPts val="0"/>
              </a:spcBef>
              <a:spcAft>
                <a:spcPts val="0"/>
              </a:spcAft>
              <a:buClrTx/>
              <a:buSzTx/>
              <a:buFont typeface="Wingdings" charset="2"/>
              <a:buNone/>
              <a:tabLst/>
              <a:defRPr/>
            </a:pPr>
            <a:endParaRPr lang="fr-FR" sz="1200" kern="1200" dirty="0" smtClean="0">
              <a:solidFill>
                <a:schemeClr val="tx1"/>
              </a:solidFill>
              <a:effectLst/>
              <a:latin typeface="+mn-lt"/>
              <a:ea typeface="+mn-ea"/>
              <a:cs typeface="+mn-cs"/>
            </a:endParaRPr>
          </a:p>
          <a:p>
            <a:pPr marL="0" indent="0" defTabSz="990478">
              <a:buFont typeface="Wingdings" charset="2"/>
              <a:buNone/>
              <a:defRPr/>
            </a:pPr>
            <a:endParaRPr lang="fr-FR" sz="1200" dirty="0" smtClean="0">
              <a:latin typeface="Arial" charset="0"/>
            </a:endParaRPr>
          </a:p>
          <a:p>
            <a:endParaRPr lang="fr-FR" dirty="0"/>
          </a:p>
        </p:txBody>
      </p:sp>
      <p:sp>
        <p:nvSpPr>
          <p:cNvPr id="4" name="Espace réservé du numéro de diapositive 3"/>
          <p:cNvSpPr>
            <a:spLocks noGrp="1"/>
          </p:cNvSpPr>
          <p:nvPr>
            <p:ph type="sldNum" sz="quarter" idx="10"/>
          </p:nvPr>
        </p:nvSpPr>
        <p:spPr/>
        <p:txBody>
          <a:bodyPr/>
          <a:lstStyle/>
          <a:p>
            <a:fld id="{BFBA003B-4B9E-4413-81F8-053911151308}" type="slidenum">
              <a:rPr lang="fr-FR" smtClean="0"/>
              <a:t>18</a:t>
            </a:fld>
            <a:endParaRPr lang="fr-FR"/>
          </a:p>
        </p:txBody>
      </p:sp>
    </p:spTree>
    <p:extLst>
      <p:ext uri="{BB962C8B-B14F-4D97-AF65-F5344CB8AC3E}">
        <p14:creationId xmlns:p14="http://schemas.microsoft.com/office/powerpoint/2010/main" val="2139584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FBA003B-4B9E-4413-81F8-053911151308}" type="slidenum">
              <a:rPr lang="fr-FR" smtClean="0"/>
              <a:t>19</a:t>
            </a:fld>
            <a:endParaRPr lang="fr-FR"/>
          </a:p>
        </p:txBody>
      </p:sp>
    </p:spTree>
    <p:extLst>
      <p:ext uri="{BB962C8B-B14F-4D97-AF65-F5344CB8AC3E}">
        <p14:creationId xmlns:p14="http://schemas.microsoft.com/office/powerpoint/2010/main" val="1048904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A008DFF-0BBD-42BD-90A1-60A0DE73CDCA}" type="slidenum">
              <a:rPr lang="fr-FR" smtClean="0"/>
              <a:pPr/>
              <a:t>20</a:t>
            </a:fld>
            <a:endParaRPr lang="fr-FR"/>
          </a:p>
        </p:txBody>
      </p:sp>
    </p:spTree>
    <p:extLst>
      <p:ext uri="{BB962C8B-B14F-4D97-AF65-F5344CB8AC3E}">
        <p14:creationId xmlns:p14="http://schemas.microsoft.com/office/powerpoint/2010/main" val="1966936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457155" indent="-457155">
              <a:buFont typeface="Wingdings" charset="2"/>
              <a:buChar char="Ø"/>
            </a:pPr>
            <a:r>
              <a:rPr lang="fr-FR" dirty="0"/>
              <a:t>Création et adaptation d’outils psychométriques (ex : ACCES ;  EPIS)</a:t>
            </a:r>
          </a:p>
          <a:p>
            <a:pPr marL="457155" indent="-457155">
              <a:buFont typeface="Wingdings" charset="2"/>
              <a:buChar char="Ø"/>
            </a:pPr>
            <a:r>
              <a:rPr lang="fr-FR" dirty="0"/>
              <a:t>Programmes pédagogiques (Ecole du jeu</a:t>
            </a:r>
            <a:r>
              <a:rPr lang="fr-FR" dirty="0" smtClean="0"/>
              <a:t>), </a:t>
            </a:r>
            <a:r>
              <a:rPr lang="fr-FR" smtClean="0"/>
              <a:t>pédagogies innovantes</a:t>
            </a:r>
            <a:endParaRPr lang="fr-FR" dirty="0"/>
          </a:p>
          <a:p>
            <a:pPr marL="457155" indent="-457155">
              <a:buFont typeface="Wingdings" charset="2"/>
              <a:buChar char="Ø"/>
            </a:pPr>
            <a:r>
              <a:rPr lang="fr-FR" dirty="0"/>
              <a:t>Développement de programmes d’accompagnement (ex: formation parentalité)</a:t>
            </a:r>
          </a:p>
          <a:p>
            <a:pPr marL="457155" indent="-457155">
              <a:buFont typeface="Wingdings" charset="2"/>
              <a:buChar char="Ø"/>
            </a:pPr>
            <a:r>
              <a:rPr lang="fr-FR" dirty="0"/>
              <a:t>Programmes de remédiation (ex : entraînement mnésique ; amorçage syntaxique)</a:t>
            </a:r>
          </a:p>
          <a:p>
            <a:endParaRPr lang="fr-FR" dirty="0"/>
          </a:p>
        </p:txBody>
      </p:sp>
      <p:sp>
        <p:nvSpPr>
          <p:cNvPr id="4" name="Espace réservé du numéro de diapositive 3"/>
          <p:cNvSpPr>
            <a:spLocks noGrp="1"/>
          </p:cNvSpPr>
          <p:nvPr>
            <p:ph type="sldNum" sz="quarter" idx="10"/>
          </p:nvPr>
        </p:nvSpPr>
        <p:spPr/>
        <p:txBody>
          <a:bodyPr/>
          <a:lstStyle/>
          <a:p>
            <a:fld id="{1A008DFF-0BBD-42BD-90A1-60A0DE73CDCA}" type="slidenum">
              <a:rPr lang="fr-FR" smtClean="0"/>
              <a:pPr/>
              <a:t>21</a:t>
            </a:fld>
            <a:endParaRPr lang="fr-FR"/>
          </a:p>
        </p:txBody>
      </p:sp>
    </p:spTree>
    <p:extLst>
      <p:ext uri="{BB962C8B-B14F-4D97-AF65-F5344CB8AC3E}">
        <p14:creationId xmlns:p14="http://schemas.microsoft.com/office/powerpoint/2010/main" val="1869297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Ses interactions sociales</a:t>
            </a:r>
            <a:r>
              <a:rPr lang="fr-FR" baseline="0" dirty="0" smtClean="0"/>
              <a:t> constituent le berceau des connaissances que le bébé élabore à propos de son environnement humain. Au cours de celles-ci, non seulement le bébé va apprendre à connaitre l’autre, c’est ce que l’on appelle la cognition sociale; mais il va également apprendre à se connaitre lui-même en tant que personne. </a:t>
            </a:r>
          </a:p>
          <a:p>
            <a:r>
              <a:rPr lang="fr-FR" baseline="0" dirty="0" smtClean="0"/>
              <a:t>Je vais étayer cette hypothèse en développant plus spécifiquement deux exemples : la perception des visages humains et le processus d’imitation. </a:t>
            </a:r>
            <a:endParaRPr lang="fr-FR" dirty="0"/>
          </a:p>
        </p:txBody>
      </p:sp>
      <p:sp>
        <p:nvSpPr>
          <p:cNvPr id="4" name="Espace réservé du numéro de diapositive 3"/>
          <p:cNvSpPr>
            <a:spLocks noGrp="1"/>
          </p:cNvSpPr>
          <p:nvPr>
            <p:ph type="sldNum" sz="quarter" idx="10"/>
          </p:nvPr>
        </p:nvSpPr>
        <p:spPr/>
        <p:txBody>
          <a:bodyPr/>
          <a:lstStyle/>
          <a:p>
            <a:fld id="{4CC98D56-CF9D-7E4D-85FD-6ABB848098F5}" type="slidenum">
              <a:rPr lang="fr-FR" smtClean="0"/>
              <a:t>3</a:t>
            </a:fld>
            <a:endParaRPr lang="fr-FR"/>
          </a:p>
        </p:txBody>
      </p:sp>
    </p:spTree>
    <p:extLst>
      <p:ext uri="{BB962C8B-B14F-4D97-AF65-F5344CB8AC3E}">
        <p14:creationId xmlns:p14="http://schemas.microsoft.com/office/powerpoint/2010/main" val="583301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2400" dirty="0" smtClean="0"/>
              <a:t>La stimulation visuelle préférée par les bébés est le visage humain</a:t>
            </a:r>
            <a:r>
              <a:rPr lang="fr-FR" sz="2400" baseline="0" dirty="0" smtClean="0"/>
              <a:t> ce qui lui confère un statut unique.</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2400" baseline="0" dirty="0" smtClean="0"/>
              <a:t>Le visage, qu’il soit présenté sous forme schématique ou photographique donne des informations diverses qui vont permettre de distinguer des personnes mais également leur ressentit émotionnel. </a:t>
            </a: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240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fr-FR" sz="2400" baseline="0" dirty="0" smtClean="0"/>
              <a:t>Lorsque le bébé est face à un visage humain, il fixe de manière privilégiée</a:t>
            </a:r>
            <a:r>
              <a:rPr lang="fr-FR" sz="2200" dirty="0" smtClean="0"/>
              <a:t> la région des yeux et</a:t>
            </a:r>
            <a:r>
              <a:rPr lang="fr-FR" sz="2200" baseline="0" dirty="0" smtClean="0"/>
              <a:t> témoigne une p</a:t>
            </a:r>
            <a:r>
              <a:rPr lang="fr-FR" sz="2200" dirty="0" smtClean="0"/>
              <a:t>référence pour</a:t>
            </a:r>
            <a:r>
              <a:rPr lang="fr-FR" sz="2200" baseline="0" dirty="0" smtClean="0"/>
              <a:t> </a:t>
            </a:r>
            <a:r>
              <a:rPr lang="fr-FR" sz="2200" dirty="0" smtClean="0"/>
              <a:t>un visage avec les yeux ouverts </a:t>
            </a:r>
            <a:r>
              <a:rPr lang="fr-FR" sz="2400" dirty="0" smtClean="0"/>
              <a:t>(</a:t>
            </a:r>
            <a:r>
              <a:rPr lang="fr-FR" sz="2400" dirty="0" err="1" smtClean="0"/>
              <a:t>Batki</a:t>
            </a:r>
            <a:r>
              <a:rPr lang="fr-FR" sz="2400" dirty="0" smtClean="0"/>
              <a:t> et al., 2000)</a:t>
            </a:r>
            <a:r>
              <a:rPr lang="fr-FR" sz="2400" baseline="0" dirty="0" smtClean="0"/>
              <a:t> </a:t>
            </a:r>
            <a:r>
              <a:rPr lang="fr-FR" sz="2200" dirty="0" smtClean="0"/>
              <a:t>et </a:t>
            </a:r>
            <a:r>
              <a:rPr lang="fr-FR" sz="2200" baseline="0" dirty="0" smtClean="0"/>
              <a:t> dont le regard est direct plutôt qu’orienté à droite ou à gauche (</a:t>
            </a:r>
            <a:r>
              <a:rPr lang="fr-FR" sz="2200" baseline="0" dirty="0" err="1" smtClean="0"/>
              <a:t>Farroni</a:t>
            </a:r>
            <a:r>
              <a:rPr lang="fr-FR" sz="2200" baseline="0" dirty="0" smtClean="0"/>
              <a:t> et al., 2002). </a:t>
            </a: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220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fr-FR" sz="2200" baseline="0" dirty="0" smtClean="0"/>
              <a:t>Enfin, le bébé est capable de reconnaitre le visage de sa mère, dés 12 h après sa naissance s’il a eu de nombreux contact visuels avec celle-ci. </a:t>
            </a:r>
            <a:r>
              <a:rPr lang="fr-FR" sz="2000" dirty="0" smtClean="0"/>
              <a:t>(Bushnelle,2003).</a:t>
            </a: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2200" baseline="0" dirty="0" smtClean="0"/>
          </a:p>
          <a:p>
            <a:endParaRPr lang="fr-FR" dirty="0"/>
          </a:p>
        </p:txBody>
      </p:sp>
      <p:sp>
        <p:nvSpPr>
          <p:cNvPr id="4" name="Espace réservé du numéro de diapositive 3"/>
          <p:cNvSpPr>
            <a:spLocks noGrp="1"/>
          </p:cNvSpPr>
          <p:nvPr>
            <p:ph type="sldNum" sz="quarter" idx="10"/>
          </p:nvPr>
        </p:nvSpPr>
        <p:spPr/>
        <p:txBody>
          <a:bodyPr/>
          <a:lstStyle/>
          <a:p>
            <a:fld id="{4CC98D56-CF9D-7E4D-85FD-6ABB848098F5}" type="slidenum">
              <a:rPr lang="fr-FR" smtClean="0"/>
              <a:t>4</a:t>
            </a:fld>
            <a:endParaRPr lang="fr-FR"/>
          </a:p>
        </p:txBody>
      </p:sp>
    </p:spTree>
    <p:extLst>
      <p:ext uri="{BB962C8B-B14F-4D97-AF65-F5344CB8AC3E}">
        <p14:creationId xmlns:p14="http://schemas.microsoft.com/office/powerpoint/2010/main" val="1191966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2000" dirty="0" smtClean="0"/>
              <a:t>A l’information visuelle s’ajoute l’information auditive lorsque l’adulte parle à l’enfant.</a:t>
            </a:r>
            <a:r>
              <a:rPr lang="fr-FR" sz="2000" baseline="0" dirty="0" smtClean="0"/>
              <a:t> </a:t>
            </a:r>
            <a:r>
              <a:rPr lang="fr-FR" sz="2000" dirty="0" smtClean="0"/>
              <a:t>On sait que le bébé va plus facilement distinguer le visage de sa mère si celle-ci lui parle car il va associer un apprentissage auditif qu’il a réalisé lors de la période fœtale à un stimulus</a:t>
            </a:r>
            <a:r>
              <a:rPr lang="fr-FR" sz="2000" baseline="0" dirty="0" smtClean="0"/>
              <a:t> visuel qui pour lui est nouveau</a:t>
            </a:r>
            <a:r>
              <a:rPr lang="fr-FR" sz="2000" dirty="0" smtClean="0"/>
              <a:t> (</a:t>
            </a:r>
            <a:r>
              <a:rPr lang="fr-FR" sz="2000" dirty="0" err="1" smtClean="0"/>
              <a:t>sai</a:t>
            </a:r>
            <a:r>
              <a:rPr lang="fr-FR" sz="2000" dirty="0" smtClean="0"/>
              <a:t>, 2005).</a:t>
            </a:r>
            <a:r>
              <a:rPr lang="fr-FR" sz="2000" baseline="0" dirty="0" smtClean="0"/>
              <a:t> D</a:t>
            </a:r>
            <a:r>
              <a:rPr lang="fr-FR" sz="2000" dirty="0" smtClean="0"/>
              <a:t>e plus,</a:t>
            </a:r>
            <a:r>
              <a:rPr lang="fr-FR" sz="2000" baseline="0" dirty="0" smtClean="0"/>
              <a:t> lorsque l’adulte s’adresse au bébé il utilise un langage particulier, </a:t>
            </a:r>
            <a:r>
              <a:rPr lang="fr-FR" sz="2000" baseline="0" dirty="0" err="1" smtClean="0"/>
              <a:t>appellé</a:t>
            </a:r>
            <a:r>
              <a:rPr lang="fr-FR" sz="2000" baseline="0" dirty="0" smtClean="0"/>
              <a:t> LAE  (langage adressé à l’enfant.), La voix est plus aigue, les phrases plus courtes et les pauses plus longues avec une accentuation des éléments prosodiques. </a:t>
            </a:r>
            <a:endParaRPr lang="fr-FR" sz="200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200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fr-FR" sz="2200" dirty="0" smtClean="0"/>
              <a:t>Ainsi, parler à l’enfant en le regardant dans les yeux améliore ses capacités de</a:t>
            </a:r>
            <a:r>
              <a:rPr lang="fr-FR" sz="2200" baseline="0" dirty="0" smtClean="0"/>
              <a:t> compréhension sociale (</a:t>
            </a:r>
            <a:r>
              <a:rPr lang="fr-FR" sz="2200" baseline="0" dirty="0" err="1" smtClean="0"/>
              <a:t>Lewkowicz</a:t>
            </a:r>
            <a:r>
              <a:rPr lang="fr-FR" sz="2200" baseline="0" dirty="0" smtClean="0"/>
              <a:t> et Hansen, 2012), de référencement sociale avec la perception des émotions et contribue à son développement affectif. </a:t>
            </a: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2200" baseline="0" dirty="0" smtClean="0"/>
          </a:p>
          <a:p>
            <a:endParaRPr lang="fr-FR" dirty="0"/>
          </a:p>
        </p:txBody>
      </p:sp>
      <p:sp>
        <p:nvSpPr>
          <p:cNvPr id="4" name="Espace réservé du numéro de diapositive 3"/>
          <p:cNvSpPr>
            <a:spLocks noGrp="1"/>
          </p:cNvSpPr>
          <p:nvPr>
            <p:ph type="sldNum" sz="quarter" idx="10"/>
          </p:nvPr>
        </p:nvSpPr>
        <p:spPr/>
        <p:txBody>
          <a:bodyPr/>
          <a:lstStyle/>
          <a:p>
            <a:fld id="{4CC98D56-CF9D-7E4D-85FD-6ABB848098F5}" type="slidenum">
              <a:rPr lang="fr-FR" smtClean="0"/>
              <a:t>5</a:t>
            </a:fld>
            <a:endParaRPr lang="fr-FR"/>
          </a:p>
        </p:txBody>
      </p:sp>
    </p:spTree>
    <p:extLst>
      <p:ext uri="{BB962C8B-B14F-4D97-AF65-F5344CB8AC3E}">
        <p14:creationId xmlns:p14="http://schemas.microsoft.com/office/powerpoint/2010/main" val="351338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second exemple</a:t>
            </a:r>
            <a:r>
              <a:rPr lang="fr-FR" baseline="0" dirty="0" smtClean="0"/>
              <a:t> qui illustre la capacité précoce à percevoir et agir socialement est l’</a:t>
            </a:r>
            <a:r>
              <a:rPr lang="fr-FR" dirty="0" smtClean="0"/>
              <a:t>imitation néonatale.</a:t>
            </a:r>
            <a:r>
              <a:rPr lang="fr-FR" baseline="0" dirty="0" smtClean="0"/>
              <a:t> Elle a été mise en évidence chez des bébés de quelques heures dans les années 80 par </a:t>
            </a:r>
            <a:r>
              <a:rPr lang="fr-FR" baseline="0" dirty="0" err="1" smtClean="0"/>
              <a:t>Meltzoff</a:t>
            </a:r>
            <a:r>
              <a:rPr lang="fr-FR" baseline="0" dirty="0" smtClean="0"/>
              <a:t> et Moore. Cette imitation implique une coordination entre des afférences visuelle (pour l’imitation faciale) ou auditive (pour l’imitation orale) et des efférences </a:t>
            </a:r>
            <a:r>
              <a:rPr lang="fr-FR" baseline="0" dirty="0" err="1" smtClean="0"/>
              <a:t>motrices.Cette</a:t>
            </a:r>
            <a:r>
              <a:rPr lang="fr-FR" baseline="0" dirty="0" smtClean="0"/>
              <a:t> perception kinesthésique, sens de soi par excellence permet de considérer que le bébé perçoit l’autre comme étant identique à lui. </a:t>
            </a:r>
            <a:endParaRPr lang="fr-FR" dirty="0"/>
          </a:p>
        </p:txBody>
      </p:sp>
      <p:sp>
        <p:nvSpPr>
          <p:cNvPr id="4" name="Espace réservé du numéro de diapositive 3"/>
          <p:cNvSpPr>
            <a:spLocks noGrp="1"/>
          </p:cNvSpPr>
          <p:nvPr>
            <p:ph type="sldNum" sz="quarter" idx="10"/>
          </p:nvPr>
        </p:nvSpPr>
        <p:spPr/>
        <p:txBody>
          <a:bodyPr/>
          <a:lstStyle/>
          <a:p>
            <a:fld id="{4CC98D56-CF9D-7E4D-85FD-6ABB848098F5}" type="slidenum">
              <a:rPr lang="fr-FR" smtClean="0"/>
              <a:t>6</a:t>
            </a:fld>
            <a:endParaRPr lang="fr-FR"/>
          </a:p>
        </p:txBody>
      </p:sp>
    </p:spTree>
    <p:extLst>
      <p:ext uri="{BB962C8B-B14F-4D97-AF65-F5344CB8AC3E}">
        <p14:creationId xmlns:p14="http://schemas.microsoft.com/office/powerpoint/2010/main" val="1520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Ainsi</a:t>
            </a:r>
            <a:r>
              <a:rPr lang="fr-FR" sz="1200" kern="1200" baseline="0" dirty="0" smtClean="0">
                <a:solidFill>
                  <a:schemeClr val="tx1"/>
                </a:solidFill>
                <a:effectLst/>
                <a:latin typeface="+mn-lt"/>
                <a:ea typeface="+mn-ea"/>
                <a:cs typeface="+mn-cs"/>
              </a:rPr>
              <a:t> d</a:t>
            </a:r>
            <a:r>
              <a:rPr lang="fr-FR" sz="1200" kern="1200" dirty="0" smtClean="0">
                <a:solidFill>
                  <a:schemeClr val="tx1"/>
                </a:solidFill>
                <a:effectLst/>
                <a:latin typeface="+mn-lt"/>
                <a:ea typeface="+mn-ea"/>
                <a:cs typeface="+mn-cs"/>
              </a:rPr>
              <a:t>és sa naissance, le bébé présente des capacités d'expression communicative adaptée pour une régulation physiologique soi-autre. Grâce à son potentiel d'imitation, qu'il utilise dans les échanges réciproques, le</a:t>
            </a:r>
            <a:r>
              <a:rPr lang="fr-FR" sz="1200" kern="1200" baseline="0" dirty="0" smtClean="0">
                <a:solidFill>
                  <a:schemeClr val="tx1"/>
                </a:solidFill>
                <a:effectLst/>
                <a:latin typeface="+mn-lt"/>
                <a:ea typeface="+mn-ea"/>
                <a:cs typeface="+mn-cs"/>
              </a:rPr>
              <a:t> bébé</a:t>
            </a:r>
            <a:r>
              <a:rPr lang="fr-FR" sz="1200" kern="1200" dirty="0" smtClean="0">
                <a:solidFill>
                  <a:schemeClr val="tx1"/>
                </a:solidFill>
                <a:effectLst/>
                <a:latin typeface="+mn-lt"/>
                <a:ea typeface="+mn-ea"/>
                <a:cs typeface="+mn-cs"/>
              </a:rPr>
              <a:t> apprend de nouvelles expressions</a:t>
            </a:r>
            <a:r>
              <a:rPr lang="fr-FR" sz="1200" kern="1200" baseline="0" dirty="0" smtClean="0">
                <a:solidFill>
                  <a:schemeClr val="tx1"/>
                </a:solidFill>
                <a:effectLst/>
                <a:latin typeface="+mn-lt"/>
                <a:ea typeface="+mn-ea"/>
                <a:cs typeface="+mn-cs"/>
              </a:rPr>
              <a:t> et peu à peu il prend des initiatives dans les échanges et commence à présenter des attentes à l’égard de son partenaire adulte.</a:t>
            </a:r>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Au cours des interactions réciproques, le bébé atteste donc d'une participation dynamique dans la communication d'intentions et de sentiments rudimentaires, ceci va dans le sens de l'hypothèse d'une existence chez le nouveau-né d'une capacité à interpréter les indices sociaux ou interpersonnels au cours d'engagements réciproques</a:t>
            </a:r>
            <a:r>
              <a:rPr lang="fr-FR" sz="1200" kern="1200" baseline="0" dirty="0" smtClean="0">
                <a:solidFill>
                  <a:schemeClr val="tx1"/>
                </a:solidFill>
                <a:effectLst/>
                <a:latin typeface="+mn-lt"/>
                <a:ea typeface="+mn-ea"/>
                <a:cs typeface="+mn-cs"/>
              </a:rPr>
              <a:t> : c’est ce que l’on appelle l’intersubjectivité primaire.</a:t>
            </a:r>
            <a:endParaRPr lang="fr-FR" dirty="0"/>
          </a:p>
        </p:txBody>
      </p:sp>
      <p:sp>
        <p:nvSpPr>
          <p:cNvPr id="4" name="Espace réservé du numéro de diapositive 3"/>
          <p:cNvSpPr>
            <a:spLocks noGrp="1"/>
          </p:cNvSpPr>
          <p:nvPr>
            <p:ph type="sldNum" sz="quarter" idx="10"/>
          </p:nvPr>
        </p:nvSpPr>
        <p:spPr/>
        <p:txBody>
          <a:bodyPr/>
          <a:lstStyle/>
          <a:p>
            <a:fld id="{4CC98D56-CF9D-7E4D-85FD-6ABB848098F5}" type="slidenum">
              <a:rPr lang="fr-FR" smtClean="0"/>
              <a:t>7</a:t>
            </a:fld>
            <a:endParaRPr lang="fr-FR"/>
          </a:p>
        </p:txBody>
      </p:sp>
    </p:spTree>
    <p:extLst>
      <p:ext uri="{BB962C8B-B14F-4D97-AF65-F5344CB8AC3E}">
        <p14:creationId xmlns:p14="http://schemas.microsoft.com/office/powerpoint/2010/main" val="320818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Au cours des interactions dyadiques dite en « face à face », l’adulte offre au bébé un cadre propice pour que celui-ci</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puisse comprendre ce qu’il ressent à l’intérieur</a:t>
            </a:r>
            <a:r>
              <a:rPr lang="fr-FR" sz="1200" kern="1200" baseline="0" dirty="0" smtClean="0">
                <a:solidFill>
                  <a:schemeClr val="tx1"/>
                </a:solidFill>
                <a:effectLst/>
                <a:latin typeface="+mn-lt"/>
                <a:ea typeface="+mn-ea"/>
                <a:cs typeface="+mn-cs"/>
              </a:rPr>
              <a:t> de lui-même. Dans un parentage intuitif, les adultes vont imiter les expressions faciales du bébé, sorte de miroitement émotionnel tout en lui proposant un commentaire continu de son état avec des gestes répétitifs et des vocalisations particulière. Cet accordage affectif, basé sur une imitation réciproque implique des interactions qui sont synchronisées dans le temps et qui s’appuie sur des actions contingentes (je regarde le bébé qui me regarde). Ces échanges se transforment peu à peu en « proto-conversations » c’est-à-dire en conversations non-verbales qui permettent l’apprentissages des premières règles de communication (tel que la mise en place de tours de parole). L’enfant construit ainsi des routines interactives qui vont lui permettre de construire ces premières anticipations sociales.</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CC98D56-CF9D-7E4D-85FD-6ABB848098F5}" type="slidenum">
              <a:rPr lang="fr-FR" smtClean="0"/>
              <a:t>8</a:t>
            </a:fld>
            <a:endParaRPr lang="fr-FR"/>
          </a:p>
        </p:txBody>
      </p:sp>
    </p:spTree>
    <p:extLst>
      <p:ext uri="{BB962C8B-B14F-4D97-AF65-F5344CB8AC3E}">
        <p14:creationId xmlns:p14="http://schemas.microsoft.com/office/powerpoint/2010/main" val="52682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Cette intersubjectivité</a:t>
            </a:r>
            <a:r>
              <a:rPr lang="fr-FR" baseline="0" dirty="0" smtClean="0"/>
              <a:t> va permettre la construction des premiers modèles de relation qui vont permettre à l’enfant d’interpréter et de prévoir les comportements d’autrui afin d’agir en harmonie avec lui. C’est ce que les chercheurs appellent les modèle interne opérant.</a:t>
            </a:r>
            <a:endParaRPr lang="fr-FR" dirty="0"/>
          </a:p>
        </p:txBody>
      </p:sp>
      <p:sp>
        <p:nvSpPr>
          <p:cNvPr id="4" name="Espace réservé du numéro de diapositive 3"/>
          <p:cNvSpPr>
            <a:spLocks noGrp="1"/>
          </p:cNvSpPr>
          <p:nvPr>
            <p:ph type="sldNum" sz="quarter" idx="10"/>
          </p:nvPr>
        </p:nvSpPr>
        <p:spPr/>
        <p:txBody>
          <a:bodyPr/>
          <a:lstStyle/>
          <a:p>
            <a:fld id="{4CC98D56-CF9D-7E4D-85FD-6ABB848098F5}" type="slidenum">
              <a:rPr lang="fr-FR" smtClean="0"/>
              <a:t>9</a:t>
            </a:fld>
            <a:endParaRPr lang="fr-FR"/>
          </a:p>
        </p:txBody>
      </p:sp>
    </p:spTree>
    <p:extLst>
      <p:ext uri="{BB962C8B-B14F-4D97-AF65-F5344CB8AC3E}">
        <p14:creationId xmlns:p14="http://schemas.microsoft.com/office/powerpoint/2010/main" val="1526274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Ces modèles de relation vont orienter le lien affectif que l’enfant va construire à l’égard de</a:t>
            </a:r>
            <a:r>
              <a:rPr lang="fr-FR" baseline="0" dirty="0" smtClean="0"/>
              <a:t> ses</a:t>
            </a:r>
            <a:r>
              <a:rPr lang="fr-FR" dirty="0" smtClean="0"/>
              <a:t> figures d’attachement qui sont souvent</a:t>
            </a:r>
            <a:r>
              <a:rPr lang="fr-FR" baseline="0" dirty="0" smtClean="0"/>
              <a:t> ses parents. Afin, de se sentir protéger, l’enfant va rechercher la proximité physique </a:t>
            </a:r>
          </a:p>
          <a:p>
            <a:r>
              <a:rPr lang="fr-FR" baseline="0" dirty="0" smtClean="0"/>
              <a:t>de l’adulte qui lui assure la protection, qui est alors appelé la « base de sécurité » autour de laquelle l’enfant va pouvoir explorer son environnement.  La construction de ce lien d’attachement repose sur des comportements présents dés la naissance.</a:t>
            </a:r>
            <a:endParaRPr lang="fr-FR" dirty="0"/>
          </a:p>
        </p:txBody>
      </p:sp>
      <p:sp>
        <p:nvSpPr>
          <p:cNvPr id="4" name="Espace réservé du numéro de diapositive 3"/>
          <p:cNvSpPr>
            <a:spLocks noGrp="1"/>
          </p:cNvSpPr>
          <p:nvPr>
            <p:ph type="sldNum" sz="quarter" idx="10"/>
          </p:nvPr>
        </p:nvSpPr>
        <p:spPr/>
        <p:txBody>
          <a:bodyPr/>
          <a:lstStyle/>
          <a:p>
            <a:fld id="{4CC98D56-CF9D-7E4D-85FD-6ABB848098F5}" type="slidenum">
              <a:rPr lang="fr-FR" smtClean="0"/>
              <a:t>10</a:t>
            </a:fld>
            <a:endParaRPr lang="fr-FR"/>
          </a:p>
        </p:txBody>
      </p:sp>
    </p:spTree>
    <p:extLst>
      <p:ext uri="{BB962C8B-B14F-4D97-AF65-F5344CB8AC3E}">
        <p14:creationId xmlns:p14="http://schemas.microsoft.com/office/powerpoint/2010/main" val="785098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smtClean="0"/>
              <a:t>Cliquez et modifiez le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1307FDD2-7E4E-614A-AE81-D067ECA70D40}" type="datetimeFigureOut">
              <a:rPr lang="fr-FR" smtClean="0"/>
              <a:t>27/03/2019</a:t>
            </a:fld>
            <a:endParaRPr lang="fr-FR"/>
          </a:p>
        </p:txBody>
      </p:sp>
      <p:sp>
        <p:nvSpPr>
          <p:cNvPr id="5" name="Footer Placeholder 4"/>
          <p:cNvSpPr>
            <a:spLocks noGrp="1"/>
          </p:cNvSpPr>
          <p:nvPr>
            <p:ph type="ftr" sz="quarter" idx="11"/>
          </p:nvPr>
        </p:nvSpPr>
        <p:spPr/>
        <p:txBody>
          <a:bodyPr/>
          <a:lstStyle/>
          <a:p>
            <a:endParaRPr lang="fr-F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4DCC0AD-4751-7442-AA48-98809B249EC6}"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smtClean="0"/>
              <a:t>Cliquez et modifiez le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1307FDD2-7E4E-614A-AE81-D067ECA70D40}" type="datetimeFigureOut">
              <a:rPr lang="fr-FR" smtClean="0"/>
              <a:t>27/03/2019</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4DCC0AD-4751-7442-AA48-98809B249EC6}"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Cliquez et modifiez le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Cliquez pour 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1307FDD2-7E4E-614A-AE81-D067ECA70D40}" type="datetimeFigureOut">
              <a:rPr lang="fr-FR" smtClean="0"/>
              <a:t>27/03/2019</a:t>
            </a:fld>
            <a:endParaRPr lang="fr-FR"/>
          </a:p>
        </p:txBody>
      </p:sp>
      <p:sp>
        <p:nvSpPr>
          <p:cNvPr id="5" name="Footer Placeholder 4"/>
          <p:cNvSpPr>
            <a:spLocks noGrp="1"/>
          </p:cNvSpPr>
          <p:nvPr>
            <p:ph type="ftr" sz="quarter" idx="11"/>
          </p:nvPr>
        </p:nvSpPr>
        <p:spPr/>
        <p:txBody>
          <a:bodyPr/>
          <a:lstStyle/>
          <a:p>
            <a:endParaRPr lang="fr-F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4DCC0AD-4751-7442-AA48-98809B249EC6}" type="slidenum">
              <a:rPr lang="fr-FR" smtClean="0"/>
              <a:t>‹N°›</a:t>
            </a:fld>
            <a:endParaRPr lang="fr-F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smtClean="0"/>
              <a:t>Cliquez et modifiez le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Cliquez pour modifier les styles du texte du masque</a:t>
            </a:r>
          </a:p>
        </p:txBody>
      </p:sp>
      <p:sp>
        <p:nvSpPr>
          <p:cNvPr id="5" name="Date Placeholder 4"/>
          <p:cNvSpPr>
            <a:spLocks noGrp="1"/>
          </p:cNvSpPr>
          <p:nvPr>
            <p:ph type="dt" sz="half" idx="10"/>
          </p:nvPr>
        </p:nvSpPr>
        <p:spPr/>
        <p:txBody>
          <a:bodyPr/>
          <a:lstStyle/>
          <a:p>
            <a:fld id="{1307FDD2-7E4E-614A-AE81-D067ECA70D40}" type="datetimeFigureOut">
              <a:rPr lang="fr-FR" smtClean="0"/>
              <a:t>27/03/2019</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4DCC0AD-4751-7442-AA48-98809B249EC6}" type="slidenum">
              <a:rPr lang="fr-FR" smtClean="0"/>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Cliquez et modifiez le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Cliquez pour modifier les styles du texte du masque</a:t>
            </a:r>
          </a:p>
        </p:txBody>
      </p:sp>
      <p:sp>
        <p:nvSpPr>
          <p:cNvPr id="5" name="Date Placeholder 4"/>
          <p:cNvSpPr>
            <a:spLocks noGrp="1"/>
          </p:cNvSpPr>
          <p:nvPr>
            <p:ph type="dt" sz="half" idx="10"/>
          </p:nvPr>
        </p:nvSpPr>
        <p:spPr/>
        <p:txBody>
          <a:bodyPr/>
          <a:lstStyle/>
          <a:p>
            <a:fld id="{1307FDD2-7E4E-614A-AE81-D067ECA70D40}" type="datetimeFigureOut">
              <a:rPr lang="fr-FR" smtClean="0"/>
              <a:t>27/03/2019</a:t>
            </a:fld>
            <a:endParaRPr lang="fr-FR"/>
          </a:p>
        </p:txBody>
      </p:sp>
      <p:sp>
        <p:nvSpPr>
          <p:cNvPr id="6" name="Footer Placeholder 5"/>
          <p:cNvSpPr>
            <a:spLocks noGrp="1"/>
          </p:cNvSpPr>
          <p:nvPr>
            <p:ph type="ftr" sz="quarter" idx="11"/>
          </p:nvPr>
        </p:nvSpPr>
        <p:spPr/>
        <p:txBody>
          <a:bodyPr/>
          <a:lstStyle/>
          <a:p>
            <a:endParaRPr lang="fr-F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4DCC0AD-4751-7442-AA48-98809B249EC6}" type="slidenum">
              <a:rPr lang="fr-FR" smtClean="0"/>
              <a:t>‹N°›</a:t>
            </a:fld>
            <a:endParaRPr lang="fr-F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smtClean="0"/>
              <a:t>Cliquez et modifiez le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Cliquez pour modifier les styles du texte du masque</a:t>
            </a:r>
          </a:p>
        </p:txBody>
      </p:sp>
      <p:sp>
        <p:nvSpPr>
          <p:cNvPr id="5" name="Date Placeholder 4"/>
          <p:cNvSpPr>
            <a:spLocks noGrp="1"/>
          </p:cNvSpPr>
          <p:nvPr>
            <p:ph type="dt" sz="half" idx="10"/>
          </p:nvPr>
        </p:nvSpPr>
        <p:spPr/>
        <p:txBody>
          <a:bodyPr/>
          <a:lstStyle/>
          <a:p>
            <a:fld id="{1307FDD2-7E4E-614A-AE81-D067ECA70D40}" type="datetimeFigureOut">
              <a:rPr lang="fr-FR" smtClean="0"/>
              <a:t>27/03/2019</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4DCC0AD-4751-7442-AA48-98809B249EC6}" type="slidenum">
              <a:rPr lang="fr-FR" smtClean="0"/>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1307FDD2-7E4E-614A-AE81-D067ECA70D40}" type="datetimeFigureOut">
              <a:rPr lang="fr-FR" smtClean="0"/>
              <a:t>27/03/2019</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4DCC0AD-4751-7442-AA48-98809B249EC6}" type="slidenum">
              <a:rPr lang="fr-FR" smtClean="0"/>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smtClean="0"/>
              <a:t>Cliquez et modifiez le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1307FDD2-7E4E-614A-AE81-D067ECA70D40}" type="datetimeFigureOut">
              <a:rPr lang="fr-FR" smtClean="0"/>
              <a:t>27/03/2019</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4DCC0AD-4751-7442-AA48-98809B249EC6}"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smtClean="0"/>
              <a:t>Cliquez et modifiez le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1307FDD2-7E4E-614A-AE81-D067ECA70D40}" type="datetimeFigureOut">
              <a:rPr lang="fr-FR" smtClean="0"/>
              <a:t>27/03/2019</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4DCC0AD-4751-7442-AA48-98809B249EC6}"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smtClean="0"/>
              <a:t>Cliquez et modifiez le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1307FDD2-7E4E-614A-AE81-D067ECA70D40}" type="datetimeFigureOut">
              <a:rPr lang="fr-FR" smtClean="0"/>
              <a:t>27/03/2019</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4DCC0AD-4751-7442-AA48-98809B249EC6}"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smtClean="0"/>
              <a:t>Cliquez et modifiez le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1307FDD2-7E4E-614A-AE81-D067ECA70D40}" type="datetimeFigureOut">
              <a:rPr lang="fr-FR" smtClean="0"/>
              <a:t>27/03/2019</a:t>
            </a:fld>
            <a:endParaRPr lang="fr-FR"/>
          </a:p>
        </p:txBody>
      </p:sp>
      <p:sp>
        <p:nvSpPr>
          <p:cNvPr id="6" name="Footer Placeholder 5"/>
          <p:cNvSpPr>
            <a:spLocks noGrp="1"/>
          </p:cNvSpPr>
          <p:nvPr>
            <p:ph type="ftr" sz="quarter" idx="11"/>
          </p:nvPr>
        </p:nvSpPr>
        <p:spPr/>
        <p:txBody>
          <a:bodyPr/>
          <a:lstStyle/>
          <a:p>
            <a:endParaRPr lang="fr-F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4DCC0AD-4751-7442-AA48-98809B249EC6}"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Cliquez et modifiez le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1307FDD2-7E4E-614A-AE81-D067ECA70D40}" type="datetimeFigureOut">
              <a:rPr lang="fr-FR" smtClean="0"/>
              <a:t>27/03/2019</a:t>
            </a:fld>
            <a:endParaRPr lang="fr-FR"/>
          </a:p>
        </p:txBody>
      </p:sp>
      <p:sp>
        <p:nvSpPr>
          <p:cNvPr id="8" name="Footer Placeholder 7"/>
          <p:cNvSpPr>
            <a:spLocks noGrp="1"/>
          </p:cNvSpPr>
          <p:nvPr>
            <p:ph type="ftr" sz="quarter" idx="11"/>
          </p:nvPr>
        </p:nvSpPr>
        <p:spPr/>
        <p:txBody>
          <a:bodyPr/>
          <a:lstStyle/>
          <a:p>
            <a:endParaRPr lang="fr-F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4DCC0AD-4751-7442-AA48-98809B249EC6}"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Date Placeholder 2"/>
          <p:cNvSpPr>
            <a:spLocks noGrp="1"/>
          </p:cNvSpPr>
          <p:nvPr>
            <p:ph type="dt" sz="half" idx="10"/>
          </p:nvPr>
        </p:nvSpPr>
        <p:spPr/>
        <p:txBody>
          <a:bodyPr/>
          <a:lstStyle/>
          <a:p>
            <a:fld id="{1307FDD2-7E4E-614A-AE81-D067ECA70D40}" type="datetimeFigureOut">
              <a:rPr lang="fr-FR" smtClean="0"/>
              <a:t>27/03/2019</a:t>
            </a:fld>
            <a:endParaRPr lang="fr-FR"/>
          </a:p>
        </p:txBody>
      </p:sp>
      <p:sp>
        <p:nvSpPr>
          <p:cNvPr id="4" name="Footer Placeholder 3"/>
          <p:cNvSpPr>
            <a:spLocks noGrp="1"/>
          </p:cNvSpPr>
          <p:nvPr>
            <p:ph type="ftr" sz="quarter" idx="11"/>
          </p:nvPr>
        </p:nvSpPr>
        <p:spPr/>
        <p:txBody>
          <a:bodyPr/>
          <a:lstStyle/>
          <a:p>
            <a:endParaRPr lang="fr-F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4DCC0AD-4751-7442-AA48-98809B249EC6}"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07FDD2-7E4E-614A-AE81-D067ECA70D40}" type="datetimeFigureOut">
              <a:rPr lang="fr-FR" smtClean="0"/>
              <a:t>27/03/2019</a:t>
            </a:fld>
            <a:endParaRPr lang="fr-FR"/>
          </a:p>
        </p:txBody>
      </p:sp>
      <p:sp>
        <p:nvSpPr>
          <p:cNvPr id="3" name="Footer Placeholder 2"/>
          <p:cNvSpPr>
            <a:spLocks noGrp="1"/>
          </p:cNvSpPr>
          <p:nvPr>
            <p:ph type="ftr" sz="quarter" idx="11"/>
          </p:nvPr>
        </p:nvSpPr>
        <p:spPr/>
        <p:txBody>
          <a:bodyPr/>
          <a:lstStyle/>
          <a:p>
            <a:endParaRPr lang="fr-F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4DCC0AD-4751-7442-AA48-98809B249EC6}"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smtClean="0"/>
              <a:t>Cliquez et modifiez le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1307FDD2-7E4E-614A-AE81-D067ECA70D40}" type="datetimeFigureOut">
              <a:rPr lang="fr-FR" smtClean="0"/>
              <a:t>27/03/2019</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4DCC0AD-4751-7442-AA48-98809B249EC6}"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smtClean="0"/>
              <a:t>Cliquez et modifiez le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1307FDD2-7E4E-614A-AE81-D067ECA70D40}" type="datetimeFigureOut">
              <a:rPr lang="fr-FR" smtClean="0"/>
              <a:t>27/03/2019</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4DCC0AD-4751-7442-AA48-98809B249EC6}"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smtClean="0"/>
              <a:t>Cliquez et modifiez le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307FDD2-7E4E-614A-AE81-D067ECA70D40}" type="datetimeFigureOut">
              <a:rPr lang="fr-FR" smtClean="0"/>
              <a:t>27/03/2019</a:t>
            </a:fld>
            <a:endParaRPr lang="fr-F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4DCC0AD-4751-7442-AA48-98809B249EC6}" type="slidenum">
              <a:rPr lang="fr-FR" smtClean="0"/>
              <a:t>‹N°›</a:t>
            </a:fld>
            <a:endParaRPr lang="fr-FR"/>
          </a:p>
        </p:txBody>
      </p:sp>
    </p:spTree>
    <p:extLst>
      <p:ext uri="{BB962C8B-B14F-4D97-AF65-F5344CB8AC3E}">
        <p14:creationId xmlns:p14="http://schemas.microsoft.com/office/powerpoint/2010/main" val="1889778320"/>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20.gif"/></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9.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7.tiff"/><Relationship Id="rId5" Type="http://schemas.openxmlformats.org/officeDocument/2006/relationships/image" Target="../media/image16.png"/><Relationship Id="rId4" Type="http://schemas.openxmlformats.org/officeDocument/2006/relationships/image" Target="../media/image26.jpeg"/><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23850" y="792807"/>
            <a:ext cx="11868150" cy="4264466"/>
          </a:xfrm>
        </p:spPr>
        <p:txBody>
          <a:bodyPr>
            <a:noAutofit/>
          </a:bodyPr>
          <a:lstStyle/>
          <a:p>
            <a:pPr algn="ctr"/>
            <a:r>
              <a:rPr lang="fr-FR" sz="4000" dirty="0" smtClean="0"/>
              <a:t/>
            </a:r>
            <a:br>
              <a:rPr lang="fr-FR" sz="4000" dirty="0" smtClean="0"/>
            </a:br>
            <a:r>
              <a:rPr lang="fr-FR" sz="4000" dirty="0"/>
              <a:t/>
            </a:r>
            <a:br>
              <a:rPr lang="fr-FR" sz="4000" dirty="0"/>
            </a:br>
            <a:r>
              <a:rPr lang="fr-FR" sz="4000" dirty="0" smtClean="0"/>
              <a:t/>
            </a:r>
            <a:br>
              <a:rPr lang="fr-FR" sz="4000" dirty="0" smtClean="0"/>
            </a:br>
            <a:r>
              <a:rPr lang="fr-FR" sz="4000" dirty="0"/>
              <a:t/>
            </a:r>
            <a:br>
              <a:rPr lang="fr-FR" sz="4000" dirty="0"/>
            </a:br>
            <a:r>
              <a:rPr lang="fr-FR" sz="4000" dirty="0" smtClean="0"/>
              <a:t/>
            </a:r>
            <a:br>
              <a:rPr lang="fr-FR" sz="4000" dirty="0" smtClean="0"/>
            </a:br>
            <a:r>
              <a:rPr lang="fr-FR" sz="4000" dirty="0"/>
              <a:t/>
            </a:r>
            <a:br>
              <a:rPr lang="fr-FR" sz="4000" dirty="0"/>
            </a:br>
            <a:r>
              <a:rPr lang="fr-FR" sz="4000" dirty="0" smtClean="0"/>
              <a:t/>
            </a:r>
            <a:br>
              <a:rPr lang="fr-FR" sz="4000" dirty="0" smtClean="0"/>
            </a:br>
            <a:r>
              <a:rPr lang="fr-FR" sz="4000" dirty="0"/>
              <a:t/>
            </a:r>
            <a:br>
              <a:rPr lang="fr-FR" sz="4000" dirty="0"/>
            </a:br>
            <a:r>
              <a:rPr lang="fr-FR" sz="4000" dirty="0" smtClean="0"/>
              <a:t/>
            </a:r>
            <a:br>
              <a:rPr lang="fr-FR" sz="4000" dirty="0" smtClean="0"/>
            </a:br>
            <a:r>
              <a:rPr lang="fr-FR" sz="4000" dirty="0"/>
              <a:t/>
            </a:r>
            <a:br>
              <a:rPr lang="fr-FR" sz="4000" dirty="0"/>
            </a:br>
            <a:r>
              <a:rPr lang="fr-FR" sz="4000" dirty="0" smtClean="0"/>
              <a:t/>
            </a:r>
            <a:br>
              <a:rPr lang="fr-FR" sz="4000" dirty="0" smtClean="0"/>
            </a:br>
            <a:r>
              <a:rPr lang="fr-FR" sz="2400" cap="all" dirty="0" smtClean="0"/>
              <a:t>2ÈME </a:t>
            </a:r>
            <a:r>
              <a:rPr lang="fr-FR" sz="2400" cap="all" dirty="0"/>
              <a:t>JOURNÉE DES MÉTIERS FHP-MCO</a:t>
            </a:r>
            <a:br>
              <a:rPr lang="fr-FR" sz="2400" cap="all" dirty="0"/>
            </a:br>
            <a:r>
              <a:rPr lang="fr-FR" sz="2400" dirty="0"/>
              <a:t>ATELIER NAISSANCE,</a:t>
            </a:r>
            <a:br>
              <a:rPr lang="fr-FR" sz="2400" dirty="0"/>
            </a:br>
            <a:r>
              <a:rPr lang="fr-FR" sz="2400" dirty="0"/>
              <a:t>28 MARS 2019, PARIS. </a:t>
            </a:r>
            <a:r>
              <a:rPr lang="fr-FR" sz="2400" dirty="0" smtClean="0"/>
              <a:t/>
            </a:r>
            <a:br>
              <a:rPr lang="fr-FR" sz="2400" dirty="0" smtClean="0"/>
            </a:br>
            <a:r>
              <a:rPr lang="fr-FR" sz="4000" dirty="0"/>
              <a:t/>
            </a:r>
            <a:br>
              <a:rPr lang="fr-FR" sz="4000" dirty="0"/>
            </a:br>
            <a:r>
              <a:rPr lang="fr-FR" sz="3600" dirty="0" smtClean="0"/>
              <a:t>Perspective intégrative dans l’étude du développement psychologique du bébé :</a:t>
            </a:r>
            <a:br>
              <a:rPr lang="fr-FR" sz="3600" dirty="0" smtClean="0"/>
            </a:br>
            <a:r>
              <a:rPr lang="fr-FR" sz="4000" dirty="0" smtClean="0"/>
              <a:t/>
            </a:r>
            <a:br>
              <a:rPr lang="fr-FR" sz="4000" dirty="0" smtClean="0"/>
            </a:br>
            <a:r>
              <a:rPr lang="fr-FR" sz="3200" i="1" dirty="0" smtClean="0"/>
              <a:t>de la perception sociale chez le bébé au</a:t>
            </a:r>
            <a:r>
              <a:rPr lang="fr-FR" sz="3200" i="1" dirty="0"/>
              <a:t/>
            </a:r>
            <a:br>
              <a:rPr lang="fr-FR" sz="3200" i="1" dirty="0"/>
            </a:br>
            <a:r>
              <a:rPr lang="fr-FR" sz="3200" i="1" dirty="0" smtClean="0"/>
              <a:t>Processus d’Attachement parent - enfant</a:t>
            </a:r>
            <a:endParaRPr lang="fr-FR" sz="3200" i="1" dirty="0"/>
          </a:p>
        </p:txBody>
      </p:sp>
      <p:sp>
        <p:nvSpPr>
          <p:cNvPr id="3" name="Sous-titre 2"/>
          <p:cNvSpPr>
            <a:spLocks noGrp="1"/>
          </p:cNvSpPr>
          <p:nvPr>
            <p:ph type="subTitle" idx="1"/>
          </p:nvPr>
        </p:nvSpPr>
        <p:spPr>
          <a:xfrm>
            <a:off x="1810839" y="5057273"/>
            <a:ext cx="9144000" cy="1655762"/>
          </a:xfrm>
        </p:spPr>
        <p:txBody>
          <a:bodyPr>
            <a:normAutofit fontScale="92500" lnSpcReduction="20000"/>
          </a:bodyPr>
          <a:lstStyle/>
          <a:p>
            <a:pPr algn="ctr"/>
            <a:endParaRPr lang="fr-FR" dirty="0" smtClean="0"/>
          </a:p>
          <a:p>
            <a:pPr algn="ctr"/>
            <a:r>
              <a:rPr lang="fr-FR" dirty="0" smtClean="0"/>
              <a:t>Le </a:t>
            </a:r>
            <a:r>
              <a:rPr lang="fr-FR" dirty="0" err="1" smtClean="0"/>
              <a:t>driant</a:t>
            </a:r>
            <a:r>
              <a:rPr lang="fr-FR" dirty="0" smtClean="0"/>
              <a:t> B. (MCF, Psychologie du développement)</a:t>
            </a:r>
          </a:p>
          <a:p>
            <a:pPr algn="ctr"/>
            <a:r>
              <a:rPr lang="fr-FR" dirty="0" err="1" smtClean="0"/>
              <a:t>Cilia</a:t>
            </a:r>
            <a:r>
              <a:rPr lang="fr-FR" dirty="0" smtClean="0"/>
              <a:t> F.(Docteur, Psychologie du développement).</a:t>
            </a:r>
          </a:p>
          <a:p>
            <a:pPr algn="ctr"/>
            <a:endParaRPr lang="fr-FR" dirty="0" smtClean="0"/>
          </a:p>
          <a:p>
            <a:pPr algn="ctr"/>
            <a:r>
              <a:rPr lang="fr-FR" dirty="0" smtClean="0"/>
              <a:t>CRP-CPO (EA 7273), UPJV.</a:t>
            </a:r>
            <a:endParaRPr lang="fr-FR" dirty="0"/>
          </a:p>
        </p:txBody>
      </p:sp>
      <p:pic>
        <p:nvPicPr>
          <p:cNvPr id="5" name="Image 4"/>
          <p:cNvPicPr>
            <a:picLocks noChangeAspect="1"/>
          </p:cNvPicPr>
          <p:nvPr/>
        </p:nvPicPr>
        <p:blipFill>
          <a:blip r:embed="rId2"/>
          <a:stretch>
            <a:fillRect/>
          </a:stretch>
        </p:blipFill>
        <p:spPr>
          <a:xfrm>
            <a:off x="9639705" y="5443381"/>
            <a:ext cx="1751310" cy="1081101"/>
          </a:xfrm>
          <a:prstGeom prst="rect">
            <a:avLst/>
          </a:prstGeom>
        </p:spPr>
      </p:pic>
      <p:pic>
        <p:nvPicPr>
          <p:cNvPr id="6" name="Image 5"/>
          <p:cNvPicPr/>
          <p:nvPr/>
        </p:nvPicPr>
        <p:blipFill>
          <a:blip r:embed="rId3" cstate="print">
            <a:extLst>
              <a:ext uri="{28A0092B-C50C-407E-A947-70E740481C1C}">
                <a14:useLocalDpi xmlns:a14="http://schemas.microsoft.com/office/drawing/2010/main" val="0"/>
              </a:ext>
            </a:extLst>
          </a:blip>
          <a:stretch>
            <a:fillRect/>
          </a:stretch>
        </p:blipFill>
        <p:spPr>
          <a:xfrm>
            <a:off x="1895821" y="5287384"/>
            <a:ext cx="1230151" cy="1425651"/>
          </a:xfrm>
          <a:prstGeom prst="rect">
            <a:avLst/>
          </a:prstGeom>
        </p:spPr>
      </p:pic>
      <p:pic>
        <p:nvPicPr>
          <p:cNvPr id="4" name="Image 3"/>
          <p:cNvPicPr>
            <a:picLocks noChangeAspect="1"/>
          </p:cNvPicPr>
          <p:nvPr/>
        </p:nvPicPr>
        <p:blipFill>
          <a:blip r:embed="rId4"/>
          <a:stretch>
            <a:fillRect/>
          </a:stretch>
        </p:blipFill>
        <p:spPr>
          <a:xfrm>
            <a:off x="786515" y="284807"/>
            <a:ext cx="1460500" cy="1016000"/>
          </a:xfrm>
          <a:prstGeom prst="rect">
            <a:avLst/>
          </a:prstGeom>
        </p:spPr>
      </p:pic>
    </p:spTree>
    <p:extLst>
      <p:ext uri="{BB962C8B-B14F-4D97-AF65-F5344CB8AC3E}">
        <p14:creationId xmlns:p14="http://schemas.microsoft.com/office/powerpoint/2010/main" val="6607793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63585" y="475255"/>
            <a:ext cx="10144880" cy="1280890"/>
          </a:xfrm>
        </p:spPr>
        <p:txBody>
          <a:bodyPr>
            <a:normAutofit/>
          </a:bodyPr>
          <a:lstStyle/>
          <a:p>
            <a:r>
              <a:rPr lang="fr-FR" b="1" dirty="0" smtClean="0"/>
              <a:t>Attachement</a:t>
            </a:r>
            <a:r>
              <a:rPr lang="fr-FR" dirty="0" smtClean="0"/>
              <a:t> : besoin social primaire </a:t>
            </a:r>
            <a:br>
              <a:rPr lang="fr-FR" dirty="0" smtClean="0"/>
            </a:br>
            <a:r>
              <a:rPr lang="fr-FR" sz="2400" dirty="0" smtClean="0"/>
              <a:t>(</a:t>
            </a:r>
            <a:r>
              <a:rPr lang="fr-FR" sz="2400" dirty="0"/>
              <a:t>B</a:t>
            </a:r>
            <a:r>
              <a:rPr lang="fr-FR" sz="2400" dirty="0" smtClean="0"/>
              <a:t>owlby, 1969)</a:t>
            </a:r>
            <a:endParaRPr lang="fr-FR" sz="2400" dirty="0"/>
          </a:p>
        </p:txBody>
      </p:sp>
      <p:sp>
        <p:nvSpPr>
          <p:cNvPr id="3" name="Espace réservé du contenu 2"/>
          <p:cNvSpPr>
            <a:spLocks noGrp="1"/>
          </p:cNvSpPr>
          <p:nvPr>
            <p:ph idx="4294967295"/>
          </p:nvPr>
        </p:nvSpPr>
        <p:spPr>
          <a:xfrm>
            <a:off x="577850" y="1506647"/>
            <a:ext cx="11614150" cy="5032375"/>
          </a:xfrm>
        </p:spPr>
        <p:txBody>
          <a:bodyPr>
            <a:normAutofit fontScale="92500"/>
          </a:bodyPr>
          <a:lstStyle/>
          <a:p>
            <a:pPr algn="just">
              <a:lnSpc>
                <a:spcPct val="150000"/>
              </a:lnSpc>
            </a:pPr>
            <a:r>
              <a:rPr lang="fr-FR" sz="3600" b="1" dirty="0"/>
              <a:t>L</a:t>
            </a:r>
            <a:r>
              <a:rPr lang="fr-FR" sz="3600" b="1" dirty="0" smtClean="0"/>
              <a:t>ien affectif </a:t>
            </a:r>
            <a:r>
              <a:rPr lang="fr-FR" sz="3600" dirty="0" smtClean="0"/>
              <a:t>unissant l’enfant à un adulte,</a:t>
            </a:r>
          </a:p>
          <a:p>
            <a:pPr algn="just">
              <a:lnSpc>
                <a:spcPct val="150000"/>
              </a:lnSpc>
            </a:pPr>
            <a:r>
              <a:rPr lang="fr-FR" sz="3600" dirty="0"/>
              <a:t>Orienté vers une </a:t>
            </a:r>
            <a:r>
              <a:rPr lang="fr-FR" sz="3600" b="1" dirty="0"/>
              <a:t>figure primaire</a:t>
            </a:r>
            <a:r>
              <a:rPr lang="fr-FR" sz="3600" dirty="0"/>
              <a:t> et des figures secondaires</a:t>
            </a:r>
            <a:r>
              <a:rPr lang="fr-FR" sz="3600" dirty="0" smtClean="0"/>
              <a:t>,</a:t>
            </a:r>
          </a:p>
          <a:p>
            <a:pPr algn="just">
              <a:lnSpc>
                <a:spcPct val="150000"/>
              </a:lnSpc>
            </a:pPr>
            <a:r>
              <a:rPr lang="fr-FR" sz="3600" dirty="0" smtClean="0"/>
              <a:t>Recherche de </a:t>
            </a:r>
            <a:r>
              <a:rPr lang="fr-FR" sz="3600" b="1" dirty="0" smtClean="0"/>
              <a:t>proximité</a:t>
            </a:r>
            <a:r>
              <a:rPr lang="fr-FR" sz="3600" dirty="0"/>
              <a:t> </a:t>
            </a:r>
            <a:r>
              <a:rPr lang="fr-FR" sz="3600" dirty="0" smtClean="0"/>
              <a:t>avec cette figure qui est alors une </a:t>
            </a:r>
            <a:r>
              <a:rPr lang="fr-FR" sz="3600" b="1" dirty="0" smtClean="0"/>
              <a:t>base de sécurité,</a:t>
            </a:r>
            <a:endParaRPr lang="fr-FR" sz="3600" dirty="0" smtClean="0"/>
          </a:p>
          <a:p>
            <a:pPr algn="just">
              <a:lnSpc>
                <a:spcPct val="150000"/>
              </a:lnSpc>
            </a:pPr>
            <a:r>
              <a:rPr lang="fr-FR" sz="3600" b="1" dirty="0" smtClean="0"/>
              <a:t>Système </a:t>
            </a:r>
            <a:r>
              <a:rPr lang="fr-FR" sz="3600" b="1" dirty="0"/>
              <a:t>comportemental </a:t>
            </a:r>
            <a:r>
              <a:rPr lang="fr-FR" sz="3600" dirty="0"/>
              <a:t>actif dés la naissance,</a:t>
            </a:r>
          </a:p>
          <a:p>
            <a:pPr>
              <a:lnSpc>
                <a:spcPct val="150000"/>
              </a:lnSpc>
            </a:pPr>
            <a:endParaRPr lang="fr-FR" sz="3600" dirty="0" smtClean="0"/>
          </a:p>
          <a:p>
            <a:endParaRPr lang="fr-FR" dirty="0"/>
          </a:p>
          <a:p>
            <a:endParaRPr lang="fr-FR" dirty="0" smtClean="0"/>
          </a:p>
          <a:p>
            <a:endParaRPr lang="fr-FR" dirty="0"/>
          </a:p>
          <a:p>
            <a:endParaRPr lang="fr-FR" dirty="0"/>
          </a:p>
        </p:txBody>
      </p:sp>
    </p:spTree>
    <p:extLst>
      <p:ext uri="{BB962C8B-B14F-4D97-AF65-F5344CB8AC3E}">
        <p14:creationId xmlns:p14="http://schemas.microsoft.com/office/powerpoint/2010/main" val="19559673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4000" y="107576"/>
            <a:ext cx="9144000" cy="1336956"/>
          </a:xfrm>
        </p:spPr>
        <p:txBody>
          <a:bodyPr/>
          <a:lstStyle/>
          <a:p>
            <a:r>
              <a:rPr lang="fr-FR" dirty="0" smtClean="0"/>
              <a:t/>
            </a:r>
            <a:br>
              <a:rPr lang="fr-FR" dirty="0" smtClean="0"/>
            </a:br>
            <a:r>
              <a:rPr lang="fr-FR" dirty="0" smtClean="0"/>
              <a:t>   Les comportements d’attachement</a:t>
            </a:r>
            <a:endParaRPr lang="fr-FR" dirty="0"/>
          </a:p>
        </p:txBody>
      </p:sp>
      <p:sp>
        <p:nvSpPr>
          <p:cNvPr id="3" name="Espace réservé du contenu 2"/>
          <p:cNvSpPr>
            <a:spLocks noGrp="1"/>
          </p:cNvSpPr>
          <p:nvPr>
            <p:ph idx="1"/>
          </p:nvPr>
        </p:nvSpPr>
        <p:spPr>
          <a:xfrm>
            <a:off x="2073275" y="1600201"/>
            <a:ext cx="9452418" cy="5122332"/>
          </a:xfrm>
        </p:spPr>
        <p:txBody>
          <a:bodyPr>
            <a:normAutofit/>
          </a:bodyPr>
          <a:lstStyle/>
          <a:p>
            <a:pPr marL="0" indent="0" algn="just">
              <a:buNone/>
            </a:pPr>
            <a:r>
              <a:rPr lang="fr-FR" sz="2800" b="1" dirty="0" smtClean="0"/>
              <a:t>Comportements </a:t>
            </a:r>
            <a:r>
              <a:rPr lang="fr-FR" sz="2800" b="1" dirty="0"/>
              <a:t>de signal</a:t>
            </a:r>
            <a:r>
              <a:rPr lang="fr-FR" dirty="0" smtClean="0"/>
              <a:t>, </a:t>
            </a:r>
            <a:r>
              <a:rPr lang="fr-FR" sz="2000" dirty="0" smtClean="0"/>
              <a:t>amènent la mère à l’enfant : </a:t>
            </a:r>
          </a:p>
          <a:p>
            <a:pPr marL="0" indent="0" algn="just">
              <a:buNone/>
            </a:pPr>
            <a:r>
              <a:rPr lang="fr-FR" dirty="0" smtClean="0"/>
              <a:t>	</a:t>
            </a:r>
            <a:r>
              <a:rPr lang="fr-FR" sz="2600" dirty="0"/>
              <a:t>Pleurs, sourire, </a:t>
            </a:r>
            <a:r>
              <a:rPr lang="fr-FR" sz="2600" dirty="0" smtClean="0"/>
              <a:t>babils, </a:t>
            </a:r>
            <a:r>
              <a:rPr lang="fr-FR" sz="2600" dirty="0"/>
              <a:t>extension des </a:t>
            </a:r>
            <a:r>
              <a:rPr lang="fr-FR" sz="2600" dirty="0" smtClean="0"/>
              <a:t>bras, etc.</a:t>
            </a:r>
            <a:endParaRPr lang="fr-FR" sz="2600" dirty="0"/>
          </a:p>
          <a:p>
            <a:pPr lvl="1" algn="ctr">
              <a:buFont typeface="Wingdings" charset="2"/>
              <a:buChar char="Ø"/>
            </a:pPr>
            <a:endParaRPr lang="fr-FR" sz="2800" b="1" dirty="0" smtClean="0"/>
          </a:p>
          <a:p>
            <a:pPr lvl="1" algn="ctr">
              <a:buFont typeface="Wingdings" charset="2"/>
              <a:buChar char="Ø"/>
            </a:pPr>
            <a:r>
              <a:rPr lang="fr-FR" sz="2800" b="1" dirty="0" smtClean="0"/>
              <a:t>tonalité </a:t>
            </a:r>
            <a:r>
              <a:rPr lang="fr-FR" sz="2800" b="1" dirty="0"/>
              <a:t>affective variable</a:t>
            </a:r>
          </a:p>
        </p:txBody>
      </p:sp>
      <p:pic>
        <p:nvPicPr>
          <p:cNvPr id="4" name="Image 3"/>
          <p:cNvPicPr>
            <a:picLocks noChangeAspect="1"/>
          </p:cNvPicPr>
          <p:nvPr/>
        </p:nvPicPr>
        <p:blipFill>
          <a:blip r:embed="rId3"/>
          <a:stretch>
            <a:fillRect/>
          </a:stretch>
        </p:blipFill>
        <p:spPr>
          <a:xfrm>
            <a:off x="1127838" y="2859174"/>
            <a:ext cx="2963334" cy="1481667"/>
          </a:xfrm>
          <a:prstGeom prst="rect">
            <a:avLst/>
          </a:prstGeom>
        </p:spPr>
      </p:pic>
      <p:pic>
        <p:nvPicPr>
          <p:cNvPr id="5" name="Image 4"/>
          <p:cNvPicPr>
            <a:picLocks noChangeAspect="1"/>
          </p:cNvPicPr>
          <p:nvPr/>
        </p:nvPicPr>
        <p:blipFill>
          <a:blip r:embed="rId4"/>
          <a:stretch>
            <a:fillRect/>
          </a:stretch>
        </p:blipFill>
        <p:spPr>
          <a:xfrm>
            <a:off x="4699751" y="4563039"/>
            <a:ext cx="2099733" cy="1734192"/>
          </a:xfrm>
          <a:prstGeom prst="rect">
            <a:avLst/>
          </a:prstGeom>
        </p:spPr>
      </p:pic>
      <p:pic>
        <p:nvPicPr>
          <p:cNvPr id="6" name="Image 5"/>
          <p:cNvPicPr>
            <a:picLocks noChangeAspect="1"/>
          </p:cNvPicPr>
          <p:nvPr/>
        </p:nvPicPr>
        <p:blipFill>
          <a:blip r:embed="rId5"/>
          <a:stretch>
            <a:fillRect/>
          </a:stretch>
        </p:blipFill>
        <p:spPr>
          <a:xfrm>
            <a:off x="8251826" y="3983466"/>
            <a:ext cx="3327400" cy="2009750"/>
          </a:xfrm>
          <a:prstGeom prst="rect">
            <a:avLst/>
          </a:prstGeom>
        </p:spPr>
      </p:pic>
    </p:spTree>
    <p:extLst>
      <p:ext uri="{BB962C8B-B14F-4D97-AF65-F5344CB8AC3E}">
        <p14:creationId xmlns:p14="http://schemas.microsoft.com/office/powerpoint/2010/main" val="11169214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comportements d’attachement</a:t>
            </a:r>
            <a:endParaRPr lang="fr-FR" dirty="0"/>
          </a:p>
        </p:txBody>
      </p:sp>
      <p:sp>
        <p:nvSpPr>
          <p:cNvPr id="3" name="Espace réservé du contenu 2"/>
          <p:cNvSpPr>
            <a:spLocks noGrp="1"/>
          </p:cNvSpPr>
          <p:nvPr>
            <p:ph idx="1"/>
          </p:nvPr>
        </p:nvSpPr>
        <p:spPr>
          <a:xfrm>
            <a:off x="1148316" y="1600201"/>
            <a:ext cx="10356295" cy="5122332"/>
          </a:xfrm>
        </p:spPr>
        <p:txBody>
          <a:bodyPr>
            <a:normAutofit/>
          </a:bodyPr>
          <a:lstStyle/>
          <a:p>
            <a:pPr algn="just">
              <a:buFont typeface="Wingdings" charset="2"/>
              <a:buChar char="ü"/>
            </a:pPr>
            <a:r>
              <a:rPr lang="fr-FR" sz="2600" b="1" dirty="0"/>
              <a:t>Comportements d’approche</a:t>
            </a:r>
            <a:r>
              <a:rPr lang="fr-FR" sz="2600" dirty="0"/>
              <a:t>, </a:t>
            </a:r>
            <a:r>
              <a:rPr lang="fr-FR" sz="2600" dirty="0" smtClean="0"/>
              <a:t>amènent </a:t>
            </a:r>
            <a:r>
              <a:rPr lang="fr-FR" sz="2600" dirty="0"/>
              <a:t>l’enfant à la mère </a:t>
            </a:r>
            <a:r>
              <a:rPr lang="fr-FR" dirty="0" smtClean="0"/>
              <a:t>:</a:t>
            </a:r>
          </a:p>
          <a:p>
            <a:pPr algn="just">
              <a:buFont typeface="Wingdings" charset="2"/>
              <a:buChar char="ü"/>
            </a:pPr>
            <a:endParaRPr lang="fr-FR" dirty="0" smtClean="0"/>
          </a:p>
          <a:p>
            <a:pPr marL="0" indent="0" algn="just">
              <a:buNone/>
            </a:pPr>
            <a:r>
              <a:rPr lang="fr-FR" sz="2600" dirty="0"/>
              <a:t> 	Agrippement, succion non </a:t>
            </a:r>
            <a:r>
              <a:rPr lang="fr-FR" sz="2600" dirty="0" smtClean="0"/>
              <a:t>nutritive, </a:t>
            </a:r>
            <a:r>
              <a:rPr lang="fr-FR" sz="2600" dirty="0"/>
              <a:t>comportement de suivre, etc.</a:t>
            </a:r>
          </a:p>
          <a:p>
            <a:pPr marL="0" indent="0" algn="just">
              <a:buNone/>
            </a:pPr>
            <a:endParaRPr lang="fr-FR" sz="2600" dirty="0"/>
          </a:p>
        </p:txBody>
      </p:sp>
      <p:pic>
        <p:nvPicPr>
          <p:cNvPr id="4" name="Image 3"/>
          <p:cNvPicPr>
            <a:picLocks noChangeAspect="1"/>
          </p:cNvPicPr>
          <p:nvPr/>
        </p:nvPicPr>
        <p:blipFill>
          <a:blip r:embed="rId3"/>
          <a:stretch>
            <a:fillRect/>
          </a:stretch>
        </p:blipFill>
        <p:spPr>
          <a:xfrm>
            <a:off x="1803400" y="4817533"/>
            <a:ext cx="2857500" cy="1905000"/>
          </a:xfrm>
          <a:prstGeom prst="rect">
            <a:avLst/>
          </a:prstGeom>
        </p:spPr>
      </p:pic>
      <p:pic>
        <p:nvPicPr>
          <p:cNvPr id="5" name="Image 4"/>
          <p:cNvPicPr>
            <a:picLocks noChangeAspect="1"/>
          </p:cNvPicPr>
          <p:nvPr/>
        </p:nvPicPr>
        <p:blipFill>
          <a:blip r:embed="rId4"/>
          <a:stretch>
            <a:fillRect/>
          </a:stretch>
        </p:blipFill>
        <p:spPr>
          <a:xfrm>
            <a:off x="9090738" y="4504898"/>
            <a:ext cx="2413873" cy="1898659"/>
          </a:xfrm>
          <a:prstGeom prst="rect">
            <a:avLst/>
          </a:prstGeom>
        </p:spPr>
      </p:pic>
      <p:pic>
        <p:nvPicPr>
          <p:cNvPr id="6" name="Image 5"/>
          <p:cNvPicPr>
            <a:picLocks noChangeAspect="1"/>
          </p:cNvPicPr>
          <p:nvPr/>
        </p:nvPicPr>
        <p:blipFill>
          <a:blip r:embed="rId5"/>
          <a:stretch>
            <a:fillRect/>
          </a:stretch>
        </p:blipFill>
        <p:spPr>
          <a:xfrm>
            <a:off x="5480048" y="3364437"/>
            <a:ext cx="2791542" cy="1898659"/>
          </a:xfrm>
          <a:prstGeom prst="rect">
            <a:avLst/>
          </a:prstGeom>
        </p:spPr>
      </p:pic>
    </p:spTree>
    <p:extLst>
      <p:ext uri="{BB962C8B-B14F-4D97-AF65-F5344CB8AC3E}">
        <p14:creationId xmlns:p14="http://schemas.microsoft.com/office/powerpoint/2010/main" val="13723928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comportements d’attachement</a:t>
            </a:r>
            <a:endParaRPr lang="fr-FR" dirty="0"/>
          </a:p>
        </p:txBody>
      </p:sp>
      <p:sp>
        <p:nvSpPr>
          <p:cNvPr id="3" name="Espace réservé du contenu 2"/>
          <p:cNvSpPr>
            <a:spLocks noGrp="1"/>
          </p:cNvSpPr>
          <p:nvPr>
            <p:ph idx="1"/>
          </p:nvPr>
        </p:nvSpPr>
        <p:spPr>
          <a:xfrm>
            <a:off x="2073275" y="1600201"/>
            <a:ext cx="8442325" cy="5122332"/>
          </a:xfrm>
        </p:spPr>
        <p:txBody>
          <a:bodyPr>
            <a:normAutofit/>
          </a:bodyPr>
          <a:lstStyle/>
          <a:p>
            <a:pPr algn="just">
              <a:buFont typeface="Wingdings" charset="2"/>
              <a:buChar char="ü"/>
            </a:pPr>
            <a:r>
              <a:rPr lang="fr-FR" sz="2600" b="1" dirty="0"/>
              <a:t>Comportements d’orientation :</a:t>
            </a:r>
          </a:p>
          <a:p>
            <a:pPr marL="685800" lvl="2" indent="0" algn="just">
              <a:buNone/>
            </a:pPr>
            <a:r>
              <a:rPr lang="fr-FR" sz="2600" dirty="0"/>
              <a:t>	Ajustement postural, regard et écoute</a:t>
            </a:r>
          </a:p>
        </p:txBody>
      </p:sp>
      <p:pic>
        <p:nvPicPr>
          <p:cNvPr id="4" name="Image 3"/>
          <p:cNvPicPr>
            <a:picLocks noChangeAspect="1"/>
          </p:cNvPicPr>
          <p:nvPr/>
        </p:nvPicPr>
        <p:blipFill>
          <a:blip r:embed="rId3"/>
          <a:stretch>
            <a:fillRect/>
          </a:stretch>
        </p:blipFill>
        <p:spPr>
          <a:xfrm>
            <a:off x="1896536" y="3826936"/>
            <a:ext cx="3386665" cy="2539999"/>
          </a:xfrm>
          <a:prstGeom prst="rect">
            <a:avLst/>
          </a:prstGeom>
        </p:spPr>
      </p:pic>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692419" y="3826936"/>
            <a:ext cx="3486388" cy="2387600"/>
          </a:xfrm>
          <a:prstGeom prst="rect">
            <a:avLst/>
          </a:prstGeom>
        </p:spPr>
      </p:pic>
    </p:spTree>
    <p:extLst>
      <p:ext uri="{BB962C8B-B14F-4D97-AF65-F5344CB8AC3E}">
        <p14:creationId xmlns:p14="http://schemas.microsoft.com/office/powerpoint/2010/main" val="16473174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18767" y="475255"/>
            <a:ext cx="8911687" cy="1280890"/>
          </a:xfrm>
        </p:spPr>
        <p:txBody>
          <a:bodyPr/>
          <a:lstStyle/>
          <a:p>
            <a:pPr algn="l"/>
            <a:r>
              <a:rPr lang="fr-FR" dirty="0" smtClean="0"/>
              <a:t>Développement de l’attachement</a:t>
            </a:r>
            <a:endParaRPr lang="fr-FR" dirty="0"/>
          </a:p>
        </p:txBody>
      </p:sp>
      <p:sp>
        <p:nvSpPr>
          <p:cNvPr id="3" name="Espace réservé du contenu 2"/>
          <p:cNvSpPr>
            <a:spLocks noGrp="1"/>
          </p:cNvSpPr>
          <p:nvPr>
            <p:ph idx="1"/>
          </p:nvPr>
        </p:nvSpPr>
        <p:spPr>
          <a:xfrm>
            <a:off x="1117600" y="1501254"/>
            <a:ext cx="10892430" cy="4442346"/>
          </a:xfrm>
        </p:spPr>
        <p:txBody>
          <a:bodyPr>
            <a:normAutofit fontScale="92500"/>
          </a:bodyPr>
          <a:lstStyle/>
          <a:p>
            <a:pPr algn="just">
              <a:buFont typeface="Wingdings" charset="2"/>
              <a:buChar char="Ø"/>
            </a:pPr>
            <a:r>
              <a:rPr lang="fr-FR" sz="3200" dirty="0" smtClean="0"/>
              <a:t>Mise </a:t>
            </a:r>
            <a:r>
              <a:rPr lang="fr-FR" sz="3200" dirty="0"/>
              <a:t>en place </a:t>
            </a:r>
            <a:r>
              <a:rPr lang="fr-FR" sz="3200" dirty="0" smtClean="0"/>
              <a:t>progressive :  </a:t>
            </a:r>
          </a:p>
          <a:p>
            <a:pPr lvl="1" algn="just">
              <a:buFont typeface="Wingdings" charset="2"/>
              <a:buChar char="Ø"/>
            </a:pPr>
            <a:r>
              <a:rPr lang="fr-FR" sz="3000" dirty="0" smtClean="0"/>
              <a:t>De la naissance à 4 ans,</a:t>
            </a:r>
          </a:p>
          <a:p>
            <a:pPr lvl="1" algn="just">
              <a:buFont typeface="Wingdings" charset="2"/>
              <a:buChar char="Ø"/>
            </a:pPr>
            <a:r>
              <a:rPr lang="fr-FR" sz="3000" dirty="0" smtClean="0"/>
              <a:t>Orientation vers les adultes, discrimination des figures, lien privilégié à double sens, partenariat ajusté.</a:t>
            </a:r>
          </a:p>
          <a:p>
            <a:pPr algn="just">
              <a:buFont typeface="Wingdings" charset="2"/>
              <a:buChar char="Ø"/>
            </a:pPr>
            <a:r>
              <a:rPr lang="fr-FR" sz="3200" dirty="0" smtClean="0"/>
              <a:t>Importance de la </a:t>
            </a:r>
            <a:r>
              <a:rPr lang="fr-FR" sz="3200" b="1" dirty="0" smtClean="0"/>
              <a:t>sensibilité de la figure d’attachement,</a:t>
            </a:r>
          </a:p>
          <a:p>
            <a:pPr algn="just">
              <a:buFont typeface="Wingdings" charset="2"/>
              <a:buChar char="Ø"/>
            </a:pPr>
            <a:r>
              <a:rPr lang="fr-FR" sz="3200" dirty="0" smtClean="0"/>
              <a:t>Importance</a:t>
            </a:r>
            <a:r>
              <a:rPr lang="fr-FR" sz="3200" b="1" dirty="0" smtClean="0"/>
              <a:t> des caractéristiques de l’enfant</a:t>
            </a:r>
          </a:p>
          <a:p>
            <a:pPr marL="1371600" lvl="3" indent="0">
              <a:buNone/>
            </a:pPr>
            <a:endParaRPr lang="fr-FR" sz="3200" dirty="0" smtClean="0"/>
          </a:p>
          <a:p>
            <a:pPr marL="1371600" lvl="3" indent="0">
              <a:buNone/>
            </a:pPr>
            <a:r>
              <a:rPr lang="fr-FR" sz="3200" b="1" dirty="0" smtClean="0"/>
              <a:t>Qualité de l’attachement</a:t>
            </a:r>
            <a:r>
              <a:rPr lang="fr-FR" sz="3200" dirty="0" smtClean="0"/>
              <a:t> : Sécure vs </a:t>
            </a:r>
            <a:r>
              <a:rPr lang="fr-FR" sz="3200" dirty="0" err="1"/>
              <a:t>I</a:t>
            </a:r>
            <a:r>
              <a:rPr lang="fr-FR" sz="3200" dirty="0" err="1" smtClean="0"/>
              <a:t>nsécure</a:t>
            </a:r>
            <a:r>
              <a:rPr lang="fr-FR" sz="3200" dirty="0" smtClean="0"/>
              <a:t>.</a:t>
            </a:r>
            <a:endParaRPr lang="fr-FR" sz="3200" dirty="0"/>
          </a:p>
          <a:p>
            <a:pPr marL="0" indent="0">
              <a:buNone/>
            </a:pPr>
            <a:endParaRPr lang="fr-FR" sz="3200" dirty="0" smtClean="0"/>
          </a:p>
        </p:txBody>
      </p:sp>
      <p:sp>
        <p:nvSpPr>
          <p:cNvPr id="4" name="Flèche vers la droite 3"/>
          <p:cNvSpPr>
            <a:spLocks noChangeArrowheads="1"/>
          </p:cNvSpPr>
          <p:nvPr/>
        </p:nvSpPr>
        <p:spPr bwMode="auto">
          <a:xfrm>
            <a:off x="1686979" y="5584825"/>
            <a:ext cx="663575" cy="358775"/>
          </a:xfrm>
          <a:prstGeom prst="rightArrow">
            <a:avLst>
              <a:gd name="adj1" fmla="val 50000"/>
              <a:gd name="adj2" fmla="val 50092"/>
            </a:avLst>
          </a:prstGeom>
          <a:solidFill>
            <a:schemeClr val="accent1"/>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p>
        </p:txBody>
      </p:sp>
    </p:spTree>
    <p:extLst>
      <p:ext uri="{BB962C8B-B14F-4D97-AF65-F5344CB8AC3E}">
        <p14:creationId xmlns:p14="http://schemas.microsoft.com/office/powerpoint/2010/main" val="19698674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3864" y="641571"/>
            <a:ext cx="10980761" cy="1325563"/>
          </a:xfrm>
        </p:spPr>
        <p:txBody>
          <a:bodyPr/>
          <a:lstStyle/>
          <a:p>
            <a:r>
              <a:rPr lang="fr-FR" b="1" dirty="0" smtClean="0"/>
              <a:t>Attachement et prématurité</a:t>
            </a:r>
            <a:endParaRPr lang="fr-FR" b="1" dirty="0"/>
          </a:p>
        </p:txBody>
      </p:sp>
      <p:sp>
        <p:nvSpPr>
          <p:cNvPr id="3" name="Espace réservé du contenu 2"/>
          <p:cNvSpPr>
            <a:spLocks noGrp="1"/>
          </p:cNvSpPr>
          <p:nvPr>
            <p:ph idx="1"/>
          </p:nvPr>
        </p:nvSpPr>
        <p:spPr>
          <a:xfrm>
            <a:off x="163773" y="1524000"/>
            <a:ext cx="11851018" cy="5334000"/>
          </a:xfrm>
        </p:spPr>
        <p:txBody>
          <a:bodyPr>
            <a:normAutofit fontScale="47500" lnSpcReduction="20000"/>
          </a:bodyPr>
          <a:lstStyle/>
          <a:p>
            <a:pPr algn="just"/>
            <a:r>
              <a:rPr lang="fr-FR" sz="4400" dirty="0" smtClean="0">
                <a:ea typeface="Times New Roman" charset="0"/>
                <a:cs typeface="Times New Roman" charset="0"/>
              </a:rPr>
              <a:t>Naissance prématurée : </a:t>
            </a:r>
            <a:r>
              <a:rPr lang="fr-FR" sz="4400" b="1" dirty="0" smtClean="0">
                <a:ea typeface="Times New Roman" charset="0"/>
                <a:cs typeface="Times New Roman" charset="0"/>
              </a:rPr>
              <a:t>facteur de risque</a:t>
            </a:r>
            <a:r>
              <a:rPr lang="fr-FR" sz="4400" dirty="0" smtClean="0">
                <a:ea typeface="Times New Roman" charset="0"/>
                <a:cs typeface="Times New Roman" charset="0"/>
              </a:rPr>
              <a:t> pour le développement de l'attachement.</a:t>
            </a:r>
          </a:p>
          <a:p>
            <a:pPr marL="0" indent="0" algn="just">
              <a:buNone/>
            </a:pPr>
            <a:endParaRPr lang="fr-FR" sz="4400" dirty="0" smtClean="0">
              <a:ea typeface="Times New Roman" charset="0"/>
              <a:cs typeface="Times New Roman" charset="0"/>
            </a:endParaRPr>
          </a:p>
          <a:p>
            <a:pPr algn="just"/>
            <a:r>
              <a:rPr lang="fr-FR" sz="4400" dirty="0">
                <a:ea typeface="Times New Roman" charset="0"/>
                <a:cs typeface="Times New Roman" charset="0"/>
              </a:rPr>
              <a:t>S</a:t>
            </a:r>
            <a:r>
              <a:rPr lang="fr-FR" sz="4400" dirty="0" smtClean="0">
                <a:ea typeface="Times New Roman" charset="0"/>
                <a:cs typeface="Times New Roman" charset="0"/>
              </a:rPr>
              <a:t>ource de </a:t>
            </a:r>
            <a:r>
              <a:rPr lang="fr-FR" sz="4400" b="1" dirty="0" smtClean="0">
                <a:ea typeface="Times New Roman" charset="0"/>
                <a:cs typeface="Times New Roman" charset="0"/>
              </a:rPr>
              <a:t>stress </a:t>
            </a:r>
            <a:r>
              <a:rPr lang="fr-FR" sz="4400" dirty="0" smtClean="0">
                <a:ea typeface="Times New Roman" charset="0"/>
                <a:cs typeface="Times New Roman" charset="0"/>
              </a:rPr>
              <a:t>importante chez les parents, </a:t>
            </a:r>
          </a:p>
          <a:p>
            <a:pPr lvl="1" algn="just"/>
            <a:r>
              <a:rPr lang="fr-FR" sz="4400" dirty="0" smtClean="0">
                <a:ea typeface="Times New Roman" charset="0"/>
                <a:cs typeface="Times New Roman" charset="0"/>
              </a:rPr>
              <a:t>Conditions de naissance  particulières et éprouvantes,</a:t>
            </a:r>
          </a:p>
          <a:p>
            <a:pPr lvl="1" algn="just"/>
            <a:r>
              <a:rPr lang="fr-FR" sz="4400" dirty="0" smtClean="0">
                <a:ea typeface="Times New Roman" charset="0"/>
                <a:cs typeface="Times New Roman" charset="0"/>
              </a:rPr>
              <a:t>Caractéristiques </a:t>
            </a:r>
            <a:r>
              <a:rPr lang="fr-FR" sz="4400" dirty="0">
                <a:ea typeface="Times New Roman" charset="0"/>
                <a:cs typeface="Times New Roman" charset="0"/>
              </a:rPr>
              <a:t>des </a:t>
            </a:r>
            <a:r>
              <a:rPr lang="fr-FR" sz="4400" dirty="0" smtClean="0">
                <a:ea typeface="Times New Roman" charset="0"/>
                <a:cs typeface="Times New Roman" charset="0"/>
              </a:rPr>
              <a:t>bébés prématurés : </a:t>
            </a:r>
          </a:p>
          <a:p>
            <a:pPr lvl="2"/>
            <a:r>
              <a:rPr lang="fr-FR" sz="4400" dirty="0" smtClean="0">
                <a:ea typeface="Times New Roman" charset="0"/>
                <a:cs typeface="Times New Roman" charset="0"/>
              </a:rPr>
              <a:t>plus </a:t>
            </a:r>
            <a:r>
              <a:rPr lang="fr-FR" sz="4400" dirty="0">
                <a:ea typeface="Times New Roman" charset="0"/>
                <a:cs typeface="Times New Roman" charset="0"/>
              </a:rPr>
              <a:t>irritables, moins alertes et moins actifs lors des </a:t>
            </a:r>
            <a:r>
              <a:rPr lang="fr-FR" sz="4400" dirty="0" smtClean="0">
                <a:ea typeface="Times New Roman" charset="0"/>
                <a:cs typeface="Times New Roman" charset="0"/>
              </a:rPr>
              <a:t>interactions, moins d’initiation</a:t>
            </a:r>
          </a:p>
          <a:p>
            <a:pPr lvl="1"/>
            <a:r>
              <a:rPr lang="fr-FR" sz="4400" dirty="0" smtClean="0">
                <a:ea typeface="Times New Roman" charset="0"/>
                <a:cs typeface="Times New Roman" charset="0"/>
              </a:rPr>
              <a:t>Développement des interactions plus difficile.</a:t>
            </a:r>
          </a:p>
          <a:p>
            <a:pPr lvl="2"/>
            <a:r>
              <a:rPr lang="fr-FR" sz="4400" dirty="0" smtClean="0">
                <a:ea typeface="Times New Roman" charset="0"/>
                <a:cs typeface="Times New Roman" charset="0"/>
              </a:rPr>
              <a:t>mères </a:t>
            </a:r>
            <a:r>
              <a:rPr lang="fr-FR" sz="4400" dirty="0">
                <a:ea typeface="Times New Roman" charset="0"/>
                <a:cs typeface="Times New Roman" charset="0"/>
              </a:rPr>
              <a:t>plus actives, plus directives, voire intrusives. </a:t>
            </a:r>
            <a:endParaRPr lang="fr-FR" sz="4400" dirty="0" smtClean="0">
              <a:ea typeface="Times New Roman" charset="0"/>
              <a:cs typeface="Times New Roman" charset="0"/>
            </a:endParaRPr>
          </a:p>
          <a:p>
            <a:pPr marL="914400" lvl="2" indent="0">
              <a:buNone/>
            </a:pPr>
            <a:endParaRPr lang="fr-FR" sz="3500" dirty="0" smtClean="0">
              <a:ea typeface="Times New Roman" charset="0"/>
              <a:cs typeface="Times New Roman" charset="0"/>
            </a:endParaRPr>
          </a:p>
          <a:p>
            <a:pPr marL="914400" lvl="2" indent="0">
              <a:buNone/>
            </a:pPr>
            <a:endParaRPr lang="fr-FR" sz="3500" dirty="0" smtClean="0">
              <a:ea typeface="Times New Roman" charset="0"/>
              <a:cs typeface="Times New Roman" charset="0"/>
            </a:endParaRPr>
          </a:p>
          <a:p>
            <a:pPr marL="457200" lvl="1" indent="0" algn="ctr">
              <a:buNone/>
            </a:pPr>
            <a:r>
              <a:rPr lang="fr-FR" sz="3800" b="1" dirty="0" smtClean="0">
                <a:ea typeface="Times New Roman" charset="0"/>
                <a:cs typeface="Times New Roman" charset="0"/>
              </a:rPr>
              <a:t>Effets sur le </a:t>
            </a:r>
            <a:r>
              <a:rPr lang="fr-FR" sz="3800" b="1" dirty="0">
                <a:ea typeface="Times New Roman" charset="0"/>
                <a:cs typeface="Times New Roman" charset="0"/>
              </a:rPr>
              <a:t>développement social et </a:t>
            </a:r>
            <a:r>
              <a:rPr lang="fr-FR" sz="3800" b="1" dirty="0" smtClean="0">
                <a:ea typeface="Times New Roman" charset="0"/>
                <a:cs typeface="Times New Roman" charset="0"/>
              </a:rPr>
              <a:t>émotionnel </a:t>
            </a:r>
            <a:r>
              <a:rPr lang="fr-FR" sz="3800" b="1" dirty="0">
                <a:ea typeface="Times New Roman" charset="0"/>
                <a:cs typeface="Times New Roman" charset="0"/>
              </a:rPr>
              <a:t>des </a:t>
            </a:r>
            <a:r>
              <a:rPr lang="fr-FR" sz="3800" b="1" dirty="0" smtClean="0">
                <a:ea typeface="Times New Roman" charset="0"/>
                <a:cs typeface="Times New Roman" charset="0"/>
              </a:rPr>
              <a:t>enfants ?</a:t>
            </a:r>
          </a:p>
          <a:p>
            <a:pPr marL="457200" lvl="1" indent="0" algn="ctr">
              <a:buNone/>
            </a:pPr>
            <a:r>
              <a:rPr lang="fr-FR" sz="3800" b="1" dirty="0" smtClean="0">
                <a:ea typeface="Times New Roman" charset="0"/>
                <a:cs typeface="Times New Roman" charset="0"/>
              </a:rPr>
              <a:t>Influence d’un soutient sensoriel type « p</a:t>
            </a:r>
            <a:r>
              <a:rPr lang="fr-FR" sz="3800" b="1" dirty="0">
                <a:ea typeface="Times New Roman" charset="0"/>
                <a:cs typeface="Times New Roman" charset="0"/>
              </a:rPr>
              <a:t>e</a:t>
            </a:r>
            <a:r>
              <a:rPr lang="fr-FR" sz="3800" b="1" dirty="0" smtClean="0">
                <a:ea typeface="Times New Roman" charset="0"/>
                <a:cs typeface="Times New Roman" charset="0"/>
              </a:rPr>
              <a:t>au à peau »</a:t>
            </a:r>
          </a:p>
          <a:p>
            <a:pPr marL="457200" lvl="1" indent="0" algn="ctr">
              <a:buNone/>
            </a:pPr>
            <a:r>
              <a:rPr lang="fr-FR" sz="3800" b="1" dirty="0" smtClean="0">
                <a:ea typeface="Times New Roman" charset="0"/>
                <a:cs typeface="Times New Roman" charset="0"/>
              </a:rPr>
              <a:t> sur la mise en place des interactions précoces et la perception de soi par le bébé.</a:t>
            </a:r>
            <a:endParaRPr lang="fr-FR" sz="3800" b="1" dirty="0">
              <a:ea typeface="Times New Roman" charset="0"/>
              <a:cs typeface="Times New Roman" charset="0"/>
            </a:endParaRPr>
          </a:p>
          <a:p>
            <a:endParaRPr lang="fr-FR" dirty="0">
              <a:latin typeface="Times New Roman" charset="0"/>
              <a:ea typeface="Times New Roman" charset="0"/>
              <a:cs typeface="Times New Roman" charset="0"/>
            </a:endParaRPr>
          </a:p>
        </p:txBody>
      </p:sp>
      <p:pic>
        <p:nvPicPr>
          <p:cNvPr id="4" name="Image 3" descr="cliniqu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018" y="240726"/>
            <a:ext cx="1819159" cy="1063626"/>
          </a:xfrm>
          <a:prstGeom prst="rect">
            <a:avLst/>
          </a:prstGeom>
          <a:ln>
            <a:solidFill>
              <a:srgbClr val="92AA4C"/>
            </a:solidFill>
          </a:ln>
        </p:spPr>
      </p:pic>
    </p:spTree>
    <p:extLst>
      <p:ext uri="{BB962C8B-B14F-4D97-AF65-F5344CB8AC3E}">
        <p14:creationId xmlns:p14="http://schemas.microsoft.com/office/powerpoint/2010/main" val="16231297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pPr marL="0" indent="0" algn="ctr">
              <a:buNone/>
            </a:pPr>
            <a:r>
              <a:rPr lang="fr-FR" sz="3600" b="1" i="1" dirty="0" smtClean="0"/>
              <a:t>Merci de votre attention</a:t>
            </a:r>
            <a:endParaRPr lang="fr-FR" sz="3600" b="1" i="1" dirty="0"/>
          </a:p>
        </p:txBody>
      </p:sp>
    </p:spTree>
    <p:extLst>
      <p:ext uri="{BB962C8B-B14F-4D97-AF65-F5344CB8AC3E}">
        <p14:creationId xmlns:p14="http://schemas.microsoft.com/office/powerpoint/2010/main" val="985839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9751" y="525518"/>
            <a:ext cx="3426372" cy="2115133"/>
          </a:xfrm>
          <a:prstGeom prst="rect">
            <a:avLst/>
          </a:prstGeom>
        </p:spPr>
      </p:pic>
      <p:pic>
        <p:nvPicPr>
          <p:cNvPr id="4" name="Image 3" descr="cr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3372230"/>
            <a:ext cx="9144000" cy="2230101"/>
          </a:xfrm>
          <a:prstGeom prst="rect">
            <a:avLst/>
          </a:prstGeom>
        </p:spPr>
      </p:pic>
    </p:spTree>
    <p:extLst>
      <p:ext uri="{BB962C8B-B14F-4D97-AF65-F5344CB8AC3E}">
        <p14:creationId xmlns:p14="http://schemas.microsoft.com/office/powerpoint/2010/main" val="3093660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5368" y="226422"/>
            <a:ext cx="1341303" cy="828000"/>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5889" y="100422"/>
            <a:ext cx="955755" cy="1080000"/>
          </a:xfrm>
          <a:prstGeom prst="rect">
            <a:avLst/>
          </a:prstGeom>
        </p:spPr>
      </p:pic>
      <p:sp>
        <p:nvSpPr>
          <p:cNvPr id="4" name="Rectangle à coins arrondis 3"/>
          <p:cNvSpPr/>
          <p:nvPr/>
        </p:nvSpPr>
        <p:spPr>
          <a:xfrm>
            <a:off x="6450563" y="1585635"/>
            <a:ext cx="3671672" cy="1511925"/>
          </a:xfrm>
          <a:prstGeom prst="roundRect">
            <a:avLst/>
          </a:prstGeom>
          <a:solidFill>
            <a:schemeClr val="accent5">
              <a:lumMod val="40000"/>
              <a:lumOff val="60000"/>
            </a:schemeClr>
          </a:solidFill>
          <a:ln/>
        </p:spPr>
        <p:style>
          <a:lnRef idx="1">
            <a:schemeClr val="accent1"/>
          </a:lnRef>
          <a:fillRef idx="2">
            <a:schemeClr val="accent1"/>
          </a:fillRef>
          <a:effectRef idx="1">
            <a:schemeClr val="accent1"/>
          </a:effectRef>
          <a:fontRef idx="minor">
            <a:schemeClr val="dk1"/>
          </a:fontRef>
        </p:style>
        <p:txBody>
          <a:bodyPr anchor="ctr"/>
          <a:lstStyle/>
          <a:p>
            <a:pPr algn="ctr">
              <a:spcBef>
                <a:spcPts val="600"/>
              </a:spcBef>
              <a:defRPr/>
            </a:pPr>
            <a:endParaRPr lang="fr-FR" sz="2400" dirty="0">
              <a:solidFill>
                <a:schemeClr val="tx1"/>
              </a:solidFill>
              <a:latin typeface="Arial" charset="0"/>
              <a:ea typeface="ＭＳ Ｐゴシック" charset="0"/>
              <a:cs typeface="Arial" charset="0"/>
            </a:endParaRPr>
          </a:p>
          <a:p>
            <a:pPr algn="ctr">
              <a:spcBef>
                <a:spcPts val="600"/>
              </a:spcBef>
              <a:defRPr/>
            </a:pPr>
            <a:r>
              <a:rPr lang="fr-FR" sz="2400" b="1" dirty="0">
                <a:solidFill>
                  <a:schemeClr val="tx1"/>
                </a:solidFill>
                <a:latin typeface="Arial" charset="0"/>
                <a:ea typeface="ＭＳ Ｐゴシック" charset="0"/>
                <a:cs typeface="Arial" charset="0"/>
              </a:rPr>
              <a:t>Communication, Cognition, Interaction</a:t>
            </a:r>
            <a:endParaRPr lang="fr-FR" sz="2400" dirty="0">
              <a:solidFill>
                <a:schemeClr val="tx1"/>
              </a:solidFill>
              <a:latin typeface="Arial" charset="0"/>
              <a:ea typeface="ＭＳ Ｐゴシック" charset="0"/>
              <a:cs typeface="Arial" charset="0"/>
            </a:endParaRPr>
          </a:p>
          <a:p>
            <a:pPr algn="ctr">
              <a:spcBef>
                <a:spcPts val="600"/>
              </a:spcBef>
              <a:defRPr/>
            </a:pPr>
            <a:endParaRPr lang="fr-FR" sz="2400" dirty="0">
              <a:solidFill>
                <a:schemeClr val="tx1"/>
              </a:solidFill>
              <a:latin typeface="Arial" charset="0"/>
              <a:ea typeface="ＭＳ Ｐゴシック" charset="0"/>
              <a:cs typeface="Arial" charset="0"/>
            </a:endParaRPr>
          </a:p>
        </p:txBody>
      </p:sp>
      <p:sp>
        <p:nvSpPr>
          <p:cNvPr id="5" name="Rectangle à coins arrondis 4"/>
          <p:cNvSpPr/>
          <p:nvPr/>
        </p:nvSpPr>
        <p:spPr>
          <a:xfrm>
            <a:off x="2214361" y="1585635"/>
            <a:ext cx="3751011" cy="1511924"/>
          </a:xfrm>
          <a:prstGeom prst="roundRect">
            <a:avLst/>
          </a:prstGeom>
          <a:solidFill>
            <a:schemeClr val="accent5">
              <a:lumMod val="40000"/>
              <a:lumOff val="60000"/>
            </a:schemeClr>
          </a:solidFill>
          <a:ln/>
        </p:spPr>
        <p:style>
          <a:lnRef idx="1">
            <a:schemeClr val="accent1"/>
          </a:lnRef>
          <a:fillRef idx="2">
            <a:schemeClr val="accent1"/>
          </a:fillRef>
          <a:effectRef idx="1">
            <a:schemeClr val="accent1"/>
          </a:effectRef>
          <a:fontRef idx="minor">
            <a:schemeClr val="dk1"/>
          </a:fontRef>
        </p:style>
        <p:txBody>
          <a:bodyPr anchor="ctr"/>
          <a:lstStyle/>
          <a:p>
            <a:pPr algn="ctr">
              <a:spcBef>
                <a:spcPts val="600"/>
              </a:spcBef>
              <a:defRPr/>
            </a:pPr>
            <a:r>
              <a:rPr lang="fr-FR" sz="2400" b="1" dirty="0">
                <a:solidFill>
                  <a:schemeClr val="tx1"/>
                </a:solidFill>
                <a:latin typeface="Arial" charset="0"/>
                <a:ea typeface="ＭＳ Ｐゴシック" charset="0"/>
                <a:cs typeface="Arial" charset="0"/>
              </a:rPr>
              <a:t>Mémoire et Processus de changement</a:t>
            </a:r>
          </a:p>
        </p:txBody>
      </p:sp>
      <p:sp>
        <p:nvSpPr>
          <p:cNvPr id="6" name="Rectangle 5"/>
          <p:cNvSpPr/>
          <p:nvPr/>
        </p:nvSpPr>
        <p:spPr>
          <a:xfrm>
            <a:off x="2139266" y="3502772"/>
            <a:ext cx="8043093" cy="300958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fr-FR" sz="2800" dirty="0">
                <a:solidFill>
                  <a:schemeClr val="tx1"/>
                </a:solidFill>
                <a:latin typeface="Arial" charset="0"/>
              </a:rPr>
              <a:t>Approche intégrative regroupant les principales disciplines de la psychologie, ainsi que l’ergonomie </a:t>
            </a:r>
          </a:p>
          <a:p>
            <a:pPr marL="457200" indent="-457200">
              <a:buFont typeface="Arial" panose="020B0604020202020204" pitchFamily="34" charset="0"/>
              <a:buChar char="•"/>
            </a:pPr>
            <a:r>
              <a:rPr lang="fr-FR" sz="2800" dirty="0">
                <a:solidFill>
                  <a:schemeClr val="tx1"/>
                </a:solidFill>
                <a:latin typeface="Arial" charset="0"/>
              </a:rPr>
              <a:t>Différents niveaux d’analyse conceptuelle (individu, groupe, organisation)</a:t>
            </a:r>
          </a:p>
          <a:p>
            <a:pPr marL="457200" indent="-457200">
              <a:buFont typeface="Arial" panose="020B0604020202020204" pitchFamily="34" charset="0"/>
              <a:buChar char="•"/>
            </a:pPr>
            <a:r>
              <a:rPr lang="fr-FR" sz="2800" dirty="0">
                <a:solidFill>
                  <a:schemeClr val="tx1"/>
                </a:solidFill>
                <a:latin typeface="Arial" charset="0"/>
              </a:rPr>
              <a:t>Méthodes d’étude qualitative et quantitative   </a:t>
            </a:r>
          </a:p>
        </p:txBody>
      </p:sp>
      <p:sp>
        <p:nvSpPr>
          <p:cNvPr id="7" name="ZoneTexte 6"/>
          <p:cNvSpPr txBox="1"/>
          <p:nvPr/>
        </p:nvSpPr>
        <p:spPr>
          <a:xfrm>
            <a:off x="3151132" y="258475"/>
            <a:ext cx="6341029" cy="646331"/>
          </a:xfrm>
          <a:prstGeom prst="rect">
            <a:avLst/>
          </a:prstGeom>
          <a:noFill/>
          <a:ln w="38100">
            <a:solidFill>
              <a:srgbClr val="0070C0"/>
            </a:solidFill>
          </a:ln>
        </p:spPr>
        <p:txBody>
          <a:bodyPr wrap="square" rtlCol="0" anchor="ctr">
            <a:spAutoFit/>
          </a:bodyPr>
          <a:lstStyle/>
          <a:p>
            <a:pPr algn="ctr"/>
            <a:r>
              <a:rPr lang="fr-FR" sz="3600" b="1" dirty="0">
                <a:latin typeface="Arial" panose="020B0604020202020204" pitchFamily="34" charset="0"/>
                <a:cs typeface="Arial" panose="020B0604020202020204" pitchFamily="34" charset="0"/>
              </a:rPr>
              <a:t>Orientations 2018 - 2022</a:t>
            </a:r>
          </a:p>
        </p:txBody>
      </p:sp>
    </p:spTree>
    <p:extLst>
      <p:ext uri="{BB962C8B-B14F-4D97-AF65-F5344CB8AC3E}">
        <p14:creationId xmlns:p14="http://schemas.microsoft.com/office/powerpoint/2010/main" val="14069098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5368" y="226422"/>
            <a:ext cx="1341303" cy="828000"/>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5889" y="100422"/>
            <a:ext cx="955755" cy="1080000"/>
          </a:xfrm>
          <a:prstGeom prst="rect">
            <a:avLst/>
          </a:prstGeom>
        </p:spPr>
      </p:pic>
      <p:sp>
        <p:nvSpPr>
          <p:cNvPr id="4" name="Rectangle à coins arrondis 3"/>
          <p:cNvSpPr/>
          <p:nvPr/>
        </p:nvSpPr>
        <p:spPr>
          <a:xfrm>
            <a:off x="6450563" y="1436550"/>
            <a:ext cx="3671672" cy="1511925"/>
          </a:xfrm>
          <a:prstGeom prst="roundRect">
            <a:avLst/>
          </a:prstGeom>
          <a:solidFill>
            <a:schemeClr val="accent5">
              <a:lumMod val="40000"/>
              <a:lumOff val="60000"/>
            </a:schemeClr>
          </a:solidFill>
          <a:ln/>
        </p:spPr>
        <p:style>
          <a:lnRef idx="1">
            <a:schemeClr val="accent1"/>
          </a:lnRef>
          <a:fillRef idx="2">
            <a:schemeClr val="accent1"/>
          </a:fillRef>
          <a:effectRef idx="1">
            <a:schemeClr val="accent1"/>
          </a:effectRef>
          <a:fontRef idx="minor">
            <a:schemeClr val="dk1"/>
          </a:fontRef>
        </p:style>
        <p:txBody>
          <a:bodyPr anchor="ctr"/>
          <a:lstStyle/>
          <a:p>
            <a:pPr algn="ctr">
              <a:spcBef>
                <a:spcPts val="600"/>
              </a:spcBef>
              <a:defRPr/>
            </a:pPr>
            <a:endParaRPr lang="fr-FR" sz="2400" dirty="0">
              <a:solidFill>
                <a:schemeClr val="tx1"/>
              </a:solidFill>
              <a:latin typeface="Arial" charset="0"/>
              <a:ea typeface="ＭＳ Ｐゴシック" charset="0"/>
              <a:cs typeface="Arial" charset="0"/>
            </a:endParaRPr>
          </a:p>
          <a:p>
            <a:pPr algn="ctr">
              <a:spcBef>
                <a:spcPts val="600"/>
              </a:spcBef>
              <a:defRPr/>
            </a:pPr>
            <a:r>
              <a:rPr lang="fr-FR" sz="2400" b="1" dirty="0">
                <a:solidFill>
                  <a:schemeClr val="tx1"/>
                </a:solidFill>
                <a:latin typeface="Arial" charset="0"/>
                <a:ea typeface="ＭＳ Ｐゴシック" charset="0"/>
                <a:cs typeface="Arial" charset="0"/>
              </a:rPr>
              <a:t>Communication, Cognition, Interaction</a:t>
            </a:r>
            <a:endParaRPr lang="fr-FR" sz="2400" dirty="0">
              <a:solidFill>
                <a:schemeClr val="tx1"/>
              </a:solidFill>
              <a:latin typeface="Arial" charset="0"/>
              <a:ea typeface="ＭＳ Ｐゴシック" charset="0"/>
              <a:cs typeface="Arial" charset="0"/>
            </a:endParaRPr>
          </a:p>
          <a:p>
            <a:pPr algn="ctr">
              <a:spcBef>
                <a:spcPts val="600"/>
              </a:spcBef>
              <a:defRPr/>
            </a:pPr>
            <a:endParaRPr lang="fr-FR" sz="2400" dirty="0">
              <a:solidFill>
                <a:schemeClr val="tx1"/>
              </a:solidFill>
              <a:latin typeface="Arial" charset="0"/>
              <a:ea typeface="ＭＳ Ｐゴシック" charset="0"/>
              <a:cs typeface="Arial" charset="0"/>
            </a:endParaRPr>
          </a:p>
        </p:txBody>
      </p:sp>
      <p:sp>
        <p:nvSpPr>
          <p:cNvPr id="5" name="Rectangle à coins arrondis 4"/>
          <p:cNvSpPr/>
          <p:nvPr/>
        </p:nvSpPr>
        <p:spPr>
          <a:xfrm>
            <a:off x="2214361" y="1436550"/>
            <a:ext cx="3751011" cy="1511924"/>
          </a:xfrm>
          <a:prstGeom prst="roundRect">
            <a:avLst/>
          </a:prstGeom>
          <a:solidFill>
            <a:schemeClr val="accent5">
              <a:lumMod val="40000"/>
              <a:lumOff val="60000"/>
            </a:schemeClr>
          </a:solidFill>
          <a:ln/>
        </p:spPr>
        <p:style>
          <a:lnRef idx="1">
            <a:schemeClr val="accent1"/>
          </a:lnRef>
          <a:fillRef idx="2">
            <a:schemeClr val="accent1"/>
          </a:fillRef>
          <a:effectRef idx="1">
            <a:schemeClr val="accent1"/>
          </a:effectRef>
          <a:fontRef idx="minor">
            <a:schemeClr val="dk1"/>
          </a:fontRef>
        </p:style>
        <p:txBody>
          <a:bodyPr anchor="ctr"/>
          <a:lstStyle/>
          <a:p>
            <a:pPr algn="ctr">
              <a:spcBef>
                <a:spcPts val="600"/>
              </a:spcBef>
              <a:defRPr/>
            </a:pPr>
            <a:r>
              <a:rPr lang="fr-FR" sz="2400" b="1" dirty="0">
                <a:solidFill>
                  <a:schemeClr val="tx1"/>
                </a:solidFill>
                <a:latin typeface="Arial" charset="0"/>
                <a:ea typeface="ＭＳ Ｐゴシック" charset="0"/>
                <a:cs typeface="Arial" charset="0"/>
              </a:rPr>
              <a:t>Mémoire, et processus de changement</a:t>
            </a:r>
          </a:p>
        </p:txBody>
      </p:sp>
      <p:sp>
        <p:nvSpPr>
          <p:cNvPr id="6" name="Rectangle 5"/>
          <p:cNvSpPr/>
          <p:nvPr/>
        </p:nvSpPr>
        <p:spPr>
          <a:xfrm>
            <a:off x="2214361" y="3468981"/>
            <a:ext cx="8057033" cy="300958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fr-FR" sz="2800" dirty="0">
                <a:solidFill>
                  <a:schemeClr val="tx1"/>
                </a:solidFill>
                <a:latin typeface="Arial" charset="0"/>
              </a:rPr>
              <a:t>Perspective </a:t>
            </a:r>
            <a:r>
              <a:rPr lang="fr-FR" sz="2800" i="1" dirty="0">
                <a:solidFill>
                  <a:schemeClr val="tx1"/>
                </a:solidFill>
                <a:latin typeface="Arial" charset="0"/>
              </a:rPr>
              <a:t>life-</a:t>
            </a:r>
            <a:r>
              <a:rPr lang="fr-FR" sz="2800" i="1" dirty="0" err="1">
                <a:solidFill>
                  <a:schemeClr val="tx1"/>
                </a:solidFill>
                <a:latin typeface="Arial" charset="0"/>
              </a:rPr>
              <a:t>span</a:t>
            </a:r>
            <a:r>
              <a:rPr lang="fr-FR" sz="2800" i="1" dirty="0">
                <a:solidFill>
                  <a:schemeClr val="tx1"/>
                </a:solidFill>
                <a:latin typeface="Arial" charset="0"/>
              </a:rPr>
              <a:t> </a:t>
            </a:r>
          </a:p>
          <a:p>
            <a:pPr marL="457200" indent="-457200">
              <a:buFont typeface="Arial" panose="020B0604020202020204" pitchFamily="34" charset="0"/>
              <a:buChar char="•"/>
            </a:pPr>
            <a:r>
              <a:rPr lang="fr-FR" sz="2800" dirty="0">
                <a:solidFill>
                  <a:schemeClr val="tx1"/>
                </a:solidFill>
                <a:latin typeface="Arial" charset="0"/>
              </a:rPr>
              <a:t>Populations présentant ou non des dysfonctionnements, des troubles ou des pathologies</a:t>
            </a:r>
          </a:p>
          <a:p>
            <a:endParaRPr lang="fr-FR" sz="2800" dirty="0">
              <a:solidFill>
                <a:schemeClr val="tx1"/>
              </a:solidFill>
              <a:latin typeface="Arial" charset="0"/>
            </a:endParaRPr>
          </a:p>
          <a:p>
            <a:pPr marL="452438" indent="-452438" algn="ctr"/>
            <a:r>
              <a:rPr lang="fr-FR" sz="2800" dirty="0">
                <a:solidFill>
                  <a:schemeClr val="tx1"/>
                </a:solidFill>
                <a:latin typeface="Arial" charset="0"/>
              </a:rPr>
              <a:t>=&gt; Applications cliniques, pédagogiques et professionnelles</a:t>
            </a:r>
          </a:p>
        </p:txBody>
      </p:sp>
      <p:sp>
        <p:nvSpPr>
          <p:cNvPr id="7" name="ZoneTexte 6"/>
          <p:cNvSpPr txBox="1"/>
          <p:nvPr/>
        </p:nvSpPr>
        <p:spPr>
          <a:xfrm>
            <a:off x="3151132" y="258475"/>
            <a:ext cx="6341029" cy="646331"/>
          </a:xfrm>
          <a:prstGeom prst="rect">
            <a:avLst/>
          </a:prstGeom>
          <a:noFill/>
          <a:ln w="38100">
            <a:solidFill>
              <a:srgbClr val="0070C0"/>
            </a:solidFill>
          </a:ln>
        </p:spPr>
        <p:txBody>
          <a:bodyPr wrap="square" rtlCol="0" anchor="ctr">
            <a:spAutoFit/>
          </a:bodyPr>
          <a:lstStyle/>
          <a:p>
            <a:pPr algn="ctr"/>
            <a:r>
              <a:rPr lang="fr-FR" sz="3600" b="1" dirty="0">
                <a:latin typeface="Arial" panose="020B0604020202020204" pitchFamily="34" charset="0"/>
                <a:cs typeface="Arial" panose="020B0604020202020204" pitchFamily="34" charset="0"/>
              </a:rPr>
              <a:t>Orientations 2018 - 2022</a:t>
            </a:r>
          </a:p>
        </p:txBody>
      </p:sp>
    </p:spTree>
    <p:extLst>
      <p:ext uri="{BB962C8B-B14F-4D97-AF65-F5344CB8AC3E}">
        <p14:creationId xmlns:p14="http://schemas.microsoft.com/office/powerpoint/2010/main" val="3841485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Le nouveau-né social </a:t>
            </a:r>
            <a:endParaRPr lang="fr-FR" dirty="0"/>
          </a:p>
        </p:txBody>
      </p:sp>
      <p:sp>
        <p:nvSpPr>
          <p:cNvPr id="4" name="Espace réservé du contenu 3"/>
          <p:cNvSpPr>
            <a:spLocks noGrp="1"/>
          </p:cNvSpPr>
          <p:nvPr>
            <p:ph idx="1"/>
          </p:nvPr>
        </p:nvSpPr>
        <p:spPr>
          <a:xfrm>
            <a:off x="956931" y="1538176"/>
            <a:ext cx="11036596" cy="5054009"/>
          </a:xfrm>
        </p:spPr>
        <p:txBody>
          <a:bodyPr>
            <a:normAutofit fontScale="85000" lnSpcReduction="20000"/>
          </a:bodyPr>
          <a:lstStyle/>
          <a:p>
            <a:pPr marL="0" indent="0" algn="just">
              <a:buNone/>
            </a:pPr>
            <a:r>
              <a:rPr lang="fr-FR" altLang="x-none" sz="2800" dirty="0" smtClean="0">
                <a:sym typeface="Wingdings" charset="2"/>
              </a:rPr>
              <a:t>Le bébé est un </a:t>
            </a:r>
            <a:r>
              <a:rPr lang="fr-FR" altLang="x-none" sz="2800" b="1" dirty="0" smtClean="0">
                <a:sym typeface="Wingdings" charset="2"/>
              </a:rPr>
              <a:t>psychologue</a:t>
            </a:r>
            <a:r>
              <a:rPr lang="fr-FR" altLang="x-none" sz="2800" dirty="0" smtClean="0">
                <a:sym typeface="Wingdings" charset="2"/>
              </a:rPr>
              <a:t> (</a:t>
            </a:r>
            <a:r>
              <a:rPr lang="fr-FR" altLang="x-none" sz="2400" dirty="0" err="1" smtClean="0">
                <a:sym typeface="Wingdings" charset="2"/>
              </a:rPr>
              <a:t>Lecuyer</a:t>
            </a:r>
            <a:r>
              <a:rPr lang="fr-FR" altLang="x-none" sz="2400" dirty="0" smtClean="0">
                <a:sym typeface="Wingdings" charset="2"/>
              </a:rPr>
              <a:t>, 1989</a:t>
            </a:r>
            <a:r>
              <a:rPr lang="fr-FR" altLang="x-none" sz="2800" dirty="0" smtClean="0">
                <a:sym typeface="Wingdings" charset="2"/>
              </a:rPr>
              <a:t>), il « </a:t>
            </a:r>
            <a:r>
              <a:rPr lang="fr-FR" altLang="x-none" sz="2800" b="1" dirty="0" smtClean="0">
                <a:sym typeface="Wingdings" charset="2"/>
              </a:rPr>
              <a:t>Naît humain</a:t>
            </a:r>
            <a:r>
              <a:rPr lang="fr-FR" altLang="x-none" sz="2800" dirty="0" smtClean="0">
                <a:sym typeface="Wingdings" charset="2"/>
              </a:rPr>
              <a:t> » (</a:t>
            </a:r>
            <a:r>
              <a:rPr lang="fr-FR" altLang="x-none" sz="2400" dirty="0" err="1" smtClean="0">
                <a:sym typeface="Wingdings" charset="2"/>
              </a:rPr>
              <a:t>Melher</a:t>
            </a:r>
            <a:r>
              <a:rPr lang="fr-FR" altLang="x-none" sz="2400" dirty="0" smtClean="0">
                <a:sym typeface="Wingdings" charset="2"/>
              </a:rPr>
              <a:t> et </a:t>
            </a:r>
            <a:r>
              <a:rPr lang="fr-FR" altLang="x-none" sz="2400" dirty="0" err="1">
                <a:sym typeface="Wingdings" charset="2"/>
              </a:rPr>
              <a:t>D</a:t>
            </a:r>
            <a:r>
              <a:rPr lang="fr-FR" altLang="x-none" sz="2400" dirty="0" err="1" smtClean="0">
                <a:sym typeface="Wingdings" charset="2"/>
              </a:rPr>
              <a:t>upoux</a:t>
            </a:r>
            <a:r>
              <a:rPr lang="fr-FR" altLang="x-none" sz="2400" dirty="0" smtClean="0">
                <a:sym typeface="Wingdings" charset="2"/>
              </a:rPr>
              <a:t>, 1990</a:t>
            </a:r>
            <a:r>
              <a:rPr lang="fr-FR" altLang="x-none" sz="2800" dirty="0" smtClean="0">
                <a:sym typeface="Wingdings" charset="2"/>
              </a:rPr>
              <a:t>)</a:t>
            </a:r>
          </a:p>
          <a:p>
            <a:pPr marL="0" indent="0" algn="just">
              <a:buNone/>
            </a:pPr>
            <a:endParaRPr lang="fr-FR" altLang="x-none" sz="2800" dirty="0" smtClean="0">
              <a:sym typeface="Wingdings" charset="2"/>
            </a:endParaRPr>
          </a:p>
          <a:p>
            <a:pPr marL="0" indent="0" algn="just">
              <a:buNone/>
            </a:pPr>
            <a:r>
              <a:rPr lang="fr-FR" altLang="x-none" sz="2800" dirty="0" smtClean="0">
                <a:sym typeface="Wingdings" charset="2"/>
              </a:rPr>
              <a:t>Existence </a:t>
            </a:r>
            <a:r>
              <a:rPr lang="fr-FR" altLang="x-none" sz="2800" dirty="0">
                <a:sym typeface="Wingdings" charset="2"/>
              </a:rPr>
              <a:t>de </a:t>
            </a:r>
            <a:r>
              <a:rPr lang="fr-FR" altLang="x-none" sz="2800" b="1" dirty="0">
                <a:sym typeface="Wingdings" charset="2"/>
              </a:rPr>
              <a:t>prédispositions</a:t>
            </a:r>
            <a:r>
              <a:rPr lang="fr-FR" altLang="x-none" sz="2800" dirty="0">
                <a:sym typeface="Wingdings" charset="2"/>
              </a:rPr>
              <a:t> innées, </a:t>
            </a:r>
            <a:r>
              <a:rPr lang="fr-FR" altLang="x-none" sz="2800" b="1" dirty="0">
                <a:sym typeface="Wingdings" charset="2"/>
              </a:rPr>
              <a:t>congénitales</a:t>
            </a:r>
            <a:r>
              <a:rPr lang="fr-FR" altLang="x-none" sz="2800" dirty="0">
                <a:sym typeface="Wingdings" charset="2"/>
              </a:rPr>
              <a:t> pour </a:t>
            </a:r>
            <a:r>
              <a:rPr lang="fr-FR" altLang="x-none" sz="2800" dirty="0" smtClean="0">
                <a:sym typeface="Wingdings" charset="2"/>
              </a:rPr>
              <a:t>interagir</a:t>
            </a:r>
            <a:r>
              <a:rPr lang="fr-FR" altLang="x-none" sz="2800" dirty="0">
                <a:sym typeface="Wingdings" charset="2"/>
              </a:rPr>
              <a:t> </a:t>
            </a:r>
            <a:r>
              <a:rPr lang="fr-FR" altLang="x-none" sz="2800" dirty="0" smtClean="0">
                <a:sym typeface="Wingdings" charset="2"/>
              </a:rPr>
              <a:t>avec autrui </a:t>
            </a:r>
            <a:r>
              <a:rPr lang="fr-FR" altLang="x-none" sz="2000" dirty="0" smtClean="0">
                <a:sym typeface="Wingdings" charset="2"/>
              </a:rPr>
              <a:t>(</a:t>
            </a:r>
            <a:r>
              <a:rPr lang="fr-FR" altLang="x-none" sz="2000" dirty="0" err="1" smtClean="0">
                <a:sym typeface="Wingdings" charset="2"/>
              </a:rPr>
              <a:t>Trevarthen</a:t>
            </a:r>
            <a:r>
              <a:rPr lang="fr-FR" altLang="x-none" sz="2000" dirty="0" smtClean="0">
                <a:sym typeface="Wingdings" charset="2"/>
              </a:rPr>
              <a:t> et al., 2003): </a:t>
            </a:r>
          </a:p>
          <a:p>
            <a:pPr marL="0" indent="0" algn="just">
              <a:buNone/>
            </a:pPr>
            <a:endParaRPr lang="fr-FR" altLang="x-none" sz="2000" dirty="0"/>
          </a:p>
          <a:p>
            <a:pPr algn="just"/>
            <a:r>
              <a:rPr lang="fr-FR" altLang="ja-JP" sz="2800" dirty="0"/>
              <a:t>D</a:t>
            </a:r>
            <a:r>
              <a:rPr lang="ja-JP" altLang="fr-FR" sz="2800" dirty="0" smtClean="0"/>
              <a:t>’</a:t>
            </a:r>
            <a:r>
              <a:rPr lang="fr-FR" altLang="ja-JP" sz="2800" dirty="0"/>
              <a:t>un point de vue </a:t>
            </a:r>
            <a:r>
              <a:rPr lang="fr-FR" altLang="ja-JP" sz="2800" dirty="0" smtClean="0"/>
              <a:t>sensoriel </a:t>
            </a:r>
            <a:r>
              <a:rPr lang="fr-FR" altLang="ja-JP" sz="2000" dirty="0" smtClean="0"/>
              <a:t>(Granier-Deferre et al., 2004, 2005)</a:t>
            </a:r>
            <a:r>
              <a:rPr lang="fr-FR" altLang="ja-JP" sz="2800" dirty="0" smtClean="0"/>
              <a:t> </a:t>
            </a:r>
            <a:r>
              <a:rPr lang="fr-FR" altLang="ja-JP" sz="2800" dirty="0"/>
              <a:t>:</a:t>
            </a:r>
          </a:p>
          <a:p>
            <a:pPr lvl="2" algn="just"/>
            <a:r>
              <a:rPr lang="fr-FR" altLang="x-none" sz="2600" dirty="0" smtClean="0"/>
              <a:t>Auditif : sensibilité aux voix, </a:t>
            </a:r>
            <a:endParaRPr lang="fr-FR" altLang="x-none" sz="2600" dirty="0"/>
          </a:p>
          <a:p>
            <a:pPr lvl="2" algn="just"/>
            <a:r>
              <a:rPr lang="fr-FR" altLang="x-none" sz="2600" dirty="0" smtClean="0"/>
              <a:t>Olfactif : à l’odeur maternelle,</a:t>
            </a:r>
          </a:p>
          <a:p>
            <a:pPr lvl="2" algn="just"/>
            <a:r>
              <a:rPr lang="fr-FR" altLang="x-none" sz="2600" dirty="0" err="1" smtClean="0"/>
              <a:t>Etc</a:t>
            </a:r>
            <a:r>
              <a:rPr lang="mr-IN" altLang="x-none" sz="2600" dirty="0" smtClean="0"/>
              <a:t>…</a:t>
            </a:r>
            <a:endParaRPr lang="fr-FR" altLang="x-none" sz="2600" dirty="0" smtClean="0"/>
          </a:p>
          <a:p>
            <a:pPr marL="0" indent="0" algn="just">
              <a:buNone/>
            </a:pPr>
            <a:endParaRPr lang="fr-FR" altLang="x-none" sz="3000" dirty="0"/>
          </a:p>
          <a:p>
            <a:pPr algn="ctr">
              <a:buNone/>
            </a:pPr>
            <a:r>
              <a:rPr lang="fr-FR" altLang="x-none" sz="2800" dirty="0"/>
              <a:t>Dés la naissance le bébé est engagé dans </a:t>
            </a:r>
            <a:endParaRPr lang="fr-FR" altLang="x-none" sz="2800" dirty="0" smtClean="0"/>
          </a:p>
          <a:p>
            <a:pPr algn="ctr">
              <a:buNone/>
            </a:pPr>
            <a:r>
              <a:rPr lang="fr-FR" altLang="x-none" sz="2800" dirty="0" smtClean="0"/>
              <a:t>des </a:t>
            </a:r>
            <a:r>
              <a:rPr lang="fr-FR" altLang="x-none" sz="2800" b="1" dirty="0"/>
              <a:t>interactions </a:t>
            </a:r>
            <a:r>
              <a:rPr lang="fr-FR" altLang="x-none" sz="2800" b="1" dirty="0" smtClean="0"/>
              <a:t>avec son environnement humain.</a:t>
            </a:r>
            <a:endParaRPr lang="fr-FR" altLang="x-none" sz="2800" b="1" dirty="0"/>
          </a:p>
          <a:p>
            <a:pPr>
              <a:buNone/>
            </a:pPr>
            <a:endParaRPr lang="fr-FR" altLang="x-none" b="1" dirty="0"/>
          </a:p>
          <a:p>
            <a:pPr>
              <a:buNone/>
            </a:pPr>
            <a:endParaRPr lang="fr-FR" dirty="0"/>
          </a:p>
        </p:txBody>
      </p:sp>
      <p:pic>
        <p:nvPicPr>
          <p:cNvPr id="5" name="Image 4"/>
          <p:cNvPicPr>
            <a:picLocks noChangeAspect="1"/>
          </p:cNvPicPr>
          <p:nvPr/>
        </p:nvPicPr>
        <p:blipFill>
          <a:blip r:embed="rId3"/>
          <a:stretch>
            <a:fillRect/>
          </a:stretch>
        </p:blipFill>
        <p:spPr>
          <a:xfrm>
            <a:off x="9389585" y="3900526"/>
            <a:ext cx="2603942" cy="1732805"/>
          </a:xfrm>
          <a:prstGeom prst="rect">
            <a:avLst/>
          </a:prstGeom>
        </p:spPr>
      </p:pic>
    </p:spTree>
    <p:extLst>
      <p:ext uri="{BB962C8B-B14F-4D97-AF65-F5344CB8AC3E}">
        <p14:creationId xmlns:p14="http://schemas.microsoft.com/office/powerpoint/2010/main" val="2210851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à coins arrondis 6"/>
          <p:cNvSpPr/>
          <p:nvPr/>
        </p:nvSpPr>
        <p:spPr>
          <a:xfrm>
            <a:off x="1859903" y="217273"/>
            <a:ext cx="8477127" cy="812797"/>
          </a:xfrm>
          <a:prstGeom prst="roundRect">
            <a:avLst/>
          </a:prstGeom>
          <a:solidFill>
            <a:schemeClr val="accent5">
              <a:lumMod val="40000"/>
              <a:lumOff val="60000"/>
            </a:schemeClr>
          </a:solidFill>
          <a:ln>
            <a:solidFill>
              <a:schemeClr val="accent5"/>
            </a:solidFill>
          </a:ln>
        </p:spPr>
        <p:style>
          <a:lnRef idx="1">
            <a:schemeClr val="accent1"/>
          </a:lnRef>
          <a:fillRef idx="2">
            <a:schemeClr val="accent1"/>
          </a:fillRef>
          <a:effectRef idx="1">
            <a:schemeClr val="accent1"/>
          </a:effectRef>
          <a:fontRef idx="minor">
            <a:schemeClr val="dk1"/>
          </a:fontRef>
        </p:style>
        <p:txBody>
          <a:bodyPr anchor="ctr"/>
          <a:lstStyle/>
          <a:p>
            <a:pPr algn="ctr">
              <a:spcBef>
                <a:spcPts val="600"/>
              </a:spcBef>
              <a:defRPr/>
            </a:pPr>
            <a:r>
              <a:rPr lang="fr-FR" sz="2400" b="1" dirty="0">
                <a:solidFill>
                  <a:schemeClr val="tx1"/>
                </a:solidFill>
                <a:latin typeface="Arial" charset="0"/>
                <a:ea typeface="ＭＳ Ｐゴシック" charset="0"/>
                <a:cs typeface="Arial" charset="0"/>
              </a:rPr>
              <a:t>Sous-Thème 2A : Communication, Intelligence et Apprentissage</a:t>
            </a:r>
            <a:endParaRPr lang="fr-FR" sz="2000" dirty="0">
              <a:solidFill>
                <a:schemeClr val="tx1"/>
              </a:solidFill>
              <a:latin typeface="Arial" charset="0"/>
              <a:ea typeface="ＭＳ Ｐゴシック" charset="0"/>
              <a:cs typeface="Arial" charset="0"/>
            </a:endParaRPr>
          </a:p>
        </p:txBody>
      </p:sp>
      <p:grpSp>
        <p:nvGrpSpPr>
          <p:cNvPr id="31" name="Grouper 30"/>
          <p:cNvGrpSpPr/>
          <p:nvPr/>
        </p:nvGrpSpPr>
        <p:grpSpPr>
          <a:xfrm>
            <a:off x="7298086" y="1635463"/>
            <a:ext cx="2869267" cy="3848064"/>
            <a:chOff x="6059835" y="2603838"/>
            <a:chExt cx="2869267" cy="3848064"/>
          </a:xfrm>
        </p:grpSpPr>
        <p:sp>
          <p:nvSpPr>
            <p:cNvPr id="32" name="ZoneTexte 31"/>
            <p:cNvSpPr txBox="1"/>
            <p:nvPr/>
          </p:nvSpPr>
          <p:spPr>
            <a:xfrm>
              <a:off x="6059835" y="2603838"/>
              <a:ext cx="2776286" cy="707886"/>
            </a:xfrm>
            <a:prstGeom prst="rect">
              <a:avLst/>
            </a:prstGeom>
            <a:noFill/>
            <a:ln>
              <a:solidFill>
                <a:schemeClr val="accent5"/>
              </a:solidFill>
            </a:ln>
          </p:spPr>
          <p:txBody>
            <a:bodyPr wrap="square" rtlCol="0">
              <a:spAutoFit/>
            </a:bodyPr>
            <a:lstStyle/>
            <a:p>
              <a:pPr algn="ctr"/>
              <a:r>
                <a:rPr lang="fr-FR" sz="2000" b="1" dirty="0">
                  <a:latin typeface="Arial" charset="0"/>
                  <a:ea typeface="Arial" charset="0"/>
                  <a:cs typeface="Arial" charset="0"/>
                </a:rPr>
                <a:t>Approche inter-syndromes</a:t>
              </a:r>
            </a:p>
          </p:txBody>
        </p:sp>
        <p:sp>
          <p:nvSpPr>
            <p:cNvPr id="33" name="ZoneTexte 32"/>
            <p:cNvSpPr txBox="1"/>
            <p:nvPr/>
          </p:nvSpPr>
          <p:spPr>
            <a:xfrm>
              <a:off x="6152816" y="5744016"/>
              <a:ext cx="2776286" cy="707886"/>
            </a:xfrm>
            <a:prstGeom prst="rect">
              <a:avLst/>
            </a:prstGeom>
            <a:noFill/>
            <a:ln>
              <a:solidFill>
                <a:schemeClr val="accent5"/>
              </a:solidFill>
            </a:ln>
          </p:spPr>
          <p:txBody>
            <a:bodyPr wrap="square" rtlCol="0">
              <a:spAutoFit/>
            </a:bodyPr>
            <a:lstStyle/>
            <a:p>
              <a:pPr algn="ctr"/>
              <a:r>
                <a:rPr lang="fr-FR" sz="2000" b="1" dirty="0">
                  <a:latin typeface="Arial" charset="0"/>
                  <a:ea typeface="Arial" charset="0"/>
                  <a:cs typeface="Arial" charset="0"/>
                </a:rPr>
                <a:t>Trajectoires développementales</a:t>
              </a:r>
            </a:p>
          </p:txBody>
        </p:sp>
        <p:sp>
          <p:nvSpPr>
            <p:cNvPr id="34" name="Flèche vers le bas 33"/>
            <p:cNvSpPr/>
            <p:nvPr/>
          </p:nvSpPr>
          <p:spPr>
            <a:xfrm>
              <a:off x="7298643" y="4842579"/>
              <a:ext cx="484632" cy="901439"/>
            </a:xfrm>
            <a:prstGeom prst="downArrow">
              <a:avLst/>
            </a:prstGeom>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5" name="Picture 2" descr="Afficher l'image d'origin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36" r="48581" b="32884"/>
            <a:stretch/>
          </p:blipFill>
          <p:spPr bwMode="auto">
            <a:xfrm>
              <a:off x="7291422" y="3479410"/>
              <a:ext cx="1567901" cy="1440000"/>
            </a:xfrm>
            <a:prstGeom prst="rect">
              <a:avLst/>
            </a:prstGeom>
            <a:noFill/>
            <a:ln>
              <a:solidFill>
                <a:schemeClr val="accent5"/>
              </a:solidFill>
            </a:ln>
            <a:extLst>
              <a:ext uri="{909E8E84-426E-40dd-AFC4-6F175D3DCCD1}">
                <a14:hiddenFill xmlns:a14="http://schemas.microsoft.com/office/drawing/2010/main" xmlns="">
                  <a:solidFill>
                    <a:srgbClr val="FFFFFF"/>
                  </a:solidFill>
                </a14:hiddenFill>
              </a:ext>
            </a:extLst>
          </p:spPr>
        </p:pic>
        <p:pic>
          <p:nvPicPr>
            <p:cNvPr id="36" name="Image 35"/>
            <p:cNvPicPr>
              <a:picLocks noChangeAspect="1"/>
            </p:cNvPicPr>
            <p:nvPr/>
          </p:nvPicPr>
          <p:blipFill rotWithShape="1">
            <a:blip r:embed="rId4" cstate="print">
              <a:extLst>
                <a:ext uri="{28A0092B-C50C-407E-A947-70E740481C1C}">
                  <a14:useLocalDpi xmlns:a14="http://schemas.microsoft.com/office/drawing/2010/main" val="0"/>
                </a:ext>
              </a:extLst>
            </a:blip>
            <a:srcRect l="58627" t="15598" b="36352"/>
            <a:stretch/>
          </p:blipFill>
          <p:spPr>
            <a:xfrm>
              <a:off x="6309374" y="3443410"/>
              <a:ext cx="982046" cy="1476000"/>
            </a:xfrm>
            <a:prstGeom prst="rect">
              <a:avLst/>
            </a:prstGeom>
            <a:ln>
              <a:solidFill>
                <a:schemeClr val="accent5"/>
              </a:solidFill>
            </a:ln>
          </p:spPr>
        </p:pic>
        <p:sp>
          <p:nvSpPr>
            <p:cNvPr id="37" name="Rectangle 36"/>
            <p:cNvSpPr/>
            <p:nvPr/>
          </p:nvSpPr>
          <p:spPr>
            <a:xfrm>
              <a:off x="6059835" y="3422851"/>
              <a:ext cx="2776286" cy="1496561"/>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grpSp>
        <p:nvGrpSpPr>
          <p:cNvPr id="38" name="Grouper 37"/>
          <p:cNvGrpSpPr/>
          <p:nvPr/>
        </p:nvGrpSpPr>
        <p:grpSpPr>
          <a:xfrm>
            <a:off x="1830436" y="1631961"/>
            <a:ext cx="2447636" cy="4290438"/>
            <a:chOff x="354061" y="2346336"/>
            <a:chExt cx="2447636" cy="4290438"/>
          </a:xfrm>
        </p:grpSpPr>
        <p:sp>
          <p:nvSpPr>
            <p:cNvPr id="39" name="ZoneTexte 38"/>
            <p:cNvSpPr txBox="1"/>
            <p:nvPr/>
          </p:nvSpPr>
          <p:spPr>
            <a:xfrm>
              <a:off x="363737" y="2346336"/>
              <a:ext cx="2382254" cy="3477875"/>
            </a:xfrm>
            <a:prstGeom prst="rect">
              <a:avLst/>
            </a:prstGeom>
            <a:noFill/>
            <a:ln>
              <a:solidFill>
                <a:schemeClr val="accent5"/>
              </a:solidFill>
            </a:ln>
          </p:spPr>
          <p:txBody>
            <a:bodyPr wrap="square" rtlCol="0">
              <a:spAutoFit/>
            </a:bodyPr>
            <a:lstStyle/>
            <a:p>
              <a:pPr algn="ctr"/>
              <a:r>
                <a:rPr lang="fr-FR" sz="2000" b="1" dirty="0">
                  <a:latin typeface="Arial" charset="0"/>
                  <a:ea typeface="Arial" charset="0"/>
                  <a:cs typeface="Arial" charset="0"/>
                </a:rPr>
                <a:t>Attention conjointe</a:t>
              </a:r>
            </a:p>
            <a:p>
              <a:pPr algn="ctr"/>
              <a:endParaRPr lang="fr-FR" sz="2000" b="1" dirty="0">
                <a:latin typeface="Arial" charset="0"/>
                <a:ea typeface="Arial" charset="0"/>
                <a:cs typeface="Arial" charset="0"/>
              </a:endParaRPr>
            </a:p>
            <a:p>
              <a:pPr algn="ctr"/>
              <a:endParaRPr lang="fr-FR" sz="2000" b="1" dirty="0">
                <a:latin typeface="Arial" charset="0"/>
                <a:ea typeface="Arial" charset="0"/>
                <a:cs typeface="Arial" charset="0"/>
              </a:endParaRPr>
            </a:p>
            <a:p>
              <a:pPr algn="ctr"/>
              <a:endParaRPr lang="fr-FR" sz="2000" b="1" dirty="0">
                <a:latin typeface="Arial" charset="0"/>
                <a:ea typeface="Arial" charset="0"/>
                <a:cs typeface="Arial" charset="0"/>
              </a:endParaRPr>
            </a:p>
            <a:p>
              <a:pPr algn="ctr"/>
              <a:endParaRPr lang="fr-FR" sz="2000" b="1" dirty="0">
                <a:latin typeface="Arial" charset="0"/>
                <a:ea typeface="Arial" charset="0"/>
                <a:cs typeface="Arial" charset="0"/>
              </a:endParaRPr>
            </a:p>
            <a:p>
              <a:pPr algn="ctr"/>
              <a:endParaRPr lang="fr-FR" sz="2000" b="1" dirty="0">
                <a:latin typeface="Arial" charset="0"/>
                <a:ea typeface="Arial" charset="0"/>
                <a:cs typeface="Arial" charset="0"/>
              </a:endParaRPr>
            </a:p>
            <a:p>
              <a:pPr algn="ctr"/>
              <a:endParaRPr lang="fr-FR" sz="2000" b="1" dirty="0">
                <a:latin typeface="Arial" charset="0"/>
                <a:ea typeface="Arial" charset="0"/>
                <a:cs typeface="Arial" charset="0"/>
              </a:endParaRPr>
            </a:p>
            <a:p>
              <a:pPr algn="ctr"/>
              <a:endParaRPr lang="fr-FR" sz="2000" b="1" dirty="0">
                <a:latin typeface="Arial" charset="0"/>
                <a:ea typeface="Arial" charset="0"/>
                <a:cs typeface="Arial" charset="0"/>
              </a:endParaRPr>
            </a:p>
            <a:p>
              <a:pPr algn="ctr"/>
              <a:endParaRPr lang="fr-FR" sz="2000" b="1" dirty="0">
                <a:latin typeface="Arial" charset="0"/>
                <a:ea typeface="Arial" charset="0"/>
                <a:cs typeface="Arial" charset="0"/>
              </a:endParaRPr>
            </a:p>
            <a:p>
              <a:pPr algn="ctr"/>
              <a:endParaRPr lang="fr-FR" sz="2000" b="1" dirty="0">
                <a:latin typeface="Arial" charset="0"/>
                <a:ea typeface="Arial" charset="0"/>
                <a:cs typeface="Arial" charset="0"/>
              </a:endParaRPr>
            </a:p>
          </p:txBody>
        </p:sp>
        <p:sp>
          <p:nvSpPr>
            <p:cNvPr id="40" name="Rectangle avec flèche vers le haut 39"/>
            <p:cNvSpPr/>
            <p:nvPr/>
          </p:nvSpPr>
          <p:spPr>
            <a:xfrm>
              <a:off x="378578" y="5543566"/>
              <a:ext cx="2399301" cy="1093208"/>
            </a:xfrm>
            <a:prstGeom prst="upArrowCallout">
              <a:avLst/>
            </a:prstGeom>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600" dirty="0"/>
                <a:t>Impact des processus moteurs et sensoriels</a:t>
              </a:r>
            </a:p>
          </p:txBody>
        </p:sp>
        <p:pic>
          <p:nvPicPr>
            <p:cNvPr id="41" name="Image 40" descr="20120326-geste-pointer-du-doigt-1.png"/>
            <p:cNvPicPr>
              <a:picLocks noChangeAspect="1"/>
            </p:cNvPicPr>
            <p:nvPr/>
          </p:nvPicPr>
          <p:blipFill>
            <a:blip r:embed="rId5"/>
            <a:stretch>
              <a:fillRect/>
            </a:stretch>
          </p:blipFill>
          <p:spPr>
            <a:xfrm>
              <a:off x="392933" y="3332787"/>
              <a:ext cx="2293310" cy="1208424"/>
            </a:xfrm>
            <a:prstGeom prst="rect">
              <a:avLst/>
            </a:prstGeom>
            <a:ln>
              <a:solidFill>
                <a:schemeClr val="accent5"/>
              </a:solidFill>
            </a:ln>
          </p:spPr>
        </p:pic>
        <p:sp>
          <p:nvSpPr>
            <p:cNvPr id="42" name="ZoneTexte 41"/>
            <p:cNvSpPr txBox="1"/>
            <p:nvPr/>
          </p:nvSpPr>
          <p:spPr>
            <a:xfrm>
              <a:off x="354061" y="4664363"/>
              <a:ext cx="2447636" cy="923330"/>
            </a:xfrm>
            <a:prstGeom prst="rect">
              <a:avLst/>
            </a:prstGeom>
            <a:noFill/>
            <a:ln>
              <a:solidFill>
                <a:schemeClr val="accent5"/>
              </a:solidFill>
            </a:ln>
          </p:spPr>
          <p:txBody>
            <a:bodyPr wrap="square" rtlCol="0">
              <a:spAutoFit/>
            </a:bodyPr>
            <a:lstStyle/>
            <a:p>
              <a:r>
                <a:rPr lang="fr-FR" dirty="0"/>
                <a:t>Eléments précurseurs</a:t>
              </a:r>
            </a:p>
            <a:p>
              <a:r>
                <a:rPr lang="fr-FR" dirty="0"/>
                <a:t>Intentionnalité </a:t>
              </a:r>
            </a:p>
          </p:txBody>
        </p:sp>
      </p:grpSp>
      <p:grpSp>
        <p:nvGrpSpPr>
          <p:cNvPr id="45" name="Grouper 44"/>
          <p:cNvGrpSpPr/>
          <p:nvPr/>
        </p:nvGrpSpPr>
        <p:grpSpPr>
          <a:xfrm>
            <a:off x="4602211" y="1641487"/>
            <a:ext cx="2447636" cy="4306313"/>
            <a:chOff x="354061" y="2330461"/>
            <a:chExt cx="2447636" cy="4306313"/>
          </a:xfrm>
        </p:grpSpPr>
        <p:sp>
          <p:nvSpPr>
            <p:cNvPr id="46" name="ZoneTexte 45"/>
            <p:cNvSpPr txBox="1"/>
            <p:nvPr/>
          </p:nvSpPr>
          <p:spPr>
            <a:xfrm>
              <a:off x="363737" y="2330461"/>
              <a:ext cx="2382254" cy="3477875"/>
            </a:xfrm>
            <a:prstGeom prst="rect">
              <a:avLst/>
            </a:prstGeom>
            <a:noFill/>
            <a:ln>
              <a:solidFill>
                <a:schemeClr val="accent5"/>
              </a:solidFill>
            </a:ln>
          </p:spPr>
          <p:txBody>
            <a:bodyPr wrap="square" rtlCol="0">
              <a:spAutoFit/>
            </a:bodyPr>
            <a:lstStyle/>
            <a:p>
              <a:pPr algn="ctr"/>
              <a:r>
                <a:rPr lang="fr-FR" sz="2000" b="1" dirty="0">
                  <a:latin typeface="Arial" charset="0"/>
                  <a:ea typeface="Arial" charset="0"/>
                  <a:cs typeface="Arial" charset="0"/>
                </a:rPr>
                <a:t>Acquisition du langage </a:t>
              </a:r>
            </a:p>
            <a:p>
              <a:pPr algn="ctr"/>
              <a:endParaRPr lang="fr-FR" sz="2000" b="1" dirty="0">
                <a:latin typeface="Arial" charset="0"/>
                <a:ea typeface="Arial" charset="0"/>
                <a:cs typeface="Arial" charset="0"/>
              </a:endParaRPr>
            </a:p>
            <a:p>
              <a:pPr algn="ctr"/>
              <a:endParaRPr lang="fr-FR" sz="2000" b="1" dirty="0">
                <a:latin typeface="Arial" charset="0"/>
                <a:ea typeface="Arial" charset="0"/>
                <a:cs typeface="Arial" charset="0"/>
              </a:endParaRPr>
            </a:p>
            <a:p>
              <a:pPr algn="ctr"/>
              <a:endParaRPr lang="fr-FR" sz="2000" b="1" dirty="0">
                <a:latin typeface="Arial" charset="0"/>
                <a:ea typeface="Arial" charset="0"/>
                <a:cs typeface="Arial" charset="0"/>
              </a:endParaRPr>
            </a:p>
            <a:p>
              <a:pPr algn="ctr"/>
              <a:endParaRPr lang="fr-FR" sz="2000" b="1" dirty="0">
                <a:latin typeface="Arial" charset="0"/>
                <a:ea typeface="Arial" charset="0"/>
                <a:cs typeface="Arial" charset="0"/>
              </a:endParaRPr>
            </a:p>
            <a:p>
              <a:pPr algn="ctr"/>
              <a:endParaRPr lang="fr-FR" sz="2000" b="1" dirty="0">
                <a:latin typeface="Arial" charset="0"/>
                <a:ea typeface="Arial" charset="0"/>
                <a:cs typeface="Arial" charset="0"/>
              </a:endParaRPr>
            </a:p>
            <a:p>
              <a:pPr algn="ctr"/>
              <a:endParaRPr lang="fr-FR" sz="2000" b="1" dirty="0">
                <a:latin typeface="Arial" charset="0"/>
                <a:ea typeface="Arial" charset="0"/>
                <a:cs typeface="Arial" charset="0"/>
              </a:endParaRPr>
            </a:p>
            <a:p>
              <a:pPr algn="ctr"/>
              <a:endParaRPr lang="fr-FR" sz="2000" b="1" dirty="0">
                <a:latin typeface="Arial" charset="0"/>
                <a:ea typeface="Arial" charset="0"/>
                <a:cs typeface="Arial" charset="0"/>
              </a:endParaRPr>
            </a:p>
            <a:p>
              <a:pPr algn="ctr"/>
              <a:endParaRPr lang="fr-FR" sz="2000" b="1" dirty="0">
                <a:latin typeface="Arial" charset="0"/>
                <a:ea typeface="Arial" charset="0"/>
                <a:cs typeface="Arial" charset="0"/>
              </a:endParaRPr>
            </a:p>
            <a:p>
              <a:pPr algn="ctr"/>
              <a:endParaRPr lang="fr-FR" sz="2000" b="1" dirty="0">
                <a:latin typeface="Arial" charset="0"/>
                <a:ea typeface="Arial" charset="0"/>
                <a:cs typeface="Arial" charset="0"/>
              </a:endParaRPr>
            </a:p>
          </p:txBody>
        </p:sp>
        <p:sp>
          <p:nvSpPr>
            <p:cNvPr id="47" name="Rectangle avec flèche vers le haut 46"/>
            <p:cNvSpPr/>
            <p:nvPr/>
          </p:nvSpPr>
          <p:spPr>
            <a:xfrm>
              <a:off x="378578" y="5543566"/>
              <a:ext cx="2399301" cy="1093208"/>
            </a:xfrm>
            <a:prstGeom prst="upArrowCallout">
              <a:avLst/>
            </a:prstGeom>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600" dirty="0"/>
                <a:t>Impact des contraintes cognitives et affectives</a:t>
              </a:r>
            </a:p>
          </p:txBody>
        </p:sp>
        <p:sp>
          <p:nvSpPr>
            <p:cNvPr id="49" name="ZoneTexte 48"/>
            <p:cNvSpPr txBox="1"/>
            <p:nvPr/>
          </p:nvSpPr>
          <p:spPr>
            <a:xfrm>
              <a:off x="354061" y="4664363"/>
              <a:ext cx="2447636" cy="646331"/>
            </a:xfrm>
            <a:prstGeom prst="rect">
              <a:avLst/>
            </a:prstGeom>
            <a:noFill/>
            <a:ln>
              <a:solidFill>
                <a:schemeClr val="accent5"/>
              </a:solidFill>
            </a:ln>
          </p:spPr>
          <p:txBody>
            <a:bodyPr wrap="square" rtlCol="0">
              <a:spAutoFit/>
            </a:bodyPr>
            <a:lstStyle/>
            <a:p>
              <a:r>
                <a:rPr lang="fr-FR" dirty="0"/>
                <a:t>Aspects structuraux et  pragmatiques </a:t>
              </a:r>
            </a:p>
          </p:txBody>
        </p:sp>
      </p:grpSp>
      <p:pic>
        <p:nvPicPr>
          <p:cNvPr id="29" name="Image 28" descr="bébé langag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6811" y="2809876"/>
            <a:ext cx="2093065" cy="1031875"/>
          </a:xfrm>
          <a:prstGeom prst="rect">
            <a:avLst/>
          </a:prstGeom>
          <a:ln>
            <a:solidFill>
              <a:schemeClr val="accent5"/>
            </a:solidFill>
          </a:ln>
        </p:spPr>
      </p:pic>
    </p:spTree>
    <p:extLst>
      <p:ext uri="{BB962C8B-B14F-4D97-AF65-F5344CB8AC3E}">
        <p14:creationId xmlns:p14="http://schemas.microsoft.com/office/powerpoint/2010/main" val="239563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957594" y="2518475"/>
            <a:ext cx="184731" cy="369332"/>
          </a:xfrm>
          <a:prstGeom prst="rect">
            <a:avLst/>
          </a:prstGeom>
          <a:noFill/>
          <a:ln>
            <a:solidFill>
              <a:srgbClr val="92AA4C"/>
            </a:solidFill>
          </a:ln>
        </p:spPr>
        <p:txBody>
          <a:bodyPr wrap="none" rtlCol="0">
            <a:spAutoFit/>
          </a:bodyPr>
          <a:lstStyle/>
          <a:p>
            <a:endParaRPr lang="fr-FR" dirty="0"/>
          </a:p>
        </p:txBody>
      </p:sp>
      <p:sp>
        <p:nvSpPr>
          <p:cNvPr id="3" name="ZoneTexte 2"/>
          <p:cNvSpPr txBox="1"/>
          <p:nvPr/>
        </p:nvSpPr>
        <p:spPr>
          <a:xfrm>
            <a:off x="1703999" y="1091875"/>
            <a:ext cx="5040000" cy="369332"/>
          </a:xfrm>
          <a:prstGeom prst="rect">
            <a:avLst/>
          </a:prstGeom>
          <a:noFill/>
          <a:ln>
            <a:solidFill>
              <a:srgbClr val="92AA4C"/>
            </a:solidFill>
          </a:ln>
        </p:spPr>
        <p:txBody>
          <a:bodyPr wrap="square" rtlCol="0">
            <a:spAutoFit/>
          </a:bodyPr>
          <a:lstStyle/>
          <a:p>
            <a:pPr algn="ctr"/>
            <a:r>
              <a:rPr lang="fr-FR" dirty="0">
                <a:latin typeface="Arial" panose="020B0604020202020204" pitchFamily="34" charset="0"/>
                <a:cs typeface="Arial" panose="020B0604020202020204" pitchFamily="34" charset="0"/>
              </a:rPr>
              <a:t>Création et adaptation d’outils psychométriques </a:t>
            </a:r>
          </a:p>
        </p:txBody>
      </p:sp>
      <p:sp>
        <p:nvSpPr>
          <p:cNvPr id="7" name="ZoneTexte 6"/>
          <p:cNvSpPr txBox="1"/>
          <p:nvPr/>
        </p:nvSpPr>
        <p:spPr>
          <a:xfrm>
            <a:off x="1704000" y="4140001"/>
            <a:ext cx="5040000" cy="646331"/>
          </a:xfrm>
          <a:prstGeom prst="rect">
            <a:avLst/>
          </a:prstGeom>
          <a:noFill/>
          <a:ln>
            <a:solidFill>
              <a:srgbClr val="92AA4C"/>
            </a:solidFill>
          </a:ln>
        </p:spPr>
        <p:txBody>
          <a:bodyPr wrap="square" rtlCol="0">
            <a:spAutoFit/>
          </a:bodyPr>
          <a:lstStyle/>
          <a:p>
            <a:pPr algn="ctr"/>
            <a:r>
              <a:rPr lang="fr-FR" dirty="0">
                <a:latin typeface="Arial" panose="020B0604020202020204" pitchFamily="34" charset="0"/>
                <a:cs typeface="Arial" panose="020B0604020202020204" pitchFamily="34" charset="0"/>
              </a:rPr>
              <a:t>Développement de programmes d’accompagnement</a:t>
            </a:r>
            <a:endParaRPr lang="fr-FR" sz="2000" dirty="0">
              <a:latin typeface="Arial" panose="020B0604020202020204" pitchFamily="34" charset="0"/>
              <a:cs typeface="Arial" panose="020B0604020202020204" pitchFamily="34" charset="0"/>
            </a:endParaRPr>
          </a:p>
        </p:txBody>
      </p:sp>
      <p:sp>
        <p:nvSpPr>
          <p:cNvPr id="8" name="ZoneTexte 7"/>
          <p:cNvSpPr txBox="1"/>
          <p:nvPr/>
        </p:nvSpPr>
        <p:spPr>
          <a:xfrm>
            <a:off x="1722671" y="280449"/>
            <a:ext cx="8736061" cy="461665"/>
          </a:xfrm>
          <a:prstGeom prst="rect">
            <a:avLst/>
          </a:prstGeom>
          <a:noFill/>
          <a:ln>
            <a:solidFill>
              <a:srgbClr val="92AA4C"/>
            </a:solidFill>
          </a:ln>
        </p:spPr>
        <p:txBody>
          <a:bodyPr wrap="square" rtlCol="0">
            <a:spAutoFit/>
          </a:bodyPr>
          <a:lstStyle/>
          <a:p>
            <a:pPr algn="ctr"/>
            <a:r>
              <a:rPr lang="fr-FR" sz="2400" b="1" dirty="0">
                <a:solidFill>
                  <a:schemeClr val="accent1">
                    <a:lumMod val="50000"/>
                  </a:schemeClr>
                </a:solidFill>
                <a:latin typeface="Arial" panose="020B0604020202020204" pitchFamily="34" charset="0"/>
                <a:cs typeface="Arial" panose="020B0604020202020204" pitchFamily="34" charset="0"/>
              </a:rPr>
              <a:t>Applications cliniques et pédagogiques</a:t>
            </a:r>
          </a:p>
        </p:txBody>
      </p:sp>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2017" y="1829662"/>
            <a:ext cx="1716464" cy="2376354"/>
          </a:xfrm>
          <a:prstGeom prst="rect">
            <a:avLst/>
          </a:prstGeom>
          <a:ln>
            <a:solidFill>
              <a:srgbClr val="92AA4C"/>
            </a:solidFill>
          </a:ln>
        </p:spPr>
      </p:pic>
      <p:sp>
        <p:nvSpPr>
          <p:cNvPr id="4" name="Espace réservé du numéro de diapositive 3"/>
          <p:cNvSpPr>
            <a:spLocks noGrp="1"/>
          </p:cNvSpPr>
          <p:nvPr>
            <p:ph type="sldNum" sz="quarter" idx="12"/>
          </p:nvPr>
        </p:nvSpPr>
        <p:spPr>
          <a:xfrm>
            <a:off x="9863001" y="5793727"/>
            <a:ext cx="2057400" cy="365125"/>
          </a:xfrm>
        </p:spPr>
        <p:txBody>
          <a:bodyPr/>
          <a:lstStyle/>
          <a:p>
            <a:fld id="{3EB29E95-DA12-4ECF-8498-6A6909734BD1}" type="slidenum">
              <a:rPr lang="fr-FR" smtClean="0"/>
              <a:pPr/>
              <a:t>21</a:t>
            </a:fld>
            <a:endParaRPr lang="fr-FR"/>
          </a:p>
        </p:txBody>
      </p:sp>
      <p:pic>
        <p:nvPicPr>
          <p:cNvPr id="11" name="Image 10" descr="cliniqu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297" y="5143500"/>
            <a:ext cx="1819159" cy="1063626"/>
          </a:xfrm>
          <a:prstGeom prst="rect">
            <a:avLst/>
          </a:prstGeom>
          <a:ln>
            <a:solidFill>
              <a:srgbClr val="92AA4C"/>
            </a:solidFill>
          </a:ln>
        </p:spPr>
      </p:pic>
      <p:sp>
        <p:nvSpPr>
          <p:cNvPr id="12" name="Rectangle 11"/>
          <p:cNvSpPr/>
          <p:nvPr/>
        </p:nvSpPr>
        <p:spPr>
          <a:xfrm>
            <a:off x="1921356" y="4907744"/>
            <a:ext cx="2206144" cy="1632757"/>
          </a:xfrm>
          <a:prstGeom prst="rect">
            <a:avLst/>
          </a:prstGeom>
          <a:noFill/>
          <a:ln>
            <a:solidFill>
              <a:srgbClr val="92AA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p:nvPicPr>
        <p:blipFill>
          <a:blip r:embed="rId6"/>
          <a:stretch>
            <a:fillRect/>
          </a:stretch>
        </p:blipFill>
        <p:spPr>
          <a:xfrm>
            <a:off x="4599420" y="4891867"/>
            <a:ext cx="1308485" cy="1697412"/>
          </a:xfrm>
          <a:prstGeom prst="rect">
            <a:avLst/>
          </a:prstGeom>
          <a:ln>
            <a:solidFill>
              <a:srgbClr val="92AA4C"/>
            </a:solidFill>
          </a:ln>
        </p:spPr>
      </p:pic>
      <p:pic>
        <p:nvPicPr>
          <p:cNvPr id="5" name="Image 4" descr="Mataka-logo3.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2767" y="1494976"/>
            <a:ext cx="2582048" cy="2582048"/>
          </a:xfrm>
          <a:prstGeom prst="rect">
            <a:avLst/>
          </a:prstGeom>
          <a:ln>
            <a:solidFill>
              <a:srgbClr val="92AA4C"/>
            </a:solidFill>
          </a:ln>
        </p:spPr>
      </p:pic>
      <p:sp>
        <p:nvSpPr>
          <p:cNvPr id="10" name="ZoneTexte 9"/>
          <p:cNvSpPr txBox="1"/>
          <p:nvPr/>
        </p:nvSpPr>
        <p:spPr>
          <a:xfrm>
            <a:off x="4723396" y="1687877"/>
            <a:ext cx="1591658" cy="1138773"/>
          </a:xfrm>
          <a:prstGeom prst="rect">
            <a:avLst/>
          </a:prstGeom>
          <a:noFill/>
          <a:ln>
            <a:solidFill>
              <a:srgbClr val="92AA4C"/>
            </a:solidFill>
          </a:ln>
        </p:spPr>
        <p:txBody>
          <a:bodyPr wrap="square" rtlCol="0">
            <a:spAutoFit/>
          </a:bodyPr>
          <a:lstStyle/>
          <a:p>
            <a:r>
              <a:rPr lang="fr-FR" sz="3200" dirty="0">
                <a:latin typeface="Rockwell Extra Bold"/>
                <a:cs typeface="Rockwell Extra Bold"/>
              </a:rPr>
              <a:t>EPIS</a:t>
            </a:r>
          </a:p>
          <a:p>
            <a:endParaRPr lang="fr-FR" sz="3600" dirty="0">
              <a:latin typeface="Rockwell Extra Bold"/>
              <a:cs typeface="Rockwell Extra Bold"/>
            </a:endParaRPr>
          </a:p>
        </p:txBody>
      </p:sp>
      <p:grpSp>
        <p:nvGrpSpPr>
          <p:cNvPr id="14" name="Grouper 13"/>
          <p:cNvGrpSpPr/>
          <p:nvPr/>
        </p:nvGrpSpPr>
        <p:grpSpPr>
          <a:xfrm>
            <a:off x="4530468" y="2459477"/>
            <a:ext cx="1897129" cy="1286001"/>
            <a:chOff x="3747998" y="2629676"/>
            <a:chExt cx="5014262" cy="3869145"/>
          </a:xfrm>
        </p:grpSpPr>
        <p:graphicFrame>
          <p:nvGraphicFramePr>
            <p:cNvPr id="15" name="Object 2"/>
            <p:cNvGraphicFramePr>
              <a:graphicFrameLocks noChangeAspect="1"/>
            </p:cNvGraphicFramePr>
            <p:nvPr>
              <p:extLst/>
            </p:nvPr>
          </p:nvGraphicFramePr>
          <p:xfrm>
            <a:off x="3747998" y="2629676"/>
            <a:ext cx="5014262" cy="3869145"/>
          </p:xfrm>
          <a:graphic>
            <a:graphicData uri="http://schemas.openxmlformats.org/presentationml/2006/ole">
              <mc:AlternateContent xmlns:mc="http://schemas.openxmlformats.org/markup-compatibility/2006">
                <mc:Choice xmlns:v="urn:schemas-microsoft-com:vml" Requires="v">
                  <p:oleObj spid="_x0000_s1066" name="Presto! ImageFolio LE" r:id="rId8" imgW="21373286" imgH="15051054" progId="">
                    <p:embed/>
                  </p:oleObj>
                </mc:Choice>
                <mc:Fallback>
                  <p:oleObj name="Presto! ImageFolio LE" r:id="rId8" imgW="21373286" imgH="15051054"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47998" y="2629676"/>
                          <a:ext cx="5014262" cy="3869145"/>
                        </a:xfrm>
                        <a:prstGeom prst="rect">
                          <a:avLst/>
                        </a:prstGeom>
                        <a:noFill/>
                        <a:ln>
                          <a:solidFill>
                            <a:srgbClr val="C4D7E9"/>
                          </a:solidFill>
                        </a:ln>
                        <a:effectLst/>
                        <a:extLst/>
                      </p:spPr>
                    </p:pic>
                  </p:oleObj>
                </mc:Fallback>
              </mc:AlternateContent>
            </a:graphicData>
          </a:graphic>
        </p:graphicFrame>
        <p:cxnSp>
          <p:nvCxnSpPr>
            <p:cNvPr id="16" name="Connecteur droit 15"/>
            <p:cNvCxnSpPr>
              <a:stCxn id="15" idx="0"/>
              <a:endCxn id="15" idx="2"/>
            </p:cNvCxnSpPr>
            <p:nvPr/>
          </p:nvCxnSpPr>
          <p:spPr>
            <a:xfrm>
              <a:off x="6255129" y="2629676"/>
              <a:ext cx="0" cy="3869145"/>
            </a:xfrm>
            <a:prstGeom prst="line">
              <a:avLst/>
            </a:prstGeom>
            <a:ln>
              <a:solidFill>
                <a:srgbClr val="92AA4C"/>
              </a:solidFill>
            </a:ln>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flipH="1">
              <a:off x="3747998" y="4694932"/>
              <a:ext cx="5014262" cy="0"/>
            </a:xfrm>
            <a:prstGeom prst="line">
              <a:avLst/>
            </a:prstGeom>
            <a:ln>
              <a:solidFill>
                <a:srgbClr val="92AA4C"/>
              </a:solidFill>
            </a:ln>
          </p:spPr>
          <p:style>
            <a:lnRef idx="2">
              <a:schemeClr val="accent1"/>
            </a:lnRef>
            <a:fillRef idx="0">
              <a:schemeClr val="accent1"/>
            </a:fillRef>
            <a:effectRef idx="1">
              <a:schemeClr val="accent1"/>
            </a:effectRef>
            <a:fontRef idx="minor">
              <a:schemeClr val="tx1"/>
            </a:fontRef>
          </p:style>
        </p:cxnSp>
      </p:grpSp>
      <p:sp>
        <p:nvSpPr>
          <p:cNvPr id="18" name="ZoneTexte 17"/>
          <p:cNvSpPr txBox="1"/>
          <p:nvPr/>
        </p:nvSpPr>
        <p:spPr>
          <a:xfrm>
            <a:off x="6900334" y="4617473"/>
            <a:ext cx="3556000" cy="2308324"/>
          </a:xfrm>
          <a:prstGeom prst="rect">
            <a:avLst/>
          </a:prstGeom>
          <a:noFill/>
          <a:ln>
            <a:solidFill>
              <a:srgbClr val="92AA4C"/>
            </a:solidFill>
          </a:ln>
        </p:spPr>
        <p:txBody>
          <a:bodyPr wrap="square" rtlCol="0">
            <a:spAutoFit/>
          </a:bodyPr>
          <a:lstStyle/>
          <a:p>
            <a:pPr marL="342900" indent="-342900">
              <a:buFont typeface="Wingdings" charset="0"/>
              <a:buChar char="w"/>
            </a:pPr>
            <a:r>
              <a:rPr lang="fr-FR" sz="2400" b="1" dirty="0">
                <a:cs typeface="Arial"/>
              </a:rPr>
              <a:t>Pédagogies innovantes</a:t>
            </a:r>
          </a:p>
          <a:p>
            <a:pPr marL="342900" indent="-342900">
              <a:buFont typeface="Wingdings" charset="0"/>
              <a:buChar char="w"/>
            </a:pPr>
            <a:r>
              <a:rPr lang="fr-FR" sz="2400" b="1" dirty="0">
                <a:cs typeface="Arial"/>
              </a:rPr>
              <a:t>Outils numériques</a:t>
            </a:r>
          </a:p>
          <a:p>
            <a:r>
              <a:rPr lang="fr-FR" sz="2400" b="1" dirty="0">
                <a:ea typeface="Wingdings"/>
                <a:cs typeface="Arial"/>
                <a:sym typeface="Wingdings"/>
              </a:rPr>
              <a:t></a:t>
            </a:r>
            <a:r>
              <a:rPr lang="fr-FR" sz="2400" b="1" dirty="0">
                <a:cs typeface="Arial"/>
                <a:sym typeface="Wingdings"/>
              </a:rPr>
              <a:t>   </a:t>
            </a:r>
            <a:r>
              <a:rPr lang="fr-FR" sz="2400" b="1" dirty="0">
                <a:cs typeface="Arial"/>
              </a:rPr>
              <a:t>Pédagogies adaptées        aux populations atypiques</a:t>
            </a:r>
          </a:p>
        </p:txBody>
      </p:sp>
      <p:sp>
        <p:nvSpPr>
          <p:cNvPr id="19" name="ZoneTexte 18"/>
          <p:cNvSpPr txBox="1"/>
          <p:nvPr/>
        </p:nvSpPr>
        <p:spPr>
          <a:xfrm>
            <a:off x="6958148" y="1093101"/>
            <a:ext cx="3344092" cy="369332"/>
          </a:xfrm>
          <a:prstGeom prst="rect">
            <a:avLst/>
          </a:prstGeom>
          <a:noFill/>
          <a:ln>
            <a:solidFill>
              <a:srgbClr val="92AA4C"/>
            </a:solidFill>
          </a:ln>
        </p:spPr>
        <p:txBody>
          <a:bodyPr wrap="square" rtlCol="0">
            <a:spAutoFit/>
          </a:bodyPr>
          <a:lstStyle/>
          <a:p>
            <a:pPr algn="ctr"/>
            <a:r>
              <a:rPr lang="fr-FR" dirty="0">
                <a:latin typeface="Arial" panose="020B0604020202020204" pitchFamily="34" charset="0"/>
                <a:cs typeface="Arial" panose="020B0604020202020204" pitchFamily="34" charset="0"/>
              </a:rPr>
              <a:t>Programmes pédagogiques</a:t>
            </a:r>
          </a:p>
        </p:txBody>
      </p:sp>
    </p:spTree>
    <p:extLst>
      <p:ext uri="{BB962C8B-B14F-4D97-AF65-F5344CB8AC3E}">
        <p14:creationId xmlns:p14="http://schemas.microsoft.com/office/powerpoint/2010/main" val="20837082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nouveau-né social</a:t>
            </a:r>
            <a:endParaRPr lang="fr-FR" dirty="0"/>
          </a:p>
        </p:txBody>
      </p:sp>
      <p:sp>
        <p:nvSpPr>
          <p:cNvPr id="3" name="Espace réservé du contenu 2"/>
          <p:cNvSpPr>
            <a:spLocks noGrp="1"/>
          </p:cNvSpPr>
          <p:nvPr>
            <p:ph idx="1"/>
          </p:nvPr>
        </p:nvSpPr>
        <p:spPr>
          <a:xfrm>
            <a:off x="828011" y="1905000"/>
            <a:ext cx="11182350" cy="4495800"/>
          </a:xfrm>
        </p:spPr>
        <p:txBody>
          <a:bodyPr>
            <a:normAutofit/>
          </a:bodyPr>
          <a:lstStyle/>
          <a:p>
            <a:pPr algn="just"/>
            <a:r>
              <a:rPr lang="fr-FR" sz="2800" b="1" dirty="0"/>
              <a:t>I</a:t>
            </a:r>
            <a:r>
              <a:rPr lang="fr-FR" sz="2800" b="1" dirty="0" smtClean="0"/>
              <a:t>nteractions sociales </a:t>
            </a:r>
            <a:r>
              <a:rPr lang="fr-FR" sz="2800" dirty="0" smtClean="0"/>
              <a:t>fondamentales car à l’origine : </a:t>
            </a:r>
          </a:p>
          <a:p>
            <a:pPr lvl="1" algn="just"/>
            <a:r>
              <a:rPr lang="fr-FR" sz="2600" dirty="0" smtClean="0"/>
              <a:t>de la </a:t>
            </a:r>
            <a:r>
              <a:rPr lang="fr-FR" sz="2600" b="1" dirty="0"/>
              <a:t>C</a:t>
            </a:r>
            <a:r>
              <a:rPr lang="fr-FR" sz="2600" b="1" dirty="0" smtClean="0"/>
              <a:t>ognition sociale,</a:t>
            </a:r>
          </a:p>
          <a:p>
            <a:pPr lvl="1" algn="just"/>
            <a:r>
              <a:rPr lang="fr-FR" sz="2600" b="1" dirty="0" smtClean="0"/>
              <a:t>Construction de soi</a:t>
            </a:r>
          </a:p>
          <a:p>
            <a:pPr algn="just"/>
            <a:endParaRPr lang="fr-FR" sz="2800" b="1" dirty="0" smtClean="0"/>
          </a:p>
          <a:p>
            <a:pPr lvl="1"/>
            <a:r>
              <a:rPr lang="fr-FR" sz="2800" dirty="0" smtClean="0"/>
              <a:t>Exemples :</a:t>
            </a:r>
          </a:p>
          <a:p>
            <a:pPr lvl="2"/>
            <a:r>
              <a:rPr lang="fr-FR" sz="2600" dirty="0" smtClean="0"/>
              <a:t>Perception et reconnaissance des visages humain,</a:t>
            </a:r>
          </a:p>
          <a:p>
            <a:pPr lvl="2"/>
            <a:r>
              <a:rPr lang="fr-FR" sz="2600" dirty="0"/>
              <a:t>I</a:t>
            </a:r>
            <a:r>
              <a:rPr lang="fr-FR" sz="2600" dirty="0" smtClean="0"/>
              <a:t>mitation.</a:t>
            </a:r>
            <a:endParaRPr lang="fr-FR" sz="2600" dirty="0"/>
          </a:p>
        </p:txBody>
      </p:sp>
    </p:spTree>
    <p:extLst>
      <p:ext uri="{BB962C8B-B14F-4D97-AF65-F5344CB8AC3E}">
        <p14:creationId xmlns:p14="http://schemas.microsoft.com/office/powerpoint/2010/main" val="853578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perception et la reconnaissance du visage humain par le bébé</a:t>
            </a:r>
            <a:endParaRPr lang="fr-FR" dirty="0"/>
          </a:p>
        </p:txBody>
      </p:sp>
      <p:sp>
        <p:nvSpPr>
          <p:cNvPr id="3" name="Espace réservé du contenu 2"/>
          <p:cNvSpPr>
            <a:spLocks noGrp="1"/>
          </p:cNvSpPr>
          <p:nvPr>
            <p:ph idx="1"/>
          </p:nvPr>
        </p:nvSpPr>
        <p:spPr>
          <a:xfrm>
            <a:off x="1020909" y="1750826"/>
            <a:ext cx="10653640" cy="4947686"/>
          </a:xfrm>
        </p:spPr>
        <p:txBody>
          <a:bodyPr>
            <a:normAutofit/>
          </a:bodyPr>
          <a:lstStyle/>
          <a:p>
            <a:pPr marL="342900" lvl="1" indent="-342900" algn="just"/>
            <a:endParaRPr lang="fr-FR" sz="2800" b="1" dirty="0"/>
          </a:p>
          <a:p>
            <a:pPr marL="0" lvl="1" indent="0" algn="just">
              <a:buNone/>
            </a:pPr>
            <a:r>
              <a:rPr lang="fr-FR" sz="2800" b="1" dirty="0" smtClean="0"/>
              <a:t>Visage humain : </a:t>
            </a:r>
            <a:r>
              <a:rPr lang="fr-FR" sz="2800" dirty="0" smtClean="0"/>
              <a:t>stimulation particulièrement attrayante</a:t>
            </a:r>
          </a:p>
          <a:p>
            <a:pPr marL="342900" lvl="1" indent="-342900" algn="just"/>
            <a:r>
              <a:rPr lang="fr-FR" sz="2800" b="1" dirty="0" smtClean="0"/>
              <a:t>Intérêt pour la région des yeux </a:t>
            </a:r>
            <a:r>
              <a:rPr lang="fr-FR" sz="2000" dirty="0" smtClean="0"/>
              <a:t>(</a:t>
            </a:r>
            <a:r>
              <a:rPr lang="fr-FR" sz="2000" dirty="0" err="1" smtClean="0"/>
              <a:t>Batki</a:t>
            </a:r>
            <a:r>
              <a:rPr lang="fr-FR" sz="2000" dirty="0" smtClean="0"/>
              <a:t> et al., 2000; </a:t>
            </a:r>
            <a:r>
              <a:rPr lang="fr-FR" sz="2000" dirty="0" err="1" smtClean="0"/>
              <a:t>Farroni</a:t>
            </a:r>
            <a:r>
              <a:rPr lang="fr-FR" sz="2000" dirty="0" smtClean="0"/>
              <a:t> et al., 2002)</a:t>
            </a:r>
          </a:p>
          <a:p>
            <a:pPr marL="342900" lvl="1" indent="-342900" algn="just"/>
            <a:r>
              <a:rPr lang="fr-FR" sz="2800" b="1" dirty="0" smtClean="0"/>
              <a:t>Reconnaissance du visage maternel</a:t>
            </a:r>
            <a:r>
              <a:rPr lang="fr-FR" sz="2800" dirty="0" smtClean="0"/>
              <a:t> </a:t>
            </a:r>
            <a:r>
              <a:rPr lang="fr-FR" sz="2000" dirty="0" smtClean="0"/>
              <a:t>(</a:t>
            </a:r>
            <a:r>
              <a:rPr lang="fr-FR" sz="2000" dirty="0"/>
              <a:t>Bushnelle,2003</a:t>
            </a:r>
            <a:r>
              <a:rPr lang="fr-FR" sz="2000" dirty="0" smtClean="0"/>
              <a:t>)</a:t>
            </a:r>
            <a:endParaRPr lang="fr-FR" sz="2800" dirty="0" smtClean="0"/>
          </a:p>
        </p:txBody>
      </p:sp>
      <p:pic>
        <p:nvPicPr>
          <p:cNvPr id="2050" name="Picture 2" descr="https://www.unige.ch/fapse/babylab/application/files/9414/5190/8993/F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6795" y="4543646"/>
            <a:ext cx="4524375" cy="169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2771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perception et la reconnaissance du visage humain par le bébé</a:t>
            </a:r>
            <a:endParaRPr lang="fr-FR" dirty="0"/>
          </a:p>
        </p:txBody>
      </p:sp>
      <p:sp>
        <p:nvSpPr>
          <p:cNvPr id="3" name="Espace réservé du contenu 2"/>
          <p:cNvSpPr>
            <a:spLocks noGrp="1"/>
          </p:cNvSpPr>
          <p:nvPr>
            <p:ph idx="1"/>
          </p:nvPr>
        </p:nvSpPr>
        <p:spPr>
          <a:xfrm>
            <a:off x="1042174" y="2431310"/>
            <a:ext cx="10653640" cy="4947686"/>
          </a:xfrm>
        </p:spPr>
        <p:txBody>
          <a:bodyPr>
            <a:normAutofit/>
          </a:bodyPr>
          <a:lstStyle/>
          <a:p>
            <a:pPr algn="just"/>
            <a:r>
              <a:rPr lang="fr-FR" sz="3000" dirty="0" smtClean="0"/>
              <a:t>Importance de la </a:t>
            </a:r>
            <a:r>
              <a:rPr lang="fr-FR" sz="3000" b="1" dirty="0" smtClean="0"/>
              <a:t>multi-modalité</a:t>
            </a:r>
            <a:r>
              <a:rPr lang="fr-FR" sz="3000" dirty="0" smtClean="0"/>
              <a:t> </a:t>
            </a:r>
            <a:r>
              <a:rPr lang="fr-FR" sz="3000" dirty="0"/>
              <a:t>:  </a:t>
            </a:r>
            <a:r>
              <a:rPr lang="fr-FR" sz="3000" dirty="0" smtClean="0"/>
              <a:t>la voix </a:t>
            </a:r>
            <a:r>
              <a:rPr lang="fr-FR" sz="2000" dirty="0" smtClean="0"/>
              <a:t>(Sai, 2005), </a:t>
            </a:r>
            <a:r>
              <a:rPr lang="fr-FR" sz="3000" dirty="0"/>
              <a:t>les mouvements </a:t>
            </a:r>
            <a:r>
              <a:rPr lang="fr-FR" sz="3000" dirty="0" smtClean="0"/>
              <a:t>sont autant </a:t>
            </a:r>
            <a:r>
              <a:rPr lang="fr-FR" sz="3000" dirty="0"/>
              <a:t>de renseignements sur les intentions de la </a:t>
            </a:r>
            <a:r>
              <a:rPr lang="fr-FR" sz="3000" dirty="0" smtClean="0"/>
              <a:t>personne</a:t>
            </a:r>
            <a:r>
              <a:rPr lang="fr-FR" sz="3000" dirty="0"/>
              <a:t>.</a:t>
            </a:r>
          </a:p>
          <a:p>
            <a:pPr marL="457200" lvl="1" indent="0">
              <a:lnSpc>
                <a:spcPct val="110000"/>
              </a:lnSpc>
              <a:buNone/>
            </a:pPr>
            <a:endParaRPr lang="fr-FR" sz="2400" dirty="0"/>
          </a:p>
          <a:p>
            <a:pPr marL="457200" lvl="1" indent="0">
              <a:buNone/>
            </a:pPr>
            <a:r>
              <a:rPr lang="fr-FR" sz="2400" dirty="0" smtClean="0"/>
              <a:t>			</a:t>
            </a:r>
            <a:r>
              <a:rPr lang="fr-FR" sz="2800" b="1" dirty="0" smtClean="0"/>
              <a:t>la compréhension de l’environnement social </a:t>
            </a:r>
            <a:r>
              <a:rPr lang="fr-FR" sz="2000" dirty="0" smtClean="0"/>
              <a:t>(</a:t>
            </a:r>
            <a:r>
              <a:rPr lang="fr-FR" sz="2000" dirty="0" err="1"/>
              <a:t>Lewkowicz</a:t>
            </a:r>
            <a:r>
              <a:rPr lang="fr-FR" sz="2000" dirty="0"/>
              <a:t> </a:t>
            </a:r>
            <a:r>
              <a:rPr lang="fr-FR" sz="2000" dirty="0" smtClean="0"/>
              <a:t>et al., 2010; 2012), </a:t>
            </a:r>
            <a:r>
              <a:rPr lang="fr-FR" sz="2800" dirty="0" smtClean="0"/>
              <a:t>du </a:t>
            </a:r>
            <a:r>
              <a:rPr lang="fr-FR" sz="2800" b="1" dirty="0" smtClean="0"/>
              <a:t>référencement  social </a:t>
            </a:r>
            <a:r>
              <a:rPr lang="fr-FR" sz="2000" dirty="0" smtClean="0"/>
              <a:t>(Vaillant-Molina et al., 2012) </a:t>
            </a:r>
            <a:r>
              <a:rPr lang="fr-FR" sz="2800" dirty="0" smtClean="0"/>
              <a:t>et du </a:t>
            </a:r>
            <a:r>
              <a:rPr lang="fr-FR" sz="2800" b="1" dirty="0" smtClean="0"/>
              <a:t>développement affectif </a:t>
            </a:r>
            <a:r>
              <a:rPr lang="fr-FR" sz="2000" dirty="0" smtClean="0"/>
              <a:t>(</a:t>
            </a:r>
            <a:r>
              <a:rPr lang="fr-FR" sz="2000" dirty="0" err="1" smtClean="0"/>
              <a:t>Flom</a:t>
            </a:r>
            <a:r>
              <a:rPr lang="fr-FR" sz="2000" dirty="0" smtClean="0"/>
              <a:t> et al., 2007)</a:t>
            </a:r>
          </a:p>
        </p:txBody>
      </p:sp>
      <p:sp>
        <p:nvSpPr>
          <p:cNvPr id="7" name="Flèche vers la droite 6"/>
          <p:cNvSpPr>
            <a:spLocks noChangeArrowheads="1"/>
          </p:cNvSpPr>
          <p:nvPr/>
        </p:nvSpPr>
        <p:spPr bwMode="auto">
          <a:xfrm>
            <a:off x="1615025" y="4419378"/>
            <a:ext cx="977900" cy="485775"/>
          </a:xfrm>
          <a:prstGeom prst="rightArrow">
            <a:avLst>
              <a:gd name="adj1" fmla="val 50000"/>
              <a:gd name="adj2" fmla="val 49861"/>
            </a:avLst>
          </a:prstGeom>
          <a:solidFill>
            <a:schemeClr val="accent1"/>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p>
        </p:txBody>
      </p:sp>
    </p:spTree>
    <p:extLst>
      <p:ext uri="{BB962C8B-B14F-4D97-AF65-F5344CB8AC3E}">
        <p14:creationId xmlns:p14="http://schemas.microsoft.com/office/powerpoint/2010/main" val="8660674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50066" y="624110"/>
            <a:ext cx="9654546" cy="1280890"/>
          </a:xfrm>
        </p:spPr>
        <p:txBody>
          <a:bodyPr/>
          <a:lstStyle/>
          <a:p>
            <a:r>
              <a:rPr lang="fr-FR" dirty="0" smtClean="0"/>
              <a:t>L’imitation néonatale</a:t>
            </a:r>
            <a:endParaRPr lang="fr-FR" sz="2400" dirty="0"/>
          </a:p>
        </p:txBody>
      </p:sp>
      <p:sp>
        <p:nvSpPr>
          <p:cNvPr id="9" name="Espace réservé du contenu 8"/>
          <p:cNvSpPr>
            <a:spLocks noGrp="1"/>
          </p:cNvSpPr>
          <p:nvPr>
            <p:ph sz="half" idx="1"/>
          </p:nvPr>
        </p:nvSpPr>
        <p:spPr>
          <a:xfrm>
            <a:off x="1275906" y="1785739"/>
            <a:ext cx="5762847" cy="5072261"/>
          </a:xfrm>
        </p:spPr>
        <p:txBody>
          <a:bodyPr>
            <a:noAutofit/>
          </a:bodyPr>
          <a:lstStyle/>
          <a:p>
            <a:r>
              <a:rPr lang="fr-FR" sz="2800" dirty="0" smtClean="0"/>
              <a:t>Plusieurs formes : faciale, gestuelle, </a:t>
            </a:r>
            <a:r>
              <a:rPr lang="fr-FR" sz="2800" smtClean="0"/>
              <a:t>orale,</a:t>
            </a:r>
            <a:endParaRPr lang="fr-FR" sz="2800" dirty="0" smtClean="0"/>
          </a:p>
          <a:p>
            <a:r>
              <a:rPr lang="fr-FR" sz="2800" dirty="0" smtClean="0"/>
              <a:t>Besoin de coordination d’afférences sensorielles (visuelle) et d’efférences motrices (kinesthésique) :</a:t>
            </a:r>
          </a:p>
          <a:p>
            <a:r>
              <a:rPr lang="fr-FR" sz="2800" dirty="0"/>
              <a:t>Reconnaissance de </a:t>
            </a:r>
            <a:r>
              <a:rPr lang="fr-FR" sz="2800" dirty="0" smtClean="0"/>
              <a:t>l’autre : « L’autre est comme moi »</a:t>
            </a:r>
            <a:r>
              <a:rPr lang="fr-FR" sz="2800" dirty="0"/>
              <a:t> </a:t>
            </a:r>
            <a:r>
              <a:rPr lang="fr-FR" sz="2000" dirty="0" smtClean="0"/>
              <a:t>(</a:t>
            </a:r>
            <a:r>
              <a:rPr lang="fr-FR" sz="2000" dirty="0" err="1" smtClean="0"/>
              <a:t>Gopnick</a:t>
            </a:r>
            <a:r>
              <a:rPr lang="fr-FR" sz="2000" dirty="0" smtClean="0"/>
              <a:t> et al., 2015)</a:t>
            </a:r>
            <a:endParaRPr lang="fr-FR" sz="2000" dirty="0"/>
          </a:p>
          <a:p>
            <a:endParaRPr lang="fr-FR" sz="2800" dirty="0" smtClean="0"/>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677339" y="1905000"/>
            <a:ext cx="5229118" cy="4189759"/>
          </a:xfrm>
          <a:prstGeom prst="rect">
            <a:avLst/>
          </a:prstGeom>
        </p:spPr>
      </p:pic>
      <p:sp>
        <p:nvSpPr>
          <p:cNvPr id="3" name="Rectangle 2"/>
          <p:cNvSpPr/>
          <p:nvPr/>
        </p:nvSpPr>
        <p:spPr>
          <a:xfrm>
            <a:off x="7776899" y="6237398"/>
            <a:ext cx="3029997" cy="369332"/>
          </a:xfrm>
          <a:prstGeom prst="rect">
            <a:avLst/>
          </a:prstGeom>
        </p:spPr>
        <p:txBody>
          <a:bodyPr wrap="none">
            <a:spAutoFit/>
          </a:bodyPr>
          <a:lstStyle/>
          <a:p>
            <a:r>
              <a:rPr lang="fr-FR" dirty="0"/>
              <a:t>(</a:t>
            </a:r>
            <a:r>
              <a:rPr lang="fr-FR" dirty="0" err="1"/>
              <a:t>Meltzoff</a:t>
            </a:r>
            <a:r>
              <a:rPr lang="fr-FR" dirty="0"/>
              <a:t> et Moore, 1977) </a:t>
            </a:r>
          </a:p>
        </p:txBody>
      </p:sp>
    </p:spTree>
    <p:extLst>
      <p:ext uri="{BB962C8B-B14F-4D97-AF65-F5344CB8AC3E}">
        <p14:creationId xmlns:p14="http://schemas.microsoft.com/office/powerpoint/2010/main" val="1663857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L’imitation néonatale </a:t>
            </a:r>
            <a:endParaRPr lang="fr-FR" dirty="0"/>
          </a:p>
        </p:txBody>
      </p:sp>
      <p:pic>
        <p:nvPicPr>
          <p:cNvPr id="4"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7283593" y="2904850"/>
            <a:ext cx="4221019" cy="2932325"/>
          </a:xfrm>
          <a:noFill/>
        </p:spPr>
      </p:pic>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084521" y="2904851"/>
            <a:ext cx="4643772" cy="2932325"/>
          </a:xfrm>
          <a:prstGeom prst="rect">
            <a:avLst/>
          </a:prstGeom>
        </p:spPr>
      </p:pic>
      <p:sp>
        <p:nvSpPr>
          <p:cNvPr id="3" name="Rectangle 2"/>
          <p:cNvSpPr/>
          <p:nvPr/>
        </p:nvSpPr>
        <p:spPr>
          <a:xfrm>
            <a:off x="1084521" y="1623961"/>
            <a:ext cx="10420091" cy="830997"/>
          </a:xfrm>
          <a:prstGeom prst="rect">
            <a:avLst/>
          </a:prstGeom>
        </p:spPr>
        <p:txBody>
          <a:bodyPr wrap="square">
            <a:spAutoFit/>
          </a:bodyPr>
          <a:lstStyle/>
          <a:p>
            <a:r>
              <a:rPr lang="fr-FR" sz="2800" dirty="0"/>
              <a:t>Sorte de langage, forme élémentaire de </a:t>
            </a:r>
            <a:r>
              <a:rPr lang="fr-FR" sz="2800" dirty="0" smtClean="0"/>
              <a:t>communication </a:t>
            </a:r>
            <a:r>
              <a:rPr lang="fr-FR" sz="2000" dirty="0" smtClean="0"/>
              <a:t>(Nagy et Molnar, 2003).</a:t>
            </a:r>
            <a:endParaRPr lang="fr-FR" sz="2000" dirty="0"/>
          </a:p>
        </p:txBody>
      </p:sp>
    </p:spTree>
    <p:extLst>
      <p:ext uri="{BB962C8B-B14F-4D97-AF65-F5344CB8AC3E}">
        <p14:creationId xmlns:p14="http://schemas.microsoft.com/office/powerpoint/2010/main" val="6244356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1847850" y="419323"/>
            <a:ext cx="9933024" cy="1280890"/>
          </a:xfrm>
        </p:spPr>
        <p:txBody>
          <a:bodyPr>
            <a:normAutofit fontScale="90000"/>
          </a:bodyPr>
          <a:lstStyle/>
          <a:p>
            <a:pPr eaLnBrk="1" hangingPunct="1"/>
            <a:r>
              <a:rPr lang="fr-FR" altLang="x-none" dirty="0"/>
              <a:t>Les interactions </a:t>
            </a:r>
            <a:r>
              <a:rPr lang="fr-FR" altLang="x-none" dirty="0" smtClean="0"/>
              <a:t>dyadiques : intersubjectivité primaire </a:t>
            </a:r>
            <a:r>
              <a:rPr lang="fr-FR" altLang="x-none" sz="2700" dirty="0" smtClean="0"/>
              <a:t>(</a:t>
            </a:r>
            <a:r>
              <a:rPr lang="fr-FR" altLang="x-none" sz="2700" dirty="0" err="1" smtClean="0"/>
              <a:t>Trevarthen</a:t>
            </a:r>
            <a:r>
              <a:rPr lang="fr-FR" altLang="x-none" sz="2700" dirty="0" smtClean="0"/>
              <a:t> et al., 2003)</a:t>
            </a:r>
            <a:r>
              <a:rPr lang="fr-FR" altLang="x-none" dirty="0" smtClean="0"/>
              <a:t/>
            </a:r>
            <a:br>
              <a:rPr lang="fr-FR" altLang="x-none" dirty="0" smtClean="0"/>
            </a:br>
            <a:r>
              <a:rPr lang="fr-FR" altLang="x-none" dirty="0"/>
              <a:t/>
            </a:r>
            <a:br>
              <a:rPr lang="fr-FR" altLang="x-none" dirty="0"/>
            </a:br>
            <a:endParaRPr lang="fr-FR" altLang="x-none" dirty="0"/>
          </a:p>
        </p:txBody>
      </p:sp>
      <p:sp>
        <p:nvSpPr>
          <p:cNvPr id="28674" name="Rectangle 3"/>
          <p:cNvSpPr>
            <a:spLocks noGrp="1" noChangeArrowheads="1"/>
          </p:cNvSpPr>
          <p:nvPr>
            <p:ph type="body" idx="1"/>
          </p:nvPr>
        </p:nvSpPr>
        <p:spPr>
          <a:xfrm>
            <a:off x="765544" y="1700212"/>
            <a:ext cx="11206716" cy="5157788"/>
          </a:xfrm>
        </p:spPr>
        <p:txBody>
          <a:bodyPr>
            <a:normAutofit/>
          </a:bodyPr>
          <a:lstStyle/>
          <a:p>
            <a:pPr marL="0" indent="0">
              <a:lnSpc>
                <a:spcPct val="90000"/>
              </a:lnSpc>
            </a:pPr>
            <a:r>
              <a:rPr lang="fr-FR" altLang="x-none" sz="3100" dirty="0" smtClean="0"/>
              <a:t>Partage </a:t>
            </a:r>
            <a:r>
              <a:rPr lang="fr-FR" altLang="x-none" sz="3100" dirty="0"/>
              <a:t>d</a:t>
            </a:r>
            <a:r>
              <a:rPr lang="fr-FR" altLang="fr-FR" sz="3100" dirty="0"/>
              <a:t>’</a:t>
            </a:r>
            <a:r>
              <a:rPr lang="fr-FR" altLang="x-none" sz="3100" dirty="0"/>
              <a:t>expérience émotionnelles intenses</a:t>
            </a:r>
            <a:r>
              <a:rPr lang="fr-FR" altLang="x-none" sz="3100" dirty="0" smtClean="0"/>
              <a:t>,</a:t>
            </a:r>
            <a:endParaRPr lang="fr-FR" altLang="x-none" sz="3100" dirty="0"/>
          </a:p>
          <a:p>
            <a:pPr marL="0" indent="0">
              <a:lnSpc>
                <a:spcPct val="90000"/>
              </a:lnSpc>
            </a:pPr>
            <a:r>
              <a:rPr lang="fr-FR" altLang="x-none" sz="3100" dirty="0"/>
              <a:t>Importance du « parentage intuitif » et de </a:t>
            </a:r>
            <a:r>
              <a:rPr lang="fr-FR" altLang="x-none" sz="3100" dirty="0" smtClean="0"/>
              <a:t>l</a:t>
            </a:r>
            <a:r>
              <a:rPr lang="fr-FR" altLang="fr-FR" sz="3100" dirty="0" smtClean="0"/>
              <a:t>’</a:t>
            </a:r>
            <a:r>
              <a:rPr lang="fr-FR" altLang="x-none" sz="3100" dirty="0" smtClean="0"/>
              <a:t>imitation.</a:t>
            </a:r>
          </a:p>
          <a:p>
            <a:pPr marL="0" indent="0" algn="ctr">
              <a:lnSpc>
                <a:spcPct val="90000"/>
              </a:lnSpc>
              <a:buNone/>
            </a:pPr>
            <a:r>
              <a:rPr lang="fr-FR" altLang="x-none" sz="2500" dirty="0" smtClean="0"/>
              <a:t> </a:t>
            </a:r>
            <a:r>
              <a:rPr lang="fr-FR" altLang="x-none" sz="2800" b="1" dirty="0"/>
              <a:t>Co-réglage émotionnel des </a:t>
            </a:r>
            <a:r>
              <a:rPr lang="fr-FR" altLang="x-none" sz="2800" b="1" dirty="0" smtClean="0"/>
              <a:t>partenaires</a:t>
            </a:r>
          </a:p>
          <a:p>
            <a:pPr marL="0" indent="0" algn="ctr">
              <a:lnSpc>
                <a:spcPct val="90000"/>
              </a:lnSpc>
              <a:buNone/>
            </a:pPr>
            <a:endParaRPr lang="fr-FR" altLang="x-none" sz="3100" dirty="0" smtClean="0"/>
          </a:p>
          <a:p>
            <a:pPr marL="571500" indent="-457200" algn="just">
              <a:lnSpc>
                <a:spcPct val="90000"/>
              </a:lnSpc>
            </a:pPr>
            <a:r>
              <a:rPr lang="fr-FR" altLang="x-none" sz="3100" dirty="0"/>
              <a:t>Importance de la synchronie et de la contingence </a:t>
            </a:r>
            <a:r>
              <a:rPr lang="fr-FR" altLang="x-none" sz="3100" dirty="0" smtClean="0"/>
              <a:t>interactives : émergence de « proto-conversation » </a:t>
            </a:r>
            <a:r>
              <a:rPr lang="fr-FR" altLang="x-none" sz="2400" dirty="0" smtClean="0"/>
              <a:t>(</a:t>
            </a:r>
            <a:r>
              <a:rPr lang="fr-FR" altLang="x-none" sz="2400" dirty="0" err="1" smtClean="0"/>
              <a:t>Rochat</a:t>
            </a:r>
            <a:r>
              <a:rPr lang="fr-FR" altLang="x-none" sz="2400" dirty="0" smtClean="0"/>
              <a:t>, 1999), </a:t>
            </a:r>
            <a:r>
              <a:rPr lang="fr-FR" altLang="x-none" sz="3100" dirty="0" smtClean="0">
                <a:sym typeface="Wingdings" charset="2"/>
              </a:rPr>
              <a:t>détection </a:t>
            </a:r>
            <a:r>
              <a:rPr lang="fr-FR" altLang="x-none" sz="3100" dirty="0">
                <a:sym typeface="Wingdings" charset="2"/>
              </a:rPr>
              <a:t>d</a:t>
            </a:r>
            <a:r>
              <a:rPr lang="fr-FR" altLang="fr-FR" sz="3100" dirty="0">
                <a:sym typeface="Wingdings" charset="2"/>
              </a:rPr>
              <a:t>’</a:t>
            </a:r>
            <a:r>
              <a:rPr lang="fr-FR" altLang="x-none" sz="3100" dirty="0">
                <a:sym typeface="Wingdings" charset="2"/>
              </a:rPr>
              <a:t>invariants et anticipation sociale</a:t>
            </a:r>
          </a:p>
          <a:p>
            <a:pPr marL="0" indent="0">
              <a:lnSpc>
                <a:spcPct val="90000"/>
              </a:lnSpc>
              <a:buNone/>
            </a:pPr>
            <a:r>
              <a:rPr lang="fr-FR" altLang="x-none" sz="3100" dirty="0">
                <a:sym typeface="Wingdings" charset="2"/>
              </a:rPr>
              <a:t>		</a:t>
            </a:r>
            <a:endParaRPr lang="fr-FR" altLang="x-none" sz="3100" dirty="0" smtClean="0">
              <a:sym typeface="Wingdings" charset="2"/>
            </a:endParaRPr>
          </a:p>
          <a:p>
            <a:pPr marL="0" indent="0" algn="ctr">
              <a:lnSpc>
                <a:spcPct val="90000"/>
              </a:lnSpc>
              <a:buNone/>
            </a:pPr>
            <a:r>
              <a:rPr lang="fr-FR" altLang="x-none" sz="3100" b="1" dirty="0">
                <a:sym typeface="Wingdings" charset="2"/>
              </a:rPr>
              <a:t>C</a:t>
            </a:r>
            <a:r>
              <a:rPr lang="fr-FR" altLang="x-none" sz="3100" b="1" dirty="0" smtClean="0">
                <a:sym typeface="Wingdings" charset="2"/>
              </a:rPr>
              <a:t>onstruction </a:t>
            </a:r>
            <a:r>
              <a:rPr lang="fr-FR" altLang="x-none" sz="3100" b="1" dirty="0">
                <a:sym typeface="Wingdings" charset="2"/>
              </a:rPr>
              <a:t>d</a:t>
            </a:r>
            <a:r>
              <a:rPr lang="ja-JP" altLang="fr-FR" sz="3100" b="1" dirty="0">
                <a:sym typeface="Wingdings" charset="2"/>
              </a:rPr>
              <a:t>’</a:t>
            </a:r>
            <a:r>
              <a:rPr lang="fr-FR" altLang="ja-JP" sz="3100" b="1" dirty="0">
                <a:sym typeface="Wingdings" charset="2"/>
              </a:rPr>
              <a:t>attentes à l</a:t>
            </a:r>
            <a:r>
              <a:rPr lang="ja-JP" altLang="fr-FR" sz="3100" b="1" dirty="0">
                <a:sym typeface="Wingdings" charset="2"/>
              </a:rPr>
              <a:t>’</a:t>
            </a:r>
            <a:r>
              <a:rPr lang="fr-FR" altLang="ja-JP" sz="3100" b="1" dirty="0">
                <a:sym typeface="Wingdings" charset="2"/>
              </a:rPr>
              <a:t>égard du </a:t>
            </a:r>
            <a:r>
              <a:rPr lang="fr-FR" altLang="ja-JP" sz="3100" b="1" dirty="0" smtClean="0">
                <a:sym typeface="Wingdings" charset="2"/>
              </a:rPr>
              <a:t>partenaire</a:t>
            </a:r>
            <a:endParaRPr lang="fr-FR" altLang="ja-JP" sz="3100" b="1" dirty="0"/>
          </a:p>
          <a:p>
            <a:pPr marL="114300" indent="0">
              <a:lnSpc>
                <a:spcPct val="90000"/>
              </a:lnSpc>
              <a:buNone/>
            </a:pPr>
            <a:endParaRPr lang="fr-FR" altLang="x-none" sz="3600" dirty="0"/>
          </a:p>
          <a:p>
            <a:pPr marL="914400" lvl="2" indent="0">
              <a:lnSpc>
                <a:spcPct val="90000"/>
              </a:lnSpc>
              <a:buNone/>
            </a:pPr>
            <a:endParaRPr lang="fr-FR" altLang="x-none" sz="3200" dirty="0"/>
          </a:p>
          <a:p>
            <a:pPr marL="0" indent="0">
              <a:lnSpc>
                <a:spcPct val="90000"/>
              </a:lnSpc>
            </a:pPr>
            <a:endParaRPr lang="fr-FR" altLang="x-none" sz="2800" dirty="0"/>
          </a:p>
          <a:p>
            <a:pPr marL="0" indent="0">
              <a:lnSpc>
                <a:spcPct val="90000"/>
              </a:lnSpc>
              <a:buNone/>
            </a:pPr>
            <a:endParaRPr lang="fr-FR" altLang="x-none" sz="2800" dirty="0"/>
          </a:p>
          <a:p>
            <a:pPr lvl="1" eaLnBrk="1" hangingPunct="1">
              <a:lnSpc>
                <a:spcPct val="90000"/>
              </a:lnSpc>
            </a:pPr>
            <a:endParaRPr lang="fr-FR" altLang="x-none" sz="2400" dirty="0"/>
          </a:p>
          <a:p>
            <a:pPr lvl="1" eaLnBrk="1" hangingPunct="1">
              <a:lnSpc>
                <a:spcPct val="90000"/>
              </a:lnSpc>
            </a:pPr>
            <a:endParaRPr lang="fr-FR" altLang="x-none" sz="2400" dirty="0"/>
          </a:p>
          <a:p>
            <a:pPr lvl="1" eaLnBrk="1" hangingPunct="1">
              <a:lnSpc>
                <a:spcPct val="90000"/>
              </a:lnSpc>
              <a:buFontTx/>
              <a:buNone/>
            </a:pPr>
            <a:endParaRPr lang="fr-FR" altLang="x-none" sz="2400" dirty="0"/>
          </a:p>
        </p:txBody>
      </p:sp>
      <p:sp>
        <p:nvSpPr>
          <p:cNvPr id="28675" name="Flèche vers la droite 1"/>
          <p:cNvSpPr>
            <a:spLocks noChangeArrowheads="1"/>
          </p:cNvSpPr>
          <p:nvPr/>
        </p:nvSpPr>
        <p:spPr bwMode="auto">
          <a:xfrm flipV="1">
            <a:off x="2230622" y="2913321"/>
            <a:ext cx="597638" cy="272793"/>
          </a:xfrm>
          <a:prstGeom prst="rightArrow">
            <a:avLst>
              <a:gd name="adj1" fmla="val 50000"/>
              <a:gd name="adj2" fmla="val 49861"/>
            </a:avLst>
          </a:prstGeom>
          <a:solidFill>
            <a:schemeClr val="accent1"/>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p>
        </p:txBody>
      </p:sp>
      <p:sp>
        <p:nvSpPr>
          <p:cNvPr id="5" name="Flèche vers la droite 4"/>
          <p:cNvSpPr>
            <a:spLocks noChangeArrowheads="1"/>
          </p:cNvSpPr>
          <p:nvPr/>
        </p:nvSpPr>
        <p:spPr bwMode="auto">
          <a:xfrm>
            <a:off x="1212075" y="6320724"/>
            <a:ext cx="425339" cy="250197"/>
          </a:xfrm>
          <a:prstGeom prst="rightArrow">
            <a:avLst>
              <a:gd name="adj1" fmla="val 50000"/>
              <a:gd name="adj2" fmla="val 49861"/>
            </a:avLst>
          </a:prstGeom>
          <a:solidFill>
            <a:schemeClr val="accent1"/>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p>
        </p:txBody>
      </p:sp>
    </p:spTree>
    <p:extLst>
      <p:ext uri="{BB962C8B-B14F-4D97-AF65-F5344CB8AC3E}">
        <p14:creationId xmlns:p14="http://schemas.microsoft.com/office/powerpoint/2010/main" val="7294408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 l’intersubjectivité à l’attachement</a:t>
            </a:r>
            <a:endParaRPr lang="fr-FR" dirty="0"/>
          </a:p>
        </p:txBody>
      </p:sp>
      <p:sp>
        <p:nvSpPr>
          <p:cNvPr id="3" name="Espace réservé du contenu 2"/>
          <p:cNvSpPr>
            <a:spLocks noGrp="1"/>
          </p:cNvSpPr>
          <p:nvPr>
            <p:ph idx="1"/>
          </p:nvPr>
        </p:nvSpPr>
        <p:spPr>
          <a:xfrm>
            <a:off x="1424763" y="1616149"/>
            <a:ext cx="10079849" cy="5082363"/>
          </a:xfrm>
        </p:spPr>
        <p:txBody>
          <a:bodyPr>
            <a:normAutofit/>
          </a:bodyPr>
          <a:lstStyle/>
          <a:p>
            <a:pPr lvl="1" algn="just"/>
            <a:r>
              <a:rPr lang="fr-FR" sz="3200" dirty="0" smtClean="0"/>
              <a:t>sur </a:t>
            </a:r>
            <a:r>
              <a:rPr lang="fr-FR" sz="3200" dirty="0"/>
              <a:t>la base des </a:t>
            </a:r>
            <a:r>
              <a:rPr lang="fr-FR" sz="3200" b="1" dirty="0"/>
              <a:t>interactions </a:t>
            </a:r>
            <a:r>
              <a:rPr lang="fr-FR" sz="3200" b="1" dirty="0" smtClean="0"/>
              <a:t>précoces se </a:t>
            </a:r>
            <a:r>
              <a:rPr lang="fr-FR" sz="3200" dirty="0" smtClean="0"/>
              <a:t>construisent</a:t>
            </a:r>
            <a:r>
              <a:rPr lang="fr-FR" sz="3200" b="1" dirty="0" smtClean="0"/>
              <a:t> les</a:t>
            </a:r>
            <a:r>
              <a:rPr lang="fr-FR" sz="3200" dirty="0" smtClean="0"/>
              <a:t> </a:t>
            </a:r>
            <a:r>
              <a:rPr lang="fr-FR" sz="3200" b="1" dirty="0" smtClean="0"/>
              <a:t>premiers modèles </a:t>
            </a:r>
            <a:r>
              <a:rPr lang="fr-FR" sz="3200" b="1" dirty="0"/>
              <a:t>de relation</a:t>
            </a:r>
            <a:r>
              <a:rPr lang="fr-FR" sz="3200" dirty="0"/>
              <a:t>,</a:t>
            </a:r>
          </a:p>
          <a:p>
            <a:pPr lvl="1" algn="just"/>
            <a:r>
              <a:rPr lang="fr-FR" sz="3200" dirty="0"/>
              <a:t>Permettent de </a:t>
            </a:r>
            <a:r>
              <a:rPr lang="fr-FR" sz="3200" b="1" dirty="0"/>
              <a:t>prévoir</a:t>
            </a:r>
            <a:r>
              <a:rPr lang="fr-FR" sz="3200" dirty="0"/>
              <a:t> et d’</a:t>
            </a:r>
            <a:r>
              <a:rPr lang="fr-FR" sz="3200" b="1" dirty="0"/>
              <a:t>interpréter</a:t>
            </a:r>
            <a:r>
              <a:rPr lang="fr-FR" sz="3200" dirty="0"/>
              <a:t> les </a:t>
            </a:r>
            <a:r>
              <a:rPr lang="fr-FR" sz="3200" dirty="0" smtClean="0"/>
              <a:t>comportements d’autrui,</a:t>
            </a:r>
            <a:endParaRPr lang="fr-FR" sz="3200" dirty="0"/>
          </a:p>
          <a:p>
            <a:pPr lvl="1" algn="just"/>
            <a:r>
              <a:rPr lang="fr-FR" sz="3200" dirty="0"/>
              <a:t>Aident l’enfant à s’</a:t>
            </a:r>
            <a:r>
              <a:rPr lang="fr-FR" sz="3200" b="1" dirty="0"/>
              <a:t>adapter</a:t>
            </a:r>
            <a:r>
              <a:rPr lang="fr-FR" sz="3200" dirty="0"/>
              <a:t> aux caractéristiques comportementales des partenaires et à </a:t>
            </a:r>
            <a:r>
              <a:rPr lang="fr-FR" sz="3200" b="1" dirty="0"/>
              <a:t>agir en harmonie </a:t>
            </a:r>
            <a:r>
              <a:rPr lang="fr-FR" sz="3200" dirty="0"/>
              <a:t>avec eux</a:t>
            </a:r>
            <a:r>
              <a:rPr lang="fr-FR" sz="3200" dirty="0" smtClean="0"/>
              <a:t>.</a:t>
            </a:r>
          </a:p>
          <a:p>
            <a:pPr lvl="1" algn="just"/>
            <a:endParaRPr lang="fr-FR" sz="3200" dirty="0" smtClean="0"/>
          </a:p>
          <a:p>
            <a:pPr marL="457200" lvl="1" indent="0" algn="ctr">
              <a:buNone/>
            </a:pPr>
            <a:r>
              <a:rPr lang="fr-FR" sz="3200" b="1" dirty="0" smtClean="0"/>
              <a:t>Modèles </a:t>
            </a:r>
            <a:r>
              <a:rPr lang="fr-FR" sz="3200" b="1" dirty="0"/>
              <a:t>Internes Opérants </a:t>
            </a:r>
            <a:r>
              <a:rPr lang="fr-FR" sz="3200" dirty="0"/>
              <a:t>(MIO)</a:t>
            </a:r>
          </a:p>
          <a:p>
            <a:endParaRPr lang="fr-FR" dirty="0"/>
          </a:p>
        </p:txBody>
      </p:sp>
      <p:sp>
        <p:nvSpPr>
          <p:cNvPr id="4" name="Flèche vers la droite 3"/>
          <p:cNvSpPr>
            <a:spLocks noChangeArrowheads="1"/>
          </p:cNvSpPr>
          <p:nvPr/>
        </p:nvSpPr>
        <p:spPr bwMode="auto">
          <a:xfrm>
            <a:off x="2422009" y="6183868"/>
            <a:ext cx="663575" cy="358775"/>
          </a:xfrm>
          <a:prstGeom prst="rightArrow">
            <a:avLst>
              <a:gd name="adj1" fmla="val 50000"/>
              <a:gd name="adj2" fmla="val 50092"/>
            </a:avLst>
          </a:prstGeom>
          <a:solidFill>
            <a:schemeClr val="accent1"/>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p>
        </p:txBody>
      </p:sp>
    </p:spTree>
    <p:extLst>
      <p:ext uri="{BB962C8B-B14F-4D97-AF65-F5344CB8AC3E}">
        <p14:creationId xmlns:p14="http://schemas.microsoft.com/office/powerpoint/2010/main" val="649503327"/>
      </p:ext>
    </p:extLst>
  </p:cSld>
  <p:clrMapOvr>
    <a:masterClrMapping/>
  </p:clrMapOvr>
  <p:timing>
    <p:tnLst>
      <p:par>
        <p:cTn id="1" dur="indefinite" restart="never" nodeType="tmRoot"/>
      </p:par>
    </p:tnLst>
  </p:timing>
</p:sld>
</file>

<file path=ppt/theme/theme1.xml><?xml version="1.0" encoding="utf-8"?>
<a:theme xmlns:a="http://schemas.openxmlformats.org/drawingml/2006/main" name="Volute">
  <a:themeElements>
    <a:clrScheme name="Volute">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Volut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olute">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1359</TotalTime>
  <Words>1892</Words>
  <Application>Microsoft Office PowerPoint</Application>
  <PresentationFormat>Grand écran</PresentationFormat>
  <Paragraphs>221</Paragraphs>
  <Slides>21</Slides>
  <Notes>19</Notes>
  <HiddenSlides>0</HiddenSlides>
  <MMClips>0</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1</vt:i4>
      </vt:variant>
      <vt:variant>
        <vt:lpstr>Titres des diapositives</vt:lpstr>
      </vt:variant>
      <vt:variant>
        <vt:i4>21</vt:i4>
      </vt:variant>
    </vt:vector>
  </HeadingPairs>
  <TitlesOfParts>
    <vt:vector size="33" baseType="lpstr">
      <vt:lpstr>メイリオ</vt:lpstr>
      <vt:lpstr>ＭＳ Ｐゴシック</vt:lpstr>
      <vt:lpstr>Arial</vt:lpstr>
      <vt:lpstr>Calibri</vt:lpstr>
      <vt:lpstr>Century Gothic</vt:lpstr>
      <vt:lpstr>Mangal</vt:lpstr>
      <vt:lpstr>Rockwell Extra Bold</vt:lpstr>
      <vt:lpstr>Times New Roman</vt:lpstr>
      <vt:lpstr>Wingdings</vt:lpstr>
      <vt:lpstr>Wingdings 3</vt:lpstr>
      <vt:lpstr>Volute</vt:lpstr>
      <vt:lpstr>Presto! ImageFolio LE</vt:lpstr>
      <vt:lpstr>           2ÈME JOURNÉE DES MÉTIERS FHP-MCO ATELIER NAISSANCE, 28 MARS 2019, PARIS.   Perspective intégrative dans l’étude du développement psychologique du bébé :  de la perception sociale chez le bébé au Processus d’Attachement parent - enfant</vt:lpstr>
      <vt:lpstr>Le nouveau-né social </vt:lpstr>
      <vt:lpstr>Le nouveau-né social</vt:lpstr>
      <vt:lpstr>La perception et la reconnaissance du visage humain par le bébé</vt:lpstr>
      <vt:lpstr>La perception et la reconnaissance du visage humain par le bébé</vt:lpstr>
      <vt:lpstr>L’imitation néonatale</vt:lpstr>
      <vt:lpstr>L’imitation néonatale </vt:lpstr>
      <vt:lpstr>Les interactions dyadiques : intersubjectivité primaire (Trevarthen et al., 2003)  </vt:lpstr>
      <vt:lpstr>De l’intersubjectivité à l’attachement</vt:lpstr>
      <vt:lpstr>Attachement : besoin social primaire  (Bowlby, 1969)</vt:lpstr>
      <vt:lpstr>    Les comportements d’attachement</vt:lpstr>
      <vt:lpstr>Les comportements d’attachement</vt:lpstr>
      <vt:lpstr>Les comportements d’attachement</vt:lpstr>
      <vt:lpstr>Développement de l’attachement</vt:lpstr>
      <vt:lpstr>Attachement et prématurité</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Projet Attachement et prématurité</dc:title>
  <dc:creator>Utilisateur de Microsoft Office</dc:creator>
  <cp:lastModifiedBy>Sophie BUSQUET</cp:lastModifiedBy>
  <cp:revision>94</cp:revision>
  <dcterms:created xsi:type="dcterms:W3CDTF">2019-01-30T08:52:03Z</dcterms:created>
  <dcterms:modified xsi:type="dcterms:W3CDTF">2019-03-27T16:21:56Z</dcterms:modified>
</cp:coreProperties>
</file>