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</p:sldMasterIdLst>
  <p:notesMasterIdLst>
    <p:notesMasterId r:id="rId42"/>
  </p:notesMasterIdLst>
  <p:sldIdLst>
    <p:sldId id="337" r:id="rId3"/>
    <p:sldId id="500" r:id="rId4"/>
    <p:sldId id="417" r:id="rId5"/>
    <p:sldId id="502" r:id="rId6"/>
    <p:sldId id="532" r:id="rId7"/>
    <p:sldId id="446" r:id="rId8"/>
    <p:sldId id="533" r:id="rId9"/>
    <p:sldId id="534" r:id="rId10"/>
    <p:sldId id="535" r:id="rId11"/>
    <p:sldId id="536" r:id="rId12"/>
    <p:sldId id="537" r:id="rId13"/>
    <p:sldId id="522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8" r:id="rId22"/>
    <p:sldId id="506" r:id="rId23"/>
    <p:sldId id="501" r:id="rId24"/>
    <p:sldId id="460" r:id="rId25"/>
    <p:sldId id="461" r:id="rId26"/>
    <p:sldId id="462" r:id="rId27"/>
    <p:sldId id="498" r:id="rId28"/>
    <p:sldId id="507" r:id="rId29"/>
    <p:sldId id="453" r:id="rId30"/>
    <p:sldId id="483" r:id="rId31"/>
    <p:sldId id="481" r:id="rId32"/>
    <p:sldId id="484" r:id="rId33"/>
    <p:sldId id="482" r:id="rId34"/>
    <p:sldId id="485" r:id="rId35"/>
    <p:sldId id="487" r:id="rId36"/>
    <p:sldId id="488" r:id="rId37"/>
    <p:sldId id="515" r:id="rId38"/>
    <p:sldId id="516" r:id="rId39"/>
    <p:sldId id="517" r:id="rId40"/>
    <p:sldId id="518" r:id="rId4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03670E5-1835-475B-9571-3918B571DDF0}">
          <p14:sldIdLst>
            <p14:sldId id="337"/>
            <p14:sldId id="500"/>
            <p14:sldId id="417"/>
            <p14:sldId id="502"/>
            <p14:sldId id="532"/>
            <p14:sldId id="446"/>
            <p14:sldId id="533"/>
            <p14:sldId id="534"/>
            <p14:sldId id="535"/>
            <p14:sldId id="536"/>
            <p14:sldId id="537"/>
            <p14:sldId id="522"/>
            <p14:sldId id="525"/>
            <p14:sldId id="526"/>
            <p14:sldId id="527"/>
            <p14:sldId id="528"/>
            <p14:sldId id="529"/>
            <p14:sldId id="530"/>
            <p14:sldId id="531"/>
            <p14:sldId id="538"/>
            <p14:sldId id="506"/>
            <p14:sldId id="501"/>
            <p14:sldId id="460"/>
            <p14:sldId id="461"/>
            <p14:sldId id="462"/>
            <p14:sldId id="498"/>
            <p14:sldId id="507"/>
            <p14:sldId id="453"/>
            <p14:sldId id="483"/>
            <p14:sldId id="481"/>
            <p14:sldId id="484"/>
            <p14:sldId id="482"/>
            <p14:sldId id="485"/>
            <p14:sldId id="487"/>
            <p14:sldId id="488"/>
          </p14:sldIdLst>
        </p14:section>
        <p14:section name="Sac des 1000 PJ" id="{2C3830C4-AD5C-41DD-87FB-6006384FED94}">
          <p14:sldIdLst/>
        </p14:section>
        <p14:section name="Maisons des 1000 PJ" id="{424CB722-19E8-4979-8E44-E53402F6F25D}">
          <p14:sldIdLst>
            <p14:sldId id="515"/>
            <p14:sldId id="516"/>
            <p14:sldId id="517"/>
            <p14:sldId id="5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Y DE LA CHAPELLE, Mathilde (SGMCAS)" initials="LDLCM(" lastIdx="0" clrIdx="0">
    <p:extLst>
      <p:ext uri="{19B8F6BF-5375-455C-9EA6-DF929625EA0E}">
        <p15:presenceInfo xmlns:p15="http://schemas.microsoft.com/office/powerpoint/2012/main" userId="S-1-5-21-27022435-3177379373-3347635678-105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E4A"/>
    <a:srgbClr val="EE6E60"/>
    <a:srgbClr val="6497FA"/>
    <a:srgbClr val="EE6D5F"/>
    <a:srgbClr val="6EC785"/>
    <a:srgbClr val="FCD151"/>
    <a:srgbClr val="76CA8B"/>
    <a:srgbClr val="6A9BFA"/>
    <a:srgbClr val="F18175"/>
    <a:srgbClr val="FCC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8" autoAdjust="0"/>
    <p:restoredTop sz="94660"/>
  </p:normalViewPr>
  <p:slideViewPr>
    <p:cSldViewPr showGuides="1">
      <p:cViewPr varScale="1">
        <p:scale>
          <a:sx n="96" d="100"/>
          <a:sy n="96" d="100"/>
        </p:scale>
        <p:origin x="264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D5F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6EC785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rgbClr val="6A9BF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422CFC-FE38-409A-A864-DD0E55DB50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5480A3-6AF7-4E1C-A243-B8C65EA996F6}">
      <dgm:prSet phldrT="[Texte]" custT="1"/>
      <dgm:spPr>
        <a:solidFill>
          <a:srgbClr val="6A9BFA"/>
        </a:solidFill>
      </dgm:spPr>
      <dgm:t>
        <a:bodyPr/>
        <a:lstStyle/>
        <a:p>
          <a:r>
            <a:rPr lang="fr-FR" sz="1400" b="1" dirty="0" smtClean="0">
              <a:latin typeface="Marianne" panose="02000000000000000000" pitchFamily="2" charset="0"/>
              <a:cs typeface="Calibri" panose="020F0502020204030204" pitchFamily="34" charset="0"/>
            </a:rPr>
            <a:t>POPULATIONNELLE – Embrasser les temps</a:t>
          </a:r>
          <a:endParaRPr lang="fr-FR" sz="14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A55E4889-90D0-4FA0-8A37-489C8F11FE4E}" type="parTrans" cxnId="{F4A71619-FB7C-4C0B-ABDD-627808FAE514}">
      <dgm:prSet/>
      <dgm:spPr/>
      <dgm:t>
        <a:bodyPr/>
        <a:lstStyle/>
        <a:p>
          <a:endParaRPr lang="fr-FR"/>
        </a:p>
      </dgm:t>
    </dgm:pt>
    <dgm:pt modelId="{5C5DB2AD-B281-46B2-BE74-457D82F26C4C}" type="sibTrans" cxnId="{F4A71619-FB7C-4C0B-ABDD-627808FAE514}">
      <dgm:prSet/>
      <dgm:spPr/>
      <dgm:t>
        <a:bodyPr/>
        <a:lstStyle/>
        <a:p>
          <a:endParaRPr lang="fr-FR"/>
        </a:p>
      </dgm:t>
    </dgm:pt>
    <dgm:pt modelId="{282242C3-69EC-4754-93D7-4DB9ADC210DD}">
      <dgm:prSet phldrT="[Texte]" custT="1"/>
      <dgm:spPr>
        <a:solidFill>
          <a:srgbClr val="EE6D5F"/>
        </a:solidFill>
      </dgm:spPr>
      <dgm:t>
        <a:bodyPr/>
        <a:lstStyle/>
        <a:p>
          <a:pPr algn="just"/>
          <a:r>
            <a:rPr lang="fr-FR" sz="1400" b="1" dirty="0" smtClean="0">
              <a:latin typeface="Marianne" panose="02000000000000000000" pitchFamily="2" charset="0"/>
              <a:cs typeface="Calibri" panose="020F0502020204030204" pitchFamily="34" charset="0"/>
            </a:rPr>
            <a:t>GLOBALE – Embrasser les politiques publiques</a:t>
          </a:r>
          <a:endParaRPr lang="fr-FR" sz="14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BB7443D0-A534-412D-9ACF-CDECC5F0AD98}" type="parTrans" cxnId="{74D65793-A77E-4C5F-9516-9EABCB897C03}">
      <dgm:prSet/>
      <dgm:spPr/>
      <dgm:t>
        <a:bodyPr/>
        <a:lstStyle/>
        <a:p>
          <a:endParaRPr lang="fr-FR"/>
        </a:p>
      </dgm:t>
    </dgm:pt>
    <dgm:pt modelId="{6C6D5714-B31E-401C-A854-5B3AB2030513}" type="sibTrans" cxnId="{74D65793-A77E-4C5F-9516-9EABCB897C03}">
      <dgm:prSet/>
      <dgm:spPr/>
      <dgm:t>
        <a:bodyPr/>
        <a:lstStyle/>
        <a:p>
          <a:endParaRPr lang="fr-FR"/>
        </a:p>
      </dgm:t>
    </dgm:pt>
    <dgm:pt modelId="{9F385477-9A06-45BB-A33F-D92221D58CE9}">
      <dgm:prSet phldrT="[Texte]" custT="1"/>
      <dgm:spPr>
        <a:solidFill>
          <a:srgbClr val="76CA8B"/>
        </a:solidFill>
      </dgm:spPr>
      <dgm:t>
        <a:bodyPr/>
        <a:lstStyle/>
        <a:p>
          <a:r>
            <a:rPr lang="fr-FR" sz="1400" b="1" dirty="0" smtClean="0">
              <a:latin typeface="Marianne" panose="02000000000000000000" pitchFamily="2" charset="0"/>
              <a:cs typeface="Calibri" panose="020F0502020204030204" pitchFamily="34" charset="0"/>
            </a:rPr>
            <a:t>FONDÉE SCIENTIFIQUEMENT</a:t>
          </a:r>
          <a:endParaRPr lang="fr-FR" sz="14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94B8CCDC-7CF1-4D74-9F5D-551D354221CC}" type="parTrans" cxnId="{B557EF7C-23D9-41F6-B4D4-574FC402C0E8}">
      <dgm:prSet/>
      <dgm:spPr/>
      <dgm:t>
        <a:bodyPr/>
        <a:lstStyle/>
        <a:p>
          <a:endParaRPr lang="fr-FR"/>
        </a:p>
      </dgm:t>
    </dgm:pt>
    <dgm:pt modelId="{CD0CF2A3-6E25-4C7C-A95E-62B06C558B12}" type="sibTrans" cxnId="{B557EF7C-23D9-41F6-B4D4-574FC402C0E8}">
      <dgm:prSet/>
      <dgm:spPr/>
      <dgm:t>
        <a:bodyPr/>
        <a:lstStyle/>
        <a:p>
          <a:endParaRPr lang="fr-FR"/>
        </a:p>
      </dgm:t>
    </dgm:pt>
    <dgm:pt modelId="{C9D1A72D-35DF-47DA-B35E-5749CF596470}">
      <dgm:prSet phldrT="[Texte]" custT="1"/>
      <dgm:spPr>
        <a:solidFill>
          <a:srgbClr val="FCCE4A"/>
        </a:solidFill>
      </dgm:spPr>
      <dgm:t>
        <a:bodyPr/>
        <a:lstStyle/>
        <a:p>
          <a:pPr algn="l"/>
          <a:r>
            <a:rPr lang="fr-FR" sz="1400" b="1" dirty="0" smtClean="0">
              <a:latin typeface="Marianne" panose="02000000000000000000" pitchFamily="2" charset="0"/>
              <a:cs typeface="Calibri" panose="020F0502020204030204" pitchFamily="34" charset="0"/>
            </a:rPr>
            <a:t>UNIVERSELLE</a:t>
          </a:r>
          <a:r>
            <a:rPr lang="fr-FR" sz="1400" b="1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 ET PROPORTIONNÉE</a:t>
          </a:r>
          <a:endParaRPr lang="fr-FR" sz="14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4D72533-4D23-4945-9C62-372360A114F8}" type="parTrans" cxnId="{0F4150B5-1609-42A4-9BE5-BDE65CE0E63E}">
      <dgm:prSet/>
      <dgm:spPr/>
      <dgm:t>
        <a:bodyPr/>
        <a:lstStyle/>
        <a:p>
          <a:endParaRPr lang="fr-FR"/>
        </a:p>
      </dgm:t>
    </dgm:pt>
    <dgm:pt modelId="{4F9C7C04-32BC-4056-988D-C12CFF0EA994}" type="sibTrans" cxnId="{0F4150B5-1609-42A4-9BE5-BDE65CE0E63E}">
      <dgm:prSet/>
      <dgm:spPr/>
      <dgm:t>
        <a:bodyPr/>
        <a:lstStyle/>
        <a:p>
          <a:endParaRPr lang="fr-FR"/>
        </a:p>
      </dgm:t>
    </dgm:pt>
    <dgm:pt modelId="{0F1E236A-B4CE-4FF6-9B35-8EBC38D2F986}">
      <dgm:prSet phldrT="[Texte]" custT="1"/>
      <dgm:spPr>
        <a:noFill/>
        <a:ln>
          <a:solidFill>
            <a:srgbClr val="EE6D5F"/>
          </a:solidFill>
        </a:ln>
      </dgm:spPr>
      <dgm:t>
        <a:bodyPr/>
        <a:lstStyle/>
        <a:p>
          <a:pPr algn="just"/>
          <a:r>
            <a:rPr lang="fr-FR" sz="1200" dirty="0" smtClean="0">
              <a:latin typeface="Marianne" panose="02000000000000000000" pitchFamily="2" charset="0"/>
              <a:cs typeface="Calibri" panose="020F0502020204030204" pitchFamily="34" charset="0"/>
            </a:rPr>
            <a:t>Santé, Prévention, Parentalité, Accueil du jeune enfant, Eveil &amp; socialisation</a:t>
          </a:r>
          <a:endParaRPr lang="fr-FR" sz="12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E01A194-91B6-4BA8-BDAF-A91DC8E0B3C8}" type="parTrans" cxnId="{F2713415-F24C-4780-AD8F-AA4A97B02D0A}">
      <dgm:prSet/>
      <dgm:spPr/>
      <dgm:t>
        <a:bodyPr/>
        <a:lstStyle/>
        <a:p>
          <a:endParaRPr lang="fr-FR"/>
        </a:p>
      </dgm:t>
    </dgm:pt>
    <dgm:pt modelId="{E5415EB9-74B5-4561-8017-6FAB4F09D33C}" type="sibTrans" cxnId="{F2713415-F24C-4780-AD8F-AA4A97B02D0A}">
      <dgm:prSet/>
      <dgm:spPr/>
      <dgm:t>
        <a:bodyPr/>
        <a:lstStyle/>
        <a:p>
          <a:endParaRPr lang="fr-FR"/>
        </a:p>
      </dgm:t>
    </dgm:pt>
    <dgm:pt modelId="{B56A025E-4832-4230-ADDD-1766F2A4522A}">
      <dgm:prSet phldrT="[Texte]" custT="1"/>
      <dgm:spPr>
        <a:noFill/>
        <a:ln>
          <a:solidFill>
            <a:srgbClr val="76CA8B"/>
          </a:solidFill>
        </a:ln>
      </dgm:spPr>
      <dgm:t>
        <a:bodyPr/>
        <a:lstStyle/>
        <a:p>
          <a:r>
            <a:rPr lang="fr-FR" sz="1200" b="0" dirty="0" smtClean="0">
              <a:latin typeface="Marianne" panose="02000000000000000000" pitchFamily="2" charset="0"/>
              <a:cs typeface="Calibri" panose="020F0502020204030204" pitchFamily="34" charset="0"/>
            </a:rPr>
            <a:t>S</a:t>
          </a:r>
          <a:r>
            <a:rPr lang="fr-FR" sz="1200" dirty="0" smtClean="0">
              <a:latin typeface="Marianne" panose="02000000000000000000" pitchFamily="2" charset="0"/>
              <a:cs typeface="Calibri" panose="020F0502020204030204" pitchFamily="34" charset="0"/>
            </a:rPr>
            <a:t>ur des travaux consacrés au développement de l’enfant (Rapport de la Commission Cyrulnik en 2020 ; séminaire Premiers Pas ; etc.)</a:t>
          </a:r>
          <a:endParaRPr lang="fr-FR" sz="12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E08CC1DC-3AE2-42C7-88CA-AAD0E4573F70}" type="parTrans" cxnId="{8E58DEEA-3800-41AF-B52A-45C001BE4E45}">
      <dgm:prSet/>
      <dgm:spPr/>
      <dgm:t>
        <a:bodyPr/>
        <a:lstStyle/>
        <a:p>
          <a:endParaRPr lang="fr-FR"/>
        </a:p>
      </dgm:t>
    </dgm:pt>
    <dgm:pt modelId="{A9461D28-2916-4FE2-B6AC-5AD773C56190}" type="sibTrans" cxnId="{8E58DEEA-3800-41AF-B52A-45C001BE4E45}">
      <dgm:prSet/>
      <dgm:spPr/>
      <dgm:t>
        <a:bodyPr/>
        <a:lstStyle/>
        <a:p>
          <a:endParaRPr lang="fr-FR"/>
        </a:p>
      </dgm:t>
    </dgm:pt>
    <dgm:pt modelId="{B63BFE11-C334-4990-9670-05A940BC520F}">
      <dgm:prSet phldrT="[Texte]" custT="1"/>
      <dgm:spPr>
        <a:noFill/>
        <a:ln>
          <a:solidFill>
            <a:srgbClr val="FCCE4A"/>
          </a:solidFill>
        </a:ln>
      </dgm:spPr>
      <dgm:t>
        <a:bodyPr/>
        <a:lstStyle/>
        <a:p>
          <a:pPr algn="l"/>
          <a:r>
            <a:rPr lang="fr-FR" sz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S’adresser à tous</a:t>
          </a:r>
          <a:endParaRPr lang="fr-FR" sz="12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A6344D99-2A02-4B15-93DE-5A1D506F8A86}" type="parTrans" cxnId="{9590F8C7-84DF-456B-BB20-AF3BB1CC5A94}">
      <dgm:prSet/>
      <dgm:spPr/>
      <dgm:t>
        <a:bodyPr/>
        <a:lstStyle/>
        <a:p>
          <a:endParaRPr lang="fr-FR"/>
        </a:p>
      </dgm:t>
    </dgm:pt>
    <dgm:pt modelId="{E54CAC27-5F41-4405-B89E-81419157086C}" type="sibTrans" cxnId="{9590F8C7-84DF-456B-BB20-AF3BB1CC5A94}">
      <dgm:prSet/>
      <dgm:spPr/>
      <dgm:t>
        <a:bodyPr/>
        <a:lstStyle/>
        <a:p>
          <a:endParaRPr lang="fr-FR"/>
        </a:p>
      </dgm:t>
    </dgm:pt>
    <dgm:pt modelId="{766B031F-341B-4024-8DB3-D35D13A41C19}">
      <dgm:prSet phldrT="[Texte]" custT="1"/>
      <dgm:spPr>
        <a:noFill/>
        <a:ln>
          <a:solidFill>
            <a:srgbClr val="6A9BFA"/>
          </a:solidFill>
        </a:ln>
      </dgm:spPr>
      <dgm:t>
        <a:bodyPr/>
        <a:lstStyle/>
        <a:p>
          <a:r>
            <a:rPr lang="fr-FR" sz="1200" b="0" dirty="0" smtClean="0">
              <a:latin typeface="Marianne" panose="02000000000000000000" pitchFamily="2" charset="0"/>
              <a:cs typeface="Calibri" panose="020F0502020204030204" pitchFamily="34" charset="0"/>
            </a:rPr>
            <a:t>Projet d’enfant, grossesse, naissance, premiers mois et des premières années</a:t>
          </a:r>
          <a:endParaRPr lang="fr-FR" sz="1200" b="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294362B7-B9A5-4875-B3D5-2DEA836767F2}" type="parTrans" cxnId="{78BAA858-1ECB-4051-8F71-806A49F43C07}">
      <dgm:prSet/>
      <dgm:spPr/>
      <dgm:t>
        <a:bodyPr/>
        <a:lstStyle/>
        <a:p>
          <a:endParaRPr lang="fr-FR"/>
        </a:p>
      </dgm:t>
    </dgm:pt>
    <dgm:pt modelId="{EA49176C-CF65-4F6B-80A4-13D231B3ACFA}" type="sibTrans" cxnId="{78BAA858-1ECB-4051-8F71-806A49F43C07}">
      <dgm:prSet/>
      <dgm:spPr/>
      <dgm:t>
        <a:bodyPr/>
        <a:lstStyle/>
        <a:p>
          <a:endParaRPr lang="fr-FR"/>
        </a:p>
      </dgm:t>
    </dgm:pt>
    <dgm:pt modelId="{A95D0492-439E-45FB-BC30-C95FE61032F0}">
      <dgm:prSet phldrT="[Texte]" custT="1"/>
      <dgm:spPr>
        <a:noFill/>
        <a:ln>
          <a:solidFill>
            <a:srgbClr val="FCCE4A"/>
          </a:solidFill>
        </a:ln>
      </dgm:spPr>
      <dgm:t>
        <a:bodyPr/>
        <a:lstStyle/>
        <a:p>
          <a:pPr algn="l"/>
          <a:r>
            <a:rPr lang="fr-FR" sz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S’adapter aux fragilités particulières (handicap, précarité, etc.)</a:t>
          </a:r>
          <a:endParaRPr lang="fr-FR" sz="12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9BF0A227-0524-4921-94FF-A69E775D8617}" type="parTrans" cxnId="{DF37BA73-D823-4831-8356-D0323B9CFBAD}">
      <dgm:prSet/>
      <dgm:spPr/>
      <dgm:t>
        <a:bodyPr/>
        <a:lstStyle/>
        <a:p>
          <a:endParaRPr lang="fr-FR"/>
        </a:p>
      </dgm:t>
    </dgm:pt>
    <dgm:pt modelId="{4988C8A6-5FC7-4A62-B94C-D7DF5ABD93F9}" type="sibTrans" cxnId="{DF37BA73-D823-4831-8356-D0323B9CFBAD}">
      <dgm:prSet/>
      <dgm:spPr/>
      <dgm:t>
        <a:bodyPr/>
        <a:lstStyle/>
        <a:p>
          <a:endParaRPr lang="fr-FR"/>
        </a:p>
      </dgm:t>
    </dgm:pt>
    <dgm:pt modelId="{1BA19A00-F76A-4978-B157-E7C405364F75}">
      <dgm:prSet phldrT="[Texte]" custT="1"/>
      <dgm:spPr>
        <a:noFill/>
        <a:ln>
          <a:solidFill>
            <a:srgbClr val="EE6D5F"/>
          </a:solidFill>
        </a:ln>
      </dgm:spPr>
      <dgm:t>
        <a:bodyPr/>
        <a:lstStyle/>
        <a:p>
          <a:pPr algn="just"/>
          <a:r>
            <a:rPr lang="fr-FR" sz="1200" dirty="0" smtClean="0">
              <a:latin typeface="Marianne" panose="02000000000000000000" pitchFamily="2" charset="0"/>
              <a:cs typeface="Calibri" panose="020F0502020204030204" pitchFamily="34" charset="0"/>
            </a:rPr>
            <a:t>Articulée avec la Stratégie Pauvreté</a:t>
          </a:r>
          <a:endParaRPr lang="fr-FR" sz="12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2F0CE3B-9370-4952-AF22-CDA1D11F7401}" type="parTrans" cxnId="{59009B19-DA98-4D77-B297-E722E4726735}">
      <dgm:prSet/>
      <dgm:spPr/>
      <dgm:t>
        <a:bodyPr/>
        <a:lstStyle/>
        <a:p>
          <a:endParaRPr lang="fr-FR"/>
        </a:p>
      </dgm:t>
    </dgm:pt>
    <dgm:pt modelId="{E5593489-1589-4181-BC36-49733C4D619D}" type="sibTrans" cxnId="{59009B19-DA98-4D77-B297-E722E4726735}">
      <dgm:prSet/>
      <dgm:spPr/>
      <dgm:t>
        <a:bodyPr/>
        <a:lstStyle/>
        <a:p>
          <a:endParaRPr lang="fr-FR"/>
        </a:p>
      </dgm:t>
    </dgm:pt>
    <dgm:pt modelId="{784503FE-51B0-4E47-9720-7B8DD2E7892F}" type="pres">
      <dgm:prSet presAssocID="{D2422CFC-FE38-409A-A864-DD0E55DB50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D1031A-82A4-40E5-A1E3-F6DBC629B27E}" type="pres">
      <dgm:prSet presAssocID="{9C5480A3-6AF7-4E1C-A243-B8C65EA996F6}" presName="parentLin" presStyleCnt="0"/>
      <dgm:spPr/>
    </dgm:pt>
    <dgm:pt modelId="{7AEE6A54-7140-4330-9350-E9ADE26D7152}" type="pres">
      <dgm:prSet presAssocID="{9C5480A3-6AF7-4E1C-A243-B8C65EA996F6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FE93E3AF-5AD8-4315-BB16-BD4B351C6387}" type="pres">
      <dgm:prSet presAssocID="{9C5480A3-6AF7-4E1C-A243-B8C65EA996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239242-AA1A-44DB-86DC-AEADF9B81692}" type="pres">
      <dgm:prSet presAssocID="{9C5480A3-6AF7-4E1C-A243-B8C65EA996F6}" presName="negativeSpace" presStyleCnt="0"/>
      <dgm:spPr/>
    </dgm:pt>
    <dgm:pt modelId="{8442B52B-033E-4B5F-B2D3-FE8E156349BD}" type="pres">
      <dgm:prSet presAssocID="{9C5480A3-6AF7-4E1C-A243-B8C65EA996F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4F31C-7DFA-48D2-ACAD-C4D8B6E6AB42}" type="pres">
      <dgm:prSet presAssocID="{5C5DB2AD-B281-46B2-BE74-457D82F26C4C}" presName="spaceBetweenRectangles" presStyleCnt="0"/>
      <dgm:spPr/>
    </dgm:pt>
    <dgm:pt modelId="{52D098B8-8EE4-4ECC-999E-EACBB1DBE733}" type="pres">
      <dgm:prSet presAssocID="{282242C3-69EC-4754-93D7-4DB9ADC210DD}" presName="parentLin" presStyleCnt="0"/>
      <dgm:spPr/>
    </dgm:pt>
    <dgm:pt modelId="{63754B1A-46E6-41D3-B2A1-CD777B51CADA}" type="pres">
      <dgm:prSet presAssocID="{282242C3-69EC-4754-93D7-4DB9ADC210DD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18ED2C3A-FFFA-4DE7-814E-0F280AA9D5AF}" type="pres">
      <dgm:prSet presAssocID="{282242C3-69EC-4754-93D7-4DB9ADC210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52276B-3964-4436-B086-37410B9EB2AA}" type="pres">
      <dgm:prSet presAssocID="{282242C3-69EC-4754-93D7-4DB9ADC210DD}" presName="negativeSpace" presStyleCnt="0"/>
      <dgm:spPr/>
    </dgm:pt>
    <dgm:pt modelId="{5B24FF0F-C24C-41B3-A71F-7BB25F557A7E}" type="pres">
      <dgm:prSet presAssocID="{282242C3-69EC-4754-93D7-4DB9ADC210D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1EF379-55B4-4940-ACE0-5888DFEEBC62}" type="pres">
      <dgm:prSet presAssocID="{6C6D5714-B31E-401C-A854-5B3AB2030513}" presName="spaceBetweenRectangles" presStyleCnt="0"/>
      <dgm:spPr/>
    </dgm:pt>
    <dgm:pt modelId="{008CA1C1-C528-4DEF-9217-E85885989706}" type="pres">
      <dgm:prSet presAssocID="{9F385477-9A06-45BB-A33F-D92221D58CE9}" presName="parentLin" presStyleCnt="0"/>
      <dgm:spPr/>
    </dgm:pt>
    <dgm:pt modelId="{636A2C91-C9B5-4661-A919-C2B3C7EB77A8}" type="pres">
      <dgm:prSet presAssocID="{9F385477-9A06-45BB-A33F-D92221D58CE9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6BFB10D-26EC-4015-A81F-6125E06C0DC0}" type="pres">
      <dgm:prSet presAssocID="{9F385477-9A06-45BB-A33F-D92221D58C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E7ECA1-6CB1-43EF-8F34-B0C89274283B}" type="pres">
      <dgm:prSet presAssocID="{9F385477-9A06-45BB-A33F-D92221D58CE9}" presName="negativeSpace" presStyleCnt="0"/>
      <dgm:spPr/>
    </dgm:pt>
    <dgm:pt modelId="{74C91B22-1C19-4A68-8C2F-7CE6D8477CDA}" type="pres">
      <dgm:prSet presAssocID="{9F385477-9A06-45BB-A33F-D92221D58CE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1259C3-1A09-42DD-A0AD-9693E9061494}" type="pres">
      <dgm:prSet presAssocID="{CD0CF2A3-6E25-4C7C-A95E-62B06C558B12}" presName="spaceBetweenRectangles" presStyleCnt="0"/>
      <dgm:spPr/>
    </dgm:pt>
    <dgm:pt modelId="{3D62F802-572B-426F-A6D8-4FAFF1EC6B38}" type="pres">
      <dgm:prSet presAssocID="{C9D1A72D-35DF-47DA-B35E-5749CF596470}" presName="parentLin" presStyleCnt="0"/>
      <dgm:spPr/>
    </dgm:pt>
    <dgm:pt modelId="{F0CF2535-2FE6-4CEA-8599-61B037941AF9}" type="pres">
      <dgm:prSet presAssocID="{C9D1A72D-35DF-47DA-B35E-5749CF596470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D1A7DD93-3623-4CBA-A390-69D65738D258}" type="pres">
      <dgm:prSet presAssocID="{C9D1A72D-35DF-47DA-B35E-5749CF5964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B1DB5-8C6B-4F4A-BF65-D10BA13B2416}" type="pres">
      <dgm:prSet presAssocID="{C9D1A72D-35DF-47DA-B35E-5749CF596470}" presName="negativeSpace" presStyleCnt="0"/>
      <dgm:spPr/>
    </dgm:pt>
    <dgm:pt modelId="{50033379-E5E8-4BC1-9461-015DFE88B5A8}" type="pres">
      <dgm:prSet presAssocID="{C9D1A72D-35DF-47DA-B35E-5749CF59647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4150B5-1609-42A4-9BE5-BDE65CE0E63E}" srcId="{D2422CFC-FE38-409A-A864-DD0E55DB50AE}" destId="{C9D1A72D-35DF-47DA-B35E-5749CF596470}" srcOrd="3" destOrd="0" parTransId="{C4D72533-4D23-4945-9C62-372360A114F8}" sibTransId="{4F9C7C04-32BC-4056-988D-C12CFF0EA994}"/>
    <dgm:cxn modelId="{751CAFA0-3162-4450-9A36-7DA3D513741E}" type="presOf" srcId="{9F385477-9A06-45BB-A33F-D92221D58CE9}" destId="{66BFB10D-26EC-4015-A81F-6125E06C0DC0}" srcOrd="1" destOrd="0" presId="urn:microsoft.com/office/officeart/2005/8/layout/list1"/>
    <dgm:cxn modelId="{B557EF7C-23D9-41F6-B4D4-574FC402C0E8}" srcId="{D2422CFC-FE38-409A-A864-DD0E55DB50AE}" destId="{9F385477-9A06-45BB-A33F-D92221D58CE9}" srcOrd="2" destOrd="0" parTransId="{94B8CCDC-7CF1-4D74-9F5D-551D354221CC}" sibTransId="{CD0CF2A3-6E25-4C7C-A95E-62B06C558B12}"/>
    <dgm:cxn modelId="{BE13F2AE-74FA-4020-A214-7199BA480B6F}" type="presOf" srcId="{282242C3-69EC-4754-93D7-4DB9ADC210DD}" destId="{63754B1A-46E6-41D3-B2A1-CD777B51CADA}" srcOrd="0" destOrd="0" presId="urn:microsoft.com/office/officeart/2005/8/layout/list1"/>
    <dgm:cxn modelId="{F4A71619-FB7C-4C0B-ABDD-627808FAE514}" srcId="{D2422CFC-FE38-409A-A864-DD0E55DB50AE}" destId="{9C5480A3-6AF7-4E1C-A243-B8C65EA996F6}" srcOrd="0" destOrd="0" parTransId="{A55E4889-90D0-4FA0-8A37-489C8F11FE4E}" sibTransId="{5C5DB2AD-B281-46B2-BE74-457D82F26C4C}"/>
    <dgm:cxn modelId="{804D9AD9-808C-4CBB-978E-477E50C4D54E}" type="presOf" srcId="{766B031F-341B-4024-8DB3-D35D13A41C19}" destId="{8442B52B-033E-4B5F-B2D3-FE8E156349BD}" srcOrd="0" destOrd="0" presId="urn:microsoft.com/office/officeart/2005/8/layout/list1"/>
    <dgm:cxn modelId="{BAB26AFC-5EF9-44EB-BBC2-133BDBA722D8}" type="presOf" srcId="{D2422CFC-FE38-409A-A864-DD0E55DB50AE}" destId="{784503FE-51B0-4E47-9720-7B8DD2E7892F}" srcOrd="0" destOrd="0" presId="urn:microsoft.com/office/officeart/2005/8/layout/list1"/>
    <dgm:cxn modelId="{BBBE4B48-0F0C-4992-BD0B-0861EB3348B2}" type="presOf" srcId="{B63BFE11-C334-4990-9670-05A940BC520F}" destId="{50033379-E5E8-4BC1-9461-015DFE88B5A8}" srcOrd="0" destOrd="0" presId="urn:microsoft.com/office/officeart/2005/8/layout/list1"/>
    <dgm:cxn modelId="{8AACECEC-62C3-40CC-A4E4-1E5020A28F9A}" type="presOf" srcId="{A95D0492-439E-45FB-BC30-C95FE61032F0}" destId="{50033379-E5E8-4BC1-9461-015DFE88B5A8}" srcOrd="0" destOrd="1" presId="urn:microsoft.com/office/officeart/2005/8/layout/list1"/>
    <dgm:cxn modelId="{F2713415-F24C-4780-AD8F-AA4A97B02D0A}" srcId="{282242C3-69EC-4754-93D7-4DB9ADC210DD}" destId="{0F1E236A-B4CE-4FF6-9B35-8EBC38D2F986}" srcOrd="0" destOrd="0" parTransId="{CE01A194-91B6-4BA8-BDAF-A91DC8E0B3C8}" sibTransId="{E5415EB9-74B5-4561-8017-6FAB4F09D33C}"/>
    <dgm:cxn modelId="{4D1F24A0-43C3-40CF-9BE1-B83CA75A62DB}" type="presOf" srcId="{1BA19A00-F76A-4978-B157-E7C405364F75}" destId="{5B24FF0F-C24C-41B3-A71F-7BB25F557A7E}" srcOrd="0" destOrd="1" presId="urn:microsoft.com/office/officeart/2005/8/layout/list1"/>
    <dgm:cxn modelId="{5B8BA78E-7F61-4C36-A1A6-7F98598D6388}" type="presOf" srcId="{0F1E236A-B4CE-4FF6-9B35-8EBC38D2F986}" destId="{5B24FF0F-C24C-41B3-A71F-7BB25F557A7E}" srcOrd="0" destOrd="0" presId="urn:microsoft.com/office/officeart/2005/8/layout/list1"/>
    <dgm:cxn modelId="{06BB37E7-9011-4E08-9A24-E82270EF3856}" type="presOf" srcId="{C9D1A72D-35DF-47DA-B35E-5749CF596470}" destId="{D1A7DD93-3623-4CBA-A390-69D65738D258}" srcOrd="1" destOrd="0" presId="urn:microsoft.com/office/officeart/2005/8/layout/list1"/>
    <dgm:cxn modelId="{8E58DEEA-3800-41AF-B52A-45C001BE4E45}" srcId="{9F385477-9A06-45BB-A33F-D92221D58CE9}" destId="{B56A025E-4832-4230-ADDD-1766F2A4522A}" srcOrd="0" destOrd="0" parTransId="{E08CC1DC-3AE2-42C7-88CA-AAD0E4573F70}" sibTransId="{A9461D28-2916-4FE2-B6AC-5AD773C56190}"/>
    <dgm:cxn modelId="{4979574B-FD1F-42B5-A6C0-C03371D9D54F}" type="presOf" srcId="{9C5480A3-6AF7-4E1C-A243-B8C65EA996F6}" destId="{7AEE6A54-7140-4330-9350-E9ADE26D7152}" srcOrd="0" destOrd="0" presId="urn:microsoft.com/office/officeart/2005/8/layout/list1"/>
    <dgm:cxn modelId="{93CD9AB4-7D7C-44FB-BDE8-48E5F6CB690A}" type="presOf" srcId="{C9D1A72D-35DF-47DA-B35E-5749CF596470}" destId="{F0CF2535-2FE6-4CEA-8599-61B037941AF9}" srcOrd="0" destOrd="0" presId="urn:microsoft.com/office/officeart/2005/8/layout/list1"/>
    <dgm:cxn modelId="{74D65793-A77E-4C5F-9516-9EABCB897C03}" srcId="{D2422CFC-FE38-409A-A864-DD0E55DB50AE}" destId="{282242C3-69EC-4754-93D7-4DB9ADC210DD}" srcOrd="1" destOrd="0" parTransId="{BB7443D0-A534-412D-9ACF-CDECC5F0AD98}" sibTransId="{6C6D5714-B31E-401C-A854-5B3AB2030513}"/>
    <dgm:cxn modelId="{6CDB081F-9E6E-4C2B-A194-5A1864E7F013}" type="presOf" srcId="{B56A025E-4832-4230-ADDD-1766F2A4522A}" destId="{74C91B22-1C19-4A68-8C2F-7CE6D8477CDA}" srcOrd="0" destOrd="0" presId="urn:microsoft.com/office/officeart/2005/8/layout/list1"/>
    <dgm:cxn modelId="{DF37BA73-D823-4831-8356-D0323B9CFBAD}" srcId="{C9D1A72D-35DF-47DA-B35E-5749CF596470}" destId="{A95D0492-439E-45FB-BC30-C95FE61032F0}" srcOrd="1" destOrd="0" parTransId="{9BF0A227-0524-4921-94FF-A69E775D8617}" sibTransId="{4988C8A6-5FC7-4A62-B94C-D7DF5ABD93F9}"/>
    <dgm:cxn modelId="{9590F8C7-84DF-456B-BB20-AF3BB1CC5A94}" srcId="{C9D1A72D-35DF-47DA-B35E-5749CF596470}" destId="{B63BFE11-C334-4990-9670-05A940BC520F}" srcOrd="0" destOrd="0" parTransId="{A6344D99-2A02-4B15-93DE-5A1D506F8A86}" sibTransId="{E54CAC27-5F41-4405-B89E-81419157086C}"/>
    <dgm:cxn modelId="{945A3E27-5696-499A-9573-8C061772AC0B}" type="presOf" srcId="{282242C3-69EC-4754-93D7-4DB9ADC210DD}" destId="{18ED2C3A-FFFA-4DE7-814E-0F280AA9D5AF}" srcOrd="1" destOrd="0" presId="urn:microsoft.com/office/officeart/2005/8/layout/list1"/>
    <dgm:cxn modelId="{78BAA858-1ECB-4051-8F71-806A49F43C07}" srcId="{9C5480A3-6AF7-4E1C-A243-B8C65EA996F6}" destId="{766B031F-341B-4024-8DB3-D35D13A41C19}" srcOrd="0" destOrd="0" parTransId="{294362B7-B9A5-4875-B3D5-2DEA836767F2}" sibTransId="{EA49176C-CF65-4F6B-80A4-13D231B3ACFA}"/>
    <dgm:cxn modelId="{D25580E8-DD05-4946-B8A5-AA1C5BBE701C}" type="presOf" srcId="{9C5480A3-6AF7-4E1C-A243-B8C65EA996F6}" destId="{FE93E3AF-5AD8-4315-BB16-BD4B351C6387}" srcOrd="1" destOrd="0" presId="urn:microsoft.com/office/officeart/2005/8/layout/list1"/>
    <dgm:cxn modelId="{59009B19-DA98-4D77-B297-E722E4726735}" srcId="{282242C3-69EC-4754-93D7-4DB9ADC210DD}" destId="{1BA19A00-F76A-4978-B157-E7C405364F75}" srcOrd="1" destOrd="0" parTransId="{C2F0CE3B-9370-4952-AF22-CDA1D11F7401}" sibTransId="{E5593489-1589-4181-BC36-49733C4D619D}"/>
    <dgm:cxn modelId="{06BFD11C-1B36-4106-960B-8E195BD43009}" type="presOf" srcId="{9F385477-9A06-45BB-A33F-D92221D58CE9}" destId="{636A2C91-C9B5-4661-A919-C2B3C7EB77A8}" srcOrd="0" destOrd="0" presId="urn:microsoft.com/office/officeart/2005/8/layout/list1"/>
    <dgm:cxn modelId="{4BE06EEB-4783-409B-B53C-684D0345D8C7}" type="presParOf" srcId="{784503FE-51B0-4E47-9720-7B8DD2E7892F}" destId="{DDD1031A-82A4-40E5-A1E3-F6DBC629B27E}" srcOrd="0" destOrd="0" presId="urn:microsoft.com/office/officeart/2005/8/layout/list1"/>
    <dgm:cxn modelId="{19729260-6A7A-41FC-9A42-C7C569A92FED}" type="presParOf" srcId="{DDD1031A-82A4-40E5-A1E3-F6DBC629B27E}" destId="{7AEE6A54-7140-4330-9350-E9ADE26D7152}" srcOrd="0" destOrd="0" presId="urn:microsoft.com/office/officeart/2005/8/layout/list1"/>
    <dgm:cxn modelId="{232CEDE1-C186-488D-BDC3-D19C354B46A3}" type="presParOf" srcId="{DDD1031A-82A4-40E5-A1E3-F6DBC629B27E}" destId="{FE93E3AF-5AD8-4315-BB16-BD4B351C6387}" srcOrd="1" destOrd="0" presId="urn:microsoft.com/office/officeart/2005/8/layout/list1"/>
    <dgm:cxn modelId="{73E6157C-E17E-424C-A7D4-45A2DCFAB8DA}" type="presParOf" srcId="{784503FE-51B0-4E47-9720-7B8DD2E7892F}" destId="{6C239242-AA1A-44DB-86DC-AEADF9B81692}" srcOrd="1" destOrd="0" presId="urn:microsoft.com/office/officeart/2005/8/layout/list1"/>
    <dgm:cxn modelId="{0A75E28E-52C2-42FA-8188-F3D7CB869238}" type="presParOf" srcId="{784503FE-51B0-4E47-9720-7B8DD2E7892F}" destId="{8442B52B-033E-4B5F-B2D3-FE8E156349BD}" srcOrd="2" destOrd="0" presId="urn:microsoft.com/office/officeart/2005/8/layout/list1"/>
    <dgm:cxn modelId="{B40681EC-985D-418E-A1F1-77376BBA483B}" type="presParOf" srcId="{784503FE-51B0-4E47-9720-7B8DD2E7892F}" destId="{8114F31C-7DFA-48D2-ACAD-C4D8B6E6AB42}" srcOrd="3" destOrd="0" presId="urn:microsoft.com/office/officeart/2005/8/layout/list1"/>
    <dgm:cxn modelId="{867BE278-E724-4B0C-8EB7-0028DD130416}" type="presParOf" srcId="{784503FE-51B0-4E47-9720-7B8DD2E7892F}" destId="{52D098B8-8EE4-4ECC-999E-EACBB1DBE733}" srcOrd="4" destOrd="0" presId="urn:microsoft.com/office/officeart/2005/8/layout/list1"/>
    <dgm:cxn modelId="{B8C2A3C6-0085-4DD6-8286-E722BC48D585}" type="presParOf" srcId="{52D098B8-8EE4-4ECC-999E-EACBB1DBE733}" destId="{63754B1A-46E6-41D3-B2A1-CD777B51CADA}" srcOrd="0" destOrd="0" presId="urn:microsoft.com/office/officeart/2005/8/layout/list1"/>
    <dgm:cxn modelId="{49656380-BA64-4877-99DF-A2C64483E4EC}" type="presParOf" srcId="{52D098B8-8EE4-4ECC-999E-EACBB1DBE733}" destId="{18ED2C3A-FFFA-4DE7-814E-0F280AA9D5AF}" srcOrd="1" destOrd="0" presId="urn:microsoft.com/office/officeart/2005/8/layout/list1"/>
    <dgm:cxn modelId="{A5BA2897-5E3F-49FB-94D0-00B5638FDAC7}" type="presParOf" srcId="{784503FE-51B0-4E47-9720-7B8DD2E7892F}" destId="{4252276B-3964-4436-B086-37410B9EB2AA}" srcOrd="5" destOrd="0" presId="urn:microsoft.com/office/officeart/2005/8/layout/list1"/>
    <dgm:cxn modelId="{559815E9-CDE2-4AB9-9A02-DAE9D14F7D94}" type="presParOf" srcId="{784503FE-51B0-4E47-9720-7B8DD2E7892F}" destId="{5B24FF0F-C24C-41B3-A71F-7BB25F557A7E}" srcOrd="6" destOrd="0" presId="urn:microsoft.com/office/officeart/2005/8/layout/list1"/>
    <dgm:cxn modelId="{FEE1F510-1622-4A71-A8FD-2B55CC7DA381}" type="presParOf" srcId="{784503FE-51B0-4E47-9720-7B8DD2E7892F}" destId="{EB1EF379-55B4-4940-ACE0-5888DFEEBC62}" srcOrd="7" destOrd="0" presId="urn:microsoft.com/office/officeart/2005/8/layout/list1"/>
    <dgm:cxn modelId="{F310B278-2C9B-441A-8BF6-1AEA1E3974D8}" type="presParOf" srcId="{784503FE-51B0-4E47-9720-7B8DD2E7892F}" destId="{008CA1C1-C528-4DEF-9217-E85885989706}" srcOrd="8" destOrd="0" presId="urn:microsoft.com/office/officeart/2005/8/layout/list1"/>
    <dgm:cxn modelId="{D9C2DEA6-5541-4689-90D5-43C45306103E}" type="presParOf" srcId="{008CA1C1-C528-4DEF-9217-E85885989706}" destId="{636A2C91-C9B5-4661-A919-C2B3C7EB77A8}" srcOrd="0" destOrd="0" presId="urn:microsoft.com/office/officeart/2005/8/layout/list1"/>
    <dgm:cxn modelId="{FA4F8AB3-00A5-4D86-996E-52ABF739871D}" type="presParOf" srcId="{008CA1C1-C528-4DEF-9217-E85885989706}" destId="{66BFB10D-26EC-4015-A81F-6125E06C0DC0}" srcOrd="1" destOrd="0" presId="urn:microsoft.com/office/officeart/2005/8/layout/list1"/>
    <dgm:cxn modelId="{DF032D0C-3EE9-416D-B0E0-A6ECF61BB387}" type="presParOf" srcId="{784503FE-51B0-4E47-9720-7B8DD2E7892F}" destId="{5CE7ECA1-6CB1-43EF-8F34-B0C89274283B}" srcOrd="9" destOrd="0" presId="urn:microsoft.com/office/officeart/2005/8/layout/list1"/>
    <dgm:cxn modelId="{5FF1C591-65BC-4FFD-BAEE-51F7827F6CFB}" type="presParOf" srcId="{784503FE-51B0-4E47-9720-7B8DD2E7892F}" destId="{74C91B22-1C19-4A68-8C2F-7CE6D8477CDA}" srcOrd="10" destOrd="0" presId="urn:microsoft.com/office/officeart/2005/8/layout/list1"/>
    <dgm:cxn modelId="{7B4240A7-5458-4F6C-AD72-9C9EC5F28A50}" type="presParOf" srcId="{784503FE-51B0-4E47-9720-7B8DD2E7892F}" destId="{DD1259C3-1A09-42DD-A0AD-9693E9061494}" srcOrd="11" destOrd="0" presId="urn:microsoft.com/office/officeart/2005/8/layout/list1"/>
    <dgm:cxn modelId="{21DE0A83-A7E5-41E3-9AF2-A7E2678B8C70}" type="presParOf" srcId="{784503FE-51B0-4E47-9720-7B8DD2E7892F}" destId="{3D62F802-572B-426F-A6D8-4FAFF1EC6B38}" srcOrd="12" destOrd="0" presId="urn:microsoft.com/office/officeart/2005/8/layout/list1"/>
    <dgm:cxn modelId="{9DD485BF-63CC-48F6-9D0A-A8628C0EC2B9}" type="presParOf" srcId="{3D62F802-572B-426F-A6D8-4FAFF1EC6B38}" destId="{F0CF2535-2FE6-4CEA-8599-61B037941AF9}" srcOrd="0" destOrd="0" presId="urn:microsoft.com/office/officeart/2005/8/layout/list1"/>
    <dgm:cxn modelId="{99C87A9C-E0D8-4631-9D90-CF1A849F873D}" type="presParOf" srcId="{3D62F802-572B-426F-A6D8-4FAFF1EC6B38}" destId="{D1A7DD93-3623-4CBA-A390-69D65738D258}" srcOrd="1" destOrd="0" presId="urn:microsoft.com/office/officeart/2005/8/layout/list1"/>
    <dgm:cxn modelId="{10AB5EBC-1615-4F57-A1EE-09A898ACD077}" type="presParOf" srcId="{784503FE-51B0-4E47-9720-7B8DD2E7892F}" destId="{71AB1DB5-8C6B-4F4A-BF65-D10BA13B2416}" srcOrd="13" destOrd="0" presId="urn:microsoft.com/office/officeart/2005/8/layout/list1"/>
    <dgm:cxn modelId="{F107EB78-851A-446B-9853-AD7E43B35150}" type="presParOf" srcId="{784503FE-51B0-4E47-9720-7B8DD2E7892F}" destId="{50033379-E5E8-4BC1-9461-015DFE88B5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000028-6F06-47ED-872D-51801D2EE81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4D7C5-2484-49CF-9C7F-2EE00901CF47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Systématisation de l’</a:t>
          </a:r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Entretien Prénatal Précoce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E27B769A-87B8-4C47-AB93-1DA076195339}" type="parTrans" cxnId="{0DC52735-E3BB-4FFA-966B-554D2B324974}">
      <dgm:prSet/>
      <dgm:spPr/>
      <dgm:t>
        <a:bodyPr/>
        <a:lstStyle/>
        <a:p>
          <a:endParaRPr lang="fr-FR"/>
        </a:p>
      </dgm:t>
    </dgm:pt>
    <dgm:pt modelId="{EF6F1A98-41B2-4A8E-A450-1A43D2863991}" type="sibTrans" cxnId="{0DC52735-E3BB-4FFA-966B-554D2B324974}">
      <dgm:prSet/>
      <dgm:spPr/>
      <dgm:t>
        <a:bodyPr/>
        <a:lstStyle/>
        <a:p>
          <a:endParaRPr lang="fr-FR"/>
        </a:p>
      </dgm:t>
    </dgm:pt>
    <dgm:pt modelId="{79486F06-E527-4604-8C43-B91C7B3453F6}">
      <dgm:prSet phldrT="[Texte]" custT="1"/>
      <dgm:spPr>
        <a:solidFill>
          <a:srgbClr val="EE6D5F"/>
        </a:solidFill>
      </dgm:spPr>
      <dgm:t>
        <a:bodyPr/>
        <a:lstStyle/>
        <a:p>
          <a:r>
            <a:rPr lang="fr-FR" sz="1000" b="1" dirty="0" smtClean="0">
              <a:latin typeface="Marianne" panose="02000000000000000000" pitchFamily="2" charset="0"/>
              <a:cs typeface="Calibri" panose="020F0502020204030204" pitchFamily="34" charset="0"/>
            </a:rPr>
            <a:t>3. S’adapter aux situations de fragilités</a:t>
          </a:r>
          <a:endParaRPr lang="fr-FR" sz="10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C6E14D3-7D21-4F75-B8A5-2FE6064F7963}" type="parTrans" cxnId="{1524B5FB-7A6F-4227-81DF-BD2C333443D2}">
      <dgm:prSet/>
      <dgm:spPr/>
      <dgm:t>
        <a:bodyPr/>
        <a:lstStyle/>
        <a:p>
          <a:endParaRPr lang="fr-FR"/>
        </a:p>
      </dgm:t>
    </dgm:pt>
    <dgm:pt modelId="{D11BB9EA-4663-4ED2-91AF-87DDDDFF691D}" type="sibTrans" cxnId="{1524B5FB-7A6F-4227-81DF-BD2C333443D2}">
      <dgm:prSet/>
      <dgm:spPr/>
      <dgm:t>
        <a:bodyPr/>
        <a:lstStyle/>
        <a:p>
          <a:endParaRPr lang="fr-FR"/>
        </a:p>
      </dgm:t>
    </dgm:pt>
    <dgm:pt modelId="{9839B42B-0913-4091-9B4C-9BEADD019CC9}">
      <dgm:prSet phldrT="[Texte]" custT="1"/>
      <dgm:spPr>
        <a:noFill/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Référent Parcours Périnatalité (</a:t>
          </a:r>
          <a:r>
            <a:rPr lang="fr-FR" sz="900" b="1" dirty="0" err="1" smtClean="0">
              <a:latin typeface="Marianne" panose="02000000000000000000" pitchFamily="2" charset="0"/>
              <a:cs typeface="Calibri" panose="020F0502020204030204" pitchFamily="34" charset="0"/>
            </a:rPr>
            <a:t>RéPAP</a:t>
          </a:r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)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0C08E590-A294-4E3D-A496-F8FD5A149BCF}" type="parTrans" cxnId="{F6D17C16-5C7D-402D-B35A-E6B15514E111}">
      <dgm:prSet/>
      <dgm:spPr/>
      <dgm:t>
        <a:bodyPr/>
        <a:lstStyle/>
        <a:p>
          <a:endParaRPr lang="fr-FR"/>
        </a:p>
      </dgm:t>
    </dgm:pt>
    <dgm:pt modelId="{81D8764E-D2C1-475F-9301-DBCC0DF436C4}" type="sibTrans" cxnId="{F6D17C16-5C7D-402D-B35A-E6B15514E111}">
      <dgm:prSet/>
      <dgm:spPr/>
      <dgm:t>
        <a:bodyPr/>
        <a:lstStyle/>
        <a:p>
          <a:endParaRPr lang="fr-FR"/>
        </a:p>
      </dgm:t>
    </dgm:pt>
    <dgm:pt modelId="{9D71BB4D-FCE4-4195-A496-99D4D8465A26}">
      <dgm:prSet phldrT="[Texte]" custT="1"/>
      <dgm:spPr>
        <a:solidFill>
          <a:srgbClr val="76CA8B"/>
        </a:solidFill>
      </dgm:spPr>
      <dgm:t>
        <a:bodyPr/>
        <a:lstStyle/>
        <a:p>
          <a:r>
            <a:rPr lang="fr-FR" sz="1000" b="1" dirty="0" smtClean="0">
              <a:latin typeface="Marianne" panose="02000000000000000000" pitchFamily="2" charset="0"/>
              <a:cs typeface="Calibri" panose="020F0502020204030204" pitchFamily="34" charset="0"/>
            </a:rPr>
            <a:t>1. Informer l’entourage de l’enfant</a:t>
          </a:r>
          <a:endParaRPr lang="fr-FR" sz="10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27D1D644-A4D2-4E92-A9E9-A1A0843E2451}" type="parTrans" cxnId="{B2B1117C-CE10-4565-B232-B5B7BE0D96A1}">
      <dgm:prSet/>
      <dgm:spPr/>
      <dgm:t>
        <a:bodyPr/>
        <a:lstStyle/>
        <a:p>
          <a:endParaRPr lang="fr-FR"/>
        </a:p>
      </dgm:t>
    </dgm:pt>
    <dgm:pt modelId="{B1C31C8F-9227-4E43-8281-0FDC8845ACB5}" type="sibTrans" cxnId="{B2B1117C-CE10-4565-B232-B5B7BE0D96A1}">
      <dgm:prSet/>
      <dgm:spPr/>
      <dgm:t>
        <a:bodyPr/>
        <a:lstStyle/>
        <a:p>
          <a:endParaRPr lang="fr-FR"/>
        </a:p>
      </dgm:t>
    </dgm:pt>
    <dgm:pt modelId="{C0B9DB22-775F-4142-8526-521B8CB121DE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Site</a:t>
          </a:r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 Internet</a:t>
          </a:r>
          <a:endParaRPr lang="fr-FR" sz="9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3275C0DA-AE18-4C81-99C6-CBD898E9D010}" type="parTrans" cxnId="{E70B2EE4-10F7-45E9-BB7A-59F9731DA541}">
      <dgm:prSet/>
      <dgm:spPr/>
      <dgm:t>
        <a:bodyPr/>
        <a:lstStyle/>
        <a:p>
          <a:endParaRPr lang="fr-FR"/>
        </a:p>
      </dgm:t>
    </dgm:pt>
    <dgm:pt modelId="{DC5DBDB5-B822-4B2C-B054-8DE836181928}" type="sibTrans" cxnId="{E70B2EE4-10F7-45E9-BB7A-59F9731DA541}">
      <dgm:prSet/>
      <dgm:spPr/>
      <dgm:t>
        <a:bodyPr/>
        <a:lstStyle/>
        <a:p>
          <a:endParaRPr lang="fr-FR"/>
        </a:p>
      </dgm:t>
    </dgm:pt>
    <dgm:pt modelId="{B2FFA653-08A8-49B4-8AE5-E99FD72317CF}">
      <dgm:prSet phldrT="[Texte]" custT="1"/>
      <dgm:spPr>
        <a:solidFill>
          <a:srgbClr val="FCCE4A"/>
        </a:solidFill>
      </dgm:spPr>
      <dgm:t>
        <a:bodyPr/>
        <a:lstStyle/>
        <a:p>
          <a:r>
            <a:rPr lang="fr-FR" sz="1000" b="1" dirty="0" smtClean="0">
              <a:latin typeface="Marianne" panose="02000000000000000000" pitchFamily="2" charset="0"/>
              <a:cs typeface="Calibri" panose="020F0502020204030204" pitchFamily="34" charset="0"/>
            </a:rPr>
            <a:t>4. Donner</a:t>
          </a:r>
          <a:r>
            <a:rPr lang="fr-FR" sz="1000" b="1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 du temps pour construire la relation avec son enfant</a:t>
          </a:r>
          <a:endParaRPr lang="fr-FR" sz="10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B6AC2ED8-AA77-4A5D-9C19-2D926416DDE0}" type="parTrans" cxnId="{79716998-F0EF-4AA9-B52E-7B156CD7A720}">
      <dgm:prSet/>
      <dgm:spPr/>
      <dgm:t>
        <a:bodyPr/>
        <a:lstStyle/>
        <a:p>
          <a:endParaRPr lang="fr-FR"/>
        </a:p>
      </dgm:t>
    </dgm:pt>
    <dgm:pt modelId="{6AA64C5E-02C8-4926-AD43-0EBB3497911D}" type="sibTrans" cxnId="{79716998-F0EF-4AA9-B52E-7B156CD7A720}">
      <dgm:prSet/>
      <dgm:spPr/>
      <dgm:t>
        <a:bodyPr/>
        <a:lstStyle/>
        <a:p>
          <a:endParaRPr lang="fr-FR"/>
        </a:p>
      </dgm:t>
    </dgm:pt>
    <dgm:pt modelId="{8470389D-7F37-49FC-A4A1-65C48D633B85}">
      <dgm:prSet phldrT="[Texte]" custT="1"/>
      <dgm:spPr>
        <a:noFill/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Allongement du congé paternité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6305626-8D25-4D88-84D6-536E47BBCD95}" type="parTrans" cxnId="{61D5C06E-3FAF-4AD7-931A-B2C8973B7CA0}">
      <dgm:prSet/>
      <dgm:spPr/>
      <dgm:t>
        <a:bodyPr/>
        <a:lstStyle/>
        <a:p>
          <a:endParaRPr lang="fr-FR"/>
        </a:p>
      </dgm:t>
    </dgm:pt>
    <dgm:pt modelId="{40F05AD1-85A6-40DA-8C0A-B0BAD9069DF1}" type="sibTrans" cxnId="{61D5C06E-3FAF-4AD7-931A-B2C8973B7CA0}">
      <dgm:prSet/>
      <dgm:spPr/>
      <dgm:t>
        <a:bodyPr/>
        <a:lstStyle/>
        <a:p>
          <a:endParaRPr lang="fr-FR"/>
        </a:p>
      </dgm:t>
    </dgm:pt>
    <dgm:pt modelId="{15978C4D-C768-4E83-898B-93EC080CFA2F}">
      <dgm:prSet phldrT="[Texte]" custT="1"/>
      <dgm:spPr>
        <a:solidFill>
          <a:srgbClr val="6A9BFA"/>
        </a:solidFill>
      </dgm:spPr>
      <dgm:t>
        <a:bodyPr/>
        <a:lstStyle/>
        <a:p>
          <a:r>
            <a:rPr lang="fr-FR" sz="1000" b="1" dirty="0" smtClean="0">
              <a:latin typeface="Marianne" panose="02000000000000000000" pitchFamily="2" charset="0"/>
              <a:cs typeface="Calibri" panose="020F0502020204030204" pitchFamily="34" charset="0"/>
            </a:rPr>
            <a:t>5. Améliorer l’accueil du jeune enfant</a:t>
          </a:r>
          <a:endParaRPr lang="fr-FR" sz="10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FCAB4A93-4C47-4E76-9823-F70D882EC19E}" type="parTrans" cxnId="{D2A34BD7-4D18-4808-9A47-4D3A3189EC70}">
      <dgm:prSet/>
      <dgm:spPr/>
      <dgm:t>
        <a:bodyPr/>
        <a:lstStyle/>
        <a:p>
          <a:endParaRPr lang="fr-FR"/>
        </a:p>
      </dgm:t>
    </dgm:pt>
    <dgm:pt modelId="{0B7CDD3C-2229-46FA-BF7A-82E74622F093}" type="sibTrans" cxnId="{D2A34BD7-4D18-4808-9A47-4D3A3189EC70}">
      <dgm:prSet/>
      <dgm:spPr/>
      <dgm:t>
        <a:bodyPr/>
        <a:lstStyle/>
        <a:p>
          <a:endParaRPr lang="fr-FR"/>
        </a:p>
      </dgm:t>
    </dgm:pt>
    <dgm:pt modelId="{3BE491BC-9155-410D-AF55-9B82E54027F8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Charte</a:t>
          </a:r>
          <a:r>
            <a:rPr lang="fr-FR" sz="900" b="0" dirty="0" smtClean="0">
              <a:latin typeface="Marianne" panose="02000000000000000000" pitchFamily="2" charset="0"/>
              <a:cs typeface="Calibri" panose="020F0502020204030204" pitchFamily="34" charset="0"/>
            </a:rPr>
            <a:t> nationale d’accueil du jeune enfant</a:t>
          </a:r>
          <a:endParaRPr lang="fr-FR" sz="900" b="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65543754-A034-4BBD-AE2D-2A7E69903D96}" type="parTrans" cxnId="{B70F3B58-EDD4-442E-8769-B2A1E8099008}">
      <dgm:prSet/>
      <dgm:spPr/>
      <dgm:t>
        <a:bodyPr/>
        <a:lstStyle/>
        <a:p>
          <a:endParaRPr lang="fr-FR"/>
        </a:p>
      </dgm:t>
    </dgm:pt>
    <dgm:pt modelId="{76388C01-8A0F-497A-9FFB-10C70457D2CF}" type="sibTrans" cxnId="{B70F3B58-EDD4-442E-8769-B2A1E8099008}">
      <dgm:prSet/>
      <dgm:spPr/>
      <dgm:t>
        <a:bodyPr/>
        <a:lstStyle/>
        <a:p>
          <a:endParaRPr lang="fr-FR"/>
        </a:p>
      </dgm:t>
    </dgm:pt>
    <dgm:pt modelId="{4E12A02B-74C6-4F82-9784-1EB2DC9E5451}">
      <dgm:prSet phldrT="[Texte]" custT="1"/>
      <dgm:spPr>
        <a:solidFill>
          <a:srgbClr val="6A9BFA"/>
        </a:solidFill>
      </dgm:spPr>
      <dgm:t>
        <a:bodyPr/>
        <a:lstStyle/>
        <a:p>
          <a:r>
            <a:rPr lang="fr-FR" sz="1000" b="1" dirty="0" smtClean="0">
              <a:latin typeface="Marianne" panose="02000000000000000000" pitchFamily="2" charset="0"/>
              <a:cs typeface="Calibri" panose="020F0502020204030204" pitchFamily="34" charset="0"/>
            </a:rPr>
            <a:t>2. Accompagner les parents aux 3 premiers moments-clefs du parcours</a:t>
          </a:r>
          <a:endParaRPr lang="fr-FR" sz="10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E93D9AA1-BC6F-4C47-8031-4B467EEF3C16}" type="sibTrans" cxnId="{69476202-F809-4FC1-A44C-5D4F237777BA}">
      <dgm:prSet/>
      <dgm:spPr/>
      <dgm:t>
        <a:bodyPr/>
        <a:lstStyle/>
        <a:p>
          <a:endParaRPr lang="fr-FR"/>
        </a:p>
      </dgm:t>
    </dgm:pt>
    <dgm:pt modelId="{58FC46BE-553F-437A-BACB-43F8B02373C0}" type="parTrans" cxnId="{69476202-F809-4FC1-A44C-5D4F237777BA}">
      <dgm:prSet/>
      <dgm:spPr/>
      <dgm:t>
        <a:bodyPr/>
        <a:lstStyle/>
        <a:p>
          <a:endParaRPr lang="fr-FR"/>
        </a:p>
      </dgm:t>
    </dgm:pt>
    <dgm:pt modelId="{BEF2FE52-47AF-4846-B9EC-D38EA06C18C1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Application</a:t>
          </a:r>
          <a:endParaRPr lang="fr-FR" sz="9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FDF1CD1A-32DC-4B71-802D-2D4305CC6094}" type="parTrans" cxnId="{62D799C7-0ECC-4C1C-912F-C4591E7E6264}">
      <dgm:prSet/>
      <dgm:spPr/>
      <dgm:t>
        <a:bodyPr/>
        <a:lstStyle/>
        <a:p>
          <a:endParaRPr lang="fr-FR"/>
        </a:p>
      </dgm:t>
    </dgm:pt>
    <dgm:pt modelId="{6D91532B-556C-4F37-B57C-1698B6EFE8DF}" type="sibTrans" cxnId="{62D799C7-0ECC-4C1C-912F-C4591E7E6264}">
      <dgm:prSet/>
      <dgm:spPr/>
      <dgm:t>
        <a:bodyPr/>
        <a:lstStyle/>
        <a:p>
          <a:endParaRPr lang="fr-FR"/>
        </a:p>
      </dgm:t>
    </dgm:pt>
    <dgm:pt modelId="{742D9372-2D8D-4965-B803-1BE4629CDA6F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Livret</a:t>
          </a:r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 envoyé CAF</a:t>
          </a:r>
          <a:endParaRPr lang="fr-FR" sz="9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2A4A704D-9CCE-47F6-90EB-551BBE92748B}" type="parTrans" cxnId="{570F988C-E839-4FD8-8B2F-9EF851A7E7E0}">
      <dgm:prSet/>
      <dgm:spPr/>
      <dgm:t>
        <a:bodyPr/>
        <a:lstStyle/>
        <a:p>
          <a:endParaRPr lang="fr-FR"/>
        </a:p>
      </dgm:t>
    </dgm:pt>
    <dgm:pt modelId="{15D57286-8B2B-4DBB-862E-A2209F8502F6}" type="sibTrans" cxnId="{570F988C-E839-4FD8-8B2F-9EF851A7E7E0}">
      <dgm:prSet/>
      <dgm:spPr/>
      <dgm:t>
        <a:bodyPr/>
        <a:lstStyle/>
        <a:p>
          <a:endParaRPr lang="fr-FR"/>
        </a:p>
      </dgm:t>
    </dgm:pt>
    <dgm:pt modelId="{5A4939C2-0D7B-4A35-975B-89B7AB152C58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Campagne Santé publique France</a:t>
          </a:r>
          <a:endParaRPr lang="fr-FR" sz="9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F5CF0FD6-BF13-487F-B62E-88CD4730FEF2}" type="parTrans" cxnId="{BC937D34-0515-484E-BFCE-37FE49DE0250}">
      <dgm:prSet/>
      <dgm:spPr/>
      <dgm:t>
        <a:bodyPr/>
        <a:lstStyle/>
        <a:p>
          <a:endParaRPr lang="fr-FR"/>
        </a:p>
      </dgm:t>
    </dgm:pt>
    <dgm:pt modelId="{B9FD0465-7A67-474B-8F3D-F624DFD7A337}" type="sibTrans" cxnId="{BC937D34-0515-484E-BFCE-37FE49DE0250}">
      <dgm:prSet/>
      <dgm:spPr/>
      <dgm:t>
        <a:bodyPr/>
        <a:lstStyle/>
        <a:p>
          <a:endParaRPr lang="fr-FR"/>
        </a:p>
      </dgm:t>
    </dgm:pt>
    <dgm:pt modelId="{6EA9B131-C7F7-4431-9261-8E168C0FDD59}">
      <dgm:prSet phldrT="[Texte]" custT="1"/>
      <dgm:spPr>
        <a:noFill/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Sac des 1000 premiers jours</a:t>
          </a:r>
          <a:endParaRPr lang="fr-FR" sz="90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03DABF65-1C12-4176-95B6-63449EF6F685}" type="parTrans" cxnId="{42A900FF-9A9B-4DAD-8222-C78E38493B63}">
      <dgm:prSet/>
      <dgm:spPr/>
      <dgm:t>
        <a:bodyPr/>
        <a:lstStyle/>
        <a:p>
          <a:endParaRPr lang="fr-FR"/>
        </a:p>
      </dgm:t>
    </dgm:pt>
    <dgm:pt modelId="{1E748CF1-DFF5-475C-93AB-881EF08682DB}" type="sibTrans" cxnId="{42A900FF-9A9B-4DAD-8222-C78E38493B63}">
      <dgm:prSet/>
      <dgm:spPr/>
      <dgm:t>
        <a:bodyPr/>
        <a:lstStyle/>
        <a:p>
          <a:endParaRPr lang="fr-FR"/>
        </a:p>
      </dgm:t>
    </dgm:pt>
    <dgm:pt modelId="{C16D24E4-58B0-43DF-9960-F83378E20C34}">
      <dgm:prSet phldrT="[Texte]" custT="1"/>
      <dgm:spPr>
        <a:noFill/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Entretien postnatal </a:t>
          </a:r>
          <a:r>
            <a:rPr lang="fr-FR" sz="900" b="0" dirty="0" smtClean="0">
              <a:latin typeface="Marianne" panose="02000000000000000000" pitchFamily="2" charset="0"/>
              <a:cs typeface="Calibri" panose="020F0502020204030204" pitchFamily="34" charset="0"/>
            </a:rPr>
            <a:t>(2022)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7138DD80-FA5D-4D29-BC35-A8F5D3F7FAA8}" type="parTrans" cxnId="{68E02B93-0EE5-42BA-9BCE-36276FA2CCAB}">
      <dgm:prSet/>
      <dgm:spPr/>
      <dgm:t>
        <a:bodyPr/>
        <a:lstStyle/>
        <a:p>
          <a:endParaRPr lang="fr-FR"/>
        </a:p>
      </dgm:t>
    </dgm:pt>
    <dgm:pt modelId="{ACD18E83-9155-4B72-A7A6-2929C90281F8}" type="sibTrans" cxnId="{68E02B93-0EE5-42BA-9BCE-36276FA2CCAB}">
      <dgm:prSet/>
      <dgm:spPr/>
      <dgm:t>
        <a:bodyPr/>
        <a:lstStyle/>
        <a:p>
          <a:endParaRPr lang="fr-FR"/>
        </a:p>
      </dgm:t>
    </dgm:pt>
    <dgm:pt modelId="{07285ADC-1FB7-45CB-BDA6-3FEFF9B370D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Visites à domiciles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F9368BB9-0206-46AE-A349-17942FE1E854}" type="parTrans" cxnId="{04955E12-6121-420C-A956-03F4FE0757DB}">
      <dgm:prSet/>
      <dgm:spPr/>
      <dgm:t>
        <a:bodyPr/>
        <a:lstStyle/>
        <a:p>
          <a:endParaRPr lang="fr-FR"/>
        </a:p>
      </dgm:t>
    </dgm:pt>
    <dgm:pt modelId="{1ACD7468-2976-4247-A25B-5FB9E34C27E7}" type="sibTrans" cxnId="{04955E12-6121-420C-A956-03F4FE0757DB}">
      <dgm:prSet/>
      <dgm:spPr/>
      <dgm:t>
        <a:bodyPr/>
        <a:lstStyle/>
        <a:p>
          <a:endParaRPr lang="fr-FR"/>
        </a:p>
      </dgm:t>
    </dgm:pt>
    <dgm:pt modelId="{EE118B34-795A-498E-AC5D-58DA7B4D0D49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Groupes Naissance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C9936022-E4AC-4B59-AFDD-92F8456B6559}" type="parTrans" cxnId="{A2582E7B-50FB-44CF-8573-121CD27EC9C1}">
      <dgm:prSet/>
      <dgm:spPr/>
      <dgm:t>
        <a:bodyPr/>
        <a:lstStyle/>
        <a:p>
          <a:endParaRPr lang="fr-FR"/>
        </a:p>
      </dgm:t>
    </dgm:pt>
    <dgm:pt modelId="{6D60E27A-5E4B-4477-A72E-E3A6FB824A7C}" type="sibTrans" cxnId="{A2582E7B-50FB-44CF-8573-121CD27EC9C1}">
      <dgm:prSet/>
      <dgm:spPr/>
      <dgm:t>
        <a:bodyPr/>
        <a:lstStyle/>
        <a:p>
          <a:endParaRPr lang="fr-FR"/>
        </a:p>
      </dgm:t>
    </dgm:pt>
    <dgm:pt modelId="{FA1301C7-F874-4650-95CD-4C775ACDD0FB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Services d’accompagnement à la parentalité des personnes en situation de handicap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3758ED7E-E75B-4110-AD43-C3C70D5A838E}" type="parTrans" cxnId="{82FF45AD-2FA4-4D4B-A65D-E7AEFED7BF55}">
      <dgm:prSet/>
      <dgm:spPr/>
      <dgm:t>
        <a:bodyPr/>
        <a:lstStyle/>
        <a:p>
          <a:endParaRPr lang="fr-FR"/>
        </a:p>
      </dgm:t>
    </dgm:pt>
    <dgm:pt modelId="{062BEEE2-82C4-4DFC-A91F-751407B7E6FB}" type="sibTrans" cxnId="{82FF45AD-2FA4-4D4B-A65D-E7AEFED7BF55}">
      <dgm:prSet/>
      <dgm:spPr/>
      <dgm:t>
        <a:bodyPr/>
        <a:lstStyle/>
        <a:p>
          <a:endParaRPr lang="fr-FR"/>
        </a:p>
      </dgm:t>
    </dgm:pt>
    <dgm:pt modelId="{AE11F46B-8BC6-436A-BBE4-004449F0E742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Rapport </a:t>
          </a:r>
          <a:r>
            <a:rPr lang="fr-FR" sz="900" dirty="0" err="1" smtClean="0">
              <a:latin typeface="Marianne" panose="02000000000000000000" pitchFamily="2" charset="0"/>
              <a:cs typeface="Calibri" panose="020F0502020204030204" pitchFamily="34" charset="0"/>
            </a:rPr>
            <a:t>Heydemann</a:t>
          </a:r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-Damon en 2021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E6F5BF48-3FFD-4D77-AC3D-03DEB1CCC194}" type="parTrans" cxnId="{A6C18893-D87E-426F-A39F-75C8A51B789C}">
      <dgm:prSet/>
      <dgm:spPr/>
      <dgm:t>
        <a:bodyPr/>
        <a:lstStyle/>
        <a:p>
          <a:endParaRPr lang="fr-FR"/>
        </a:p>
      </dgm:t>
    </dgm:pt>
    <dgm:pt modelId="{EC658D53-1C2C-4F98-88E8-B4274FCEC12B}" type="sibTrans" cxnId="{A6C18893-D87E-426F-A39F-75C8A51B789C}">
      <dgm:prSet/>
      <dgm:spPr/>
      <dgm:t>
        <a:bodyPr/>
        <a:lstStyle/>
        <a:p>
          <a:endParaRPr lang="fr-FR"/>
        </a:p>
      </dgm:t>
    </dgm:pt>
    <dgm:pt modelId="{C65D506E-2C46-4ED1-BAFA-8316F299A4FA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Schémas Départementaux des services aux familles</a:t>
          </a:r>
          <a:endParaRPr lang="fr-FR" sz="900" b="1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FF686026-1B16-49CC-8118-E1913DE16DF9}" type="parTrans" cxnId="{3D480DEC-DAD6-42D2-84D7-782667AADB3E}">
      <dgm:prSet/>
      <dgm:spPr/>
      <dgm:t>
        <a:bodyPr/>
        <a:lstStyle/>
        <a:p>
          <a:endParaRPr lang="fr-FR"/>
        </a:p>
      </dgm:t>
    </dgm:pt>
    <dgm:pt modelId="{EF440548-D2EA-4146-8C5F-BAFF25B7544A}" type="sibTrans" cxnId="{3D480DEC-DAD6-42D2-84D7-782667AADB3E}">
      <dgm:prSet/>
      <dgm:spPr/>
      <dgm:t>
        <a:bodyPr/>
        <a:lstStyle/>
        <a:p>
          <a:endParaRPr lang="fr-FR"/>
        </a:p>
      </dgm:t>
    </dgm:pt>
    <dgm:pt modelId="{925C111C-E674-4E80-BABD-6EE1B843496A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900" dirty="0" smtClean="0">
              <a:latin typeface="Marianne" panose="02000000000000000000" pitchFamily="2" charset="0"/>
              <a:cs typeface="Calibri" panose="020F0502020204030204" pitchFamily="34" charset="0"/>
            </a:rPr>
            <a:t>Plan de formation </a:t>
          </a:r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Enfance=Egalité</a:t>
          </a:r>
          <a:endParaRPr lang="fr-FR" sz="900" b="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99EE8EEA-D6B7-4428-93DD-3F314279AED5}" type="parTrans" cxnId="{60ECA7D6-2C17-435D-9F8F-8DBE1A634940}">
      <dgm:prSet/>
      <dgm:spPr/>
      <dgm:t>
        <a:bodyPr/>
        <a:lstStyle/>
        <a:p>
          <a:endParaRPr lang="fr-FR"/>
        </a:p>
      </dgm:t>
    </dgm:pt>
    <dgm:pt modelId="{708037AE-1CC0-4C71-BD3F-C79238A8F9F0}" type="sibTrans" cxnId="{60ECA7D6-2C17-435D-9F8F-8DBE1A634940}">
      <dgm:prSet/>
      <dgm:spPr/>
      <dgm:t>
        <a:bodyPr/>
        <a:lstStyle/>
        <a:p>
          <a:endParaRPr lang="fr-FR"/>
        </a:p>
      </dgm:t>
    </dgm:pt>
    <dgm:pt modelId="{74789E19-0596-4198-805A-C8B6B4010011}">
      <dgm:prSet phldrT="[Texte]" custT="1"/>
      <dgm:spPr>
        <a:noFill/>
      </dgm:spPr>
      <dgm:t>
        <a:bodyPr/>
        <a:lstStyle/>
        <a:p>
          <a:r>
            <a:rPr lang="fr-FR" sz="900" b="1" dirty="0" smtClean="0">
              <a:latin typeface="Marianne" panose="02000000000000000000" pitchFamily="2" charset="0"/>
              <a:cs typeface="Calibri" panose="020F0502020204030204" pitchFamily="34" charset="0"/>
            </a:rPr>
            <a:t>Référent Santé et Accueil inclusif </a:t>
          </a:r>
          <a:r>
            <a:rPr lang="fr-FR" sz="900" b="0" dirty="0" smtClean="0">
              <a:latin typeface="Marianne" panose="02000000000000000000" pitchFamily="2" charset="0"/>
              <a:cs typeface="Calibri" panose="020F0502020204030204" pitchFamily="34" charset="0"/>
            </a:rPr>
            <a:t>en crèche</a:t>
          </a:r>
          <a:endParaRPr lang="fr-FR" sz="900" b="0" dirty="0">
            <a:latin typeface="Marianne" panose="02000000000000000000" pitchFamily="2" charset="0"/>
            <a:cs typeface="Calibri" panose="020F0502020204030204" pitchFamily="34" charset="0"/>
          </a:endParaRPr>
        </a:p>
      </dgm:t>
    </dgm:pt>
    <dgm:pt modelId="{E4493F52-C429-44FB-9FAF-379094DCC88B}" type="parTrans" cxnId="{4C7BF531-4058-4D11-A482-0BC545D66185}">
      <dgm:prSet/>
      <dgm:spPr/>
      <dgm:t>
        <a:bodyPr/>
        <a:lstStyle/>
        <a:p>
          <a:endParaRPr lang="fr-FR"/>
        </a:p>
      </dgm:t>
    </dgm:pt>
    <dgm:pt modelId="{BD275891-B839-4BC4-8FDF-1FF357A7EFFE}" type="sibTrans" cxnId="{4C7BF531-4058-4D11-A482-0BC545D66185}">
      <dgm:prSet/>
      <dgm:spPr/>
      <dgm:t>
        <a:bodyPr/>
        <a:lstStyle/>
        <a:p>
          <a:endParaRPr lang="fr-FR"/>
        </a:p>
      </dgm:t>
    </dgm:pt>
    <dgm:pt modelId="{ED1450C8-5FE1-4C34-A842-CE70F83C1FC3}" type="pres">
      <dgm:prSet presAssocID="{25000028-6F06-47ED-872D-51801D2EE81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48C277-754E-437F-ACB0-3C592B7BC833}" type="pres">
      <dgm:prSet presAssocID="{9D71BB4D-FCE4-4195-A496-99D4D8465A26}" presName="compNode" presStyleCnt="0"/>
      <dgm:spPr/>
    </dgm:pt>
    <dgm:pt modelId="{C1889BC6-EFBD-4A0C-AD33-EE212B461909}" type="pres">
      <dgm:prSet presAssocID="{9D71BB4D-FCE4-4195-A496-99D4D8465A26}" presName="aNode" presStyleLbl="bgShp" presStyleIdx="0" presStyleCnt="5"/>
      <dgm:spPr/>
      <dgm:t>
        <a:bodyPr/>
        <a:lstStyle/>
        <a:p>
          <a:endParaRPr lang="fr-FR"/>
        </a:p>
      </dgm:t>
    </dgm:pt>
    <dgm:pt modelId="{C7E724DF-E853-48EC-A8B5-9B4604DBDF6B}" type="pres">
      <dgm:prSet presAssocID="{9D71BB4D-FCE4-4195-A496-99D4D8465A26}" presName="textNode" presStyleLbl="bgShp" presStyleIdx="0" presStyleCnt="5"/>
      <dgm:spPr/>
      <dgm:t>
        <a:bodyPr/>
        <a:lstStyle/>
        <a:p>
          <a:endParaRPr lang="fr-FR"/>
        </a:p>
      </dgm:t>
    </dgm:pt>
    <dgm:pt modelId="{E1B41985-B41C-4F7F-8545-11191B714B22}" type="pres">
      <dgm:prSet presAssocID="{9D71BB4D-FCE4-4195-A496-99D4D8465A26}" presName="compChildNode" presStyleCnt="0"/>
      <dgm:spPr/>
    </dgm:pt>
    <dgm:pt modelId="{A8FDD6FF-00E0-4E9F-90C0-29BA79295E24}" type="pres">
      <dgm:prSet presAssocID="{9D71BB4D-FCE4-4195-A496-99D4D8465A26}" presName="theInnerList" presStyleCnt="0"/>
      <dgm:spPr/>
    </dgm:pt>
    <dgm:pt modelId="{66E81F8B-5E09-428F-8C05-A65E52D4ED9E}" type="pres">
      <dgm:prSet presAssocID="{C0B9DB22-775F-4142-8526-521B8CB121DE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22141F-B1C5-4CB8-8F3F-CF3C233CF204}" type="pres">
      <dgm:prSet presAssocID="{C0B9DB22-775F-4142-8526-521B8CB121DE}" presName="aSpace2" presStyleCnt="0"/>
      <dgm:spPr/>
    </dgm:pt>
    <dgm:pt modelId="{12A09326-7E6A-414F-A50B-BD8B56E0A6C1}" type="pres">
      <dgm:prSet presAssocID="{BEF2FE52-47AF-4846-B9EC-D38EA06C18C1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541F4A-63ED-419D-8672-E999DED688C8}" type="pres">
      <dgm:prSet presAssocID="{BEF2FE52-47AF-4846-B9EC-D38EA06C18C1}" presName="aSpace2" presStyleCnt="0"/>
      <dgm:spPr/>
    </dgm:pt>
    <dgm:pt modelId="{B3D9B76B-0B5A-445E-8B38-322052846061}" type="pres">
      <dgm:prSet presAssocID="{742D9372-2D8D-4965-B803-1BE4629CDA6F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C53394-058D-4BF6-8371-D45E920E7837}" type="pres">
      <dgm:prSet presAssocID="{742D9372-2D8D-4965-B803-1BE4629CDA6F}" presName="aSpace2" presStyleCnt="0"/>
      <dgm:spPr/>
    </dgm:pt>
    <dgm:pt modelId="{2D983CE9-A0FD-40DC-8C00-046337690F7A}" type="pres">
      <dgm:prSet presAssocID="{5A4939C2-0D7B-4A35-975B-89B7AB152C58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07DD8-81D8-4BE5-9DB4-C9C1A6D1DC16}" type="pres">
      <dgm:prSet presAssocID="{5A4939C2-0D7B-4A35-975B-89B7AB152C58}" presName="aSpace2" presStyleCnt="0"/>
      <dgm:spPr/>
    </dgm:pt>
    <dgm:pt modelId="{C43255AD-4EA1-40B6-82F6-024D028F1FCF}" type="pres">
      <dgm:prSet presAssocID="{6EA9B131-C7F7-4431-9261-8E168C0FDD59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A00366-E61E-4236-B7CB-89FF2F94A2A3}" type="pres">
      <dgm:prSet presAssocID="{9D71BB4D-FCE4-4195-A496-99D4D8465A26}" presName="aSpace" presStyleCnt="0"/>
      <dgm:spPr/>
    </dgm:pt>
    <dgm:pt modelId="{2898D590-E266-4D58-B7A6-81AA6E3878C0}" type="pres">
      <dgm:prSet presAssocID="{4E12A02B-74C6-4F82-9784-1EB2DC9E5451}" presName="compNode" presStyleCnt="0"/>
      <dgm:spPr/>
    </dgm:pt>
    <dgm:pt modelId="{411DA34F-0594-43ED-974A-D7E0502EB087}" type="pres">
      <dgm:prSet presAssocID="{4E12A02B-74C6-4F82-9784-1EB2DC9E5451}" presName="aNode" presStyleLbl="bgShp" presStyleIdx="1" presStyleCnt="5"/>
      <dgm:spPr/>
      <dgm:t>
        <a:bodyPr/>
        <a:lstStyle/>
        <a:p>
          <a:endParaRPr lang="fr-FR"/>
        </a:p>
      </dgm:t>
    </dgm:pt>
    <dgm:pt modelId="{F65D949F-7496-47E7-94A3-E01B1DD87BA9}" type="pres">
      <dgm:prSet presAssocID="{4E12A02B-74C6-4F82-9784-1EB2DC9E5451}" presName="textNode" presStyleLbl="bgShp" presStyleIdx="1" presStyleCnt="5"/>
      <dgm:spPr/>
      <dgm:t>
        <a:bodyPr/>
        <a:lstStyle/>
        <a:p>
          <a:endParaRPr lang="fr-FR"/>
        </a:p>
      </dgm:t>
    </dgm:pt>
    <dgm:pt modelId="{3B84B7F9-035C-42E0-8B7F-40A09DD008CA}" type="pres">
      <dgm:prSet presAssocID="{4E12A02B-74C6-4F82-9784-1EB2DC9E5451}" presName="compChildNode" presStyleCnt="0"/>
      <dgm:spPr/>
    </dgm:pt>
    <dgm:pt modelId="{F5C81005-6C39-4A17-BE7F-E8552E253975}" type="pres">
      <dgm:prSet presAssocID="{4E12A02B-74C6-4F82-9784-1EB2DC9E5451}" presName="theInnerList" presStyleCnt="0"/>
      <dgm:spPr/>
    </dgm:pt>
    <dgm:pt modelId="{5D6102C2-753F-43CD-9B68-DE965B2FBC06}" type="pres">
      <dgm:prSet presAssocID="{5384D7C5-2484-49CF-9C7F-2EE00901CF47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3452F-970E-43C4-8966-54AE97568EB4}" type="pres">
      <dgm:prSet presAssocID="{5384D7C5-2484-49CF-9C7F-2EE00901CF47}" presName="aSpace2" presStyleCnt="0"/>
      <dgm:spPr/>
    </dgm:pt>
    <dgm:pt modelId="{895B42A6-8CF9-4723-8A03-9EF350ACEDF1}" type="pres">
      <dgm:prSet presAssocID="{C16D24E4-58B0-43DF-9960-F83378E20C34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9748DC-3ECB-4E04-A1C8-7070E99404B1}" type="pres">
      <dgm:prSet presAssocID="{C16D24E4-58B0-43DF-9960-F83378E20C34}" presName="aSpace2" presStyleCnt="0"/>
      <dgm:spPr/>
    </dgm:pt>
    <dgm:pt modelId="{43B43E9D-1657-4B5F-812E-90EE4384E88F}" type="pres">
      <dgm:prSet presAssocID="{07285ADC-1FB7-45CB-BDA6-3FEFF9B370DB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108888-D18D-471F-94A4-C2D80CA2E23B}" type="pres">
      <dgm:prSet presAssocID="{07285ADC-1FB7-45CB-BDA6-3FEFF9B370DB}" presName="aSpace2" presStyleCnt="0"/>
      <dgm:spPr/>
    </dgm:pt>
    <dgm:pt modelId="{201363D2-94B4-4EEA-8F3C-1B0B219FEA61}" type="pres">
      <dgm:prSet presAssocID="{EE118B34-795A-498E-AC5D-58DA7B4D0D49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15816-C7CE-49B5-B3C1-8118E0A59FDE}" type="pres">
      <dgm:prSet presAssocID="{4E12A02B-74C6-4F82-9784-1EB2DC9E5451}" presName="aSpace" presStyleCnt="0"/>
      <dgm:spPr/>
    </dgm:pt>
    <dgm:pt modelId="{510389BC-4E9E-49D2-AC02-6933B0B6543E}" type="pres">
      <dgm:prSet presAssocID="{79486F06-E527-4604-8C43-B91C7B3453F6}" presName="compNode" presStyleCnt="0"/>
      <dgm:spPr/>
    </dgm:pt>
    <dgm:pt modelId="{8C92F3F9-8FE3-488C-BB65-CFA719C50EBD}" type="pres">
      <dgm:prSet presAssocID="{79486F06-E527-4604-8C43-B91C7B3453F6}" presName="aNode" presStyleLbl="bgShp" presStyleIdx="2" presStyleCnt="5"/>
      <dgm:spPr/>
      <dgm:t>
        <a:bodyPr/>
        <a:lstStyle/>
        <a:p>
          <a:endParaRPr lang="fr-FR"/>
        </a:p>
      </dgm:t>
    </dgm:pt>
    <dgm:pt modelId="{C6BBA4E1-4CC7-4A2A-B204-F657E0D3CC1F}" type="pres">
      <dgm:prSet presAssocID="{79486F06-E527-4604-8C43-B91C7B3453F6}" presName="textNode" presStyleLbl="bgShp" presStyleIdx="2" presStyleCnt="5"/>
      <dgm:spPr/>
      <dgm:t>
        <a:bodyPr/>
        <a:lstStyle/>
        <a:p>
          <a:endParaRPr lang="fr-FR"/>
        </a:p>
      </dgm:t>
    </dgm:pt>
    <dgm:pt modelId="{F0A5EA7E-79C3-40D2-9394-9400F93BB7E3}" type="pres">
      <dgm:prSet presAssocID="{79486F06-E527-4604-8C43-B91C7B3453F6}" presName="compChildNode" presStyleCnt="0"/>
      <dgm:spPr/>
    </dgm:pt>
    <dgm:pt modelId="{B5CCE1E4-F044-4765-A9BA-9AF514F44971}" type="pres">
      <dgm:prSet presAssocID="{79486F06-E527-4604-8C43-B91C7B3453F6}" presName="theInnerList" presStyleCnt="0"/>
      <dgm:spPr/>
    </dgm:pt>
    <dgm:pt modelId="{15F5B0DB-4226-40D6-BF6D-E2EEF29A6BF5}" type="pres">
      <dgm:prSet presAssocID="{9839B42B-0913-4091-9B4C-9BEADD019CC9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BC9C5A-5B4F-436D-AF46-A25AA8FC02EF}" type="pres">
      <dgm:prSet presAssocID="{9839B42B-0913-4091-9B4C-9BEADD019CC9}" presName="aSpace2" presStyleCnt="0"/>
      <dgm:spPr/>
    </dgm:pt>
    <dgm:pt modelId="{B249ED5D-B8AD-4208-9D98-F6B1BA7B7B7C}" type="pres">
      <dgm:prSet presAssocID="{FA1301C7-F874-4650-95CD-4C775ACDD0FB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BFCA84-372F-41B8-AD3F-64E1B15AA785}" type="pres">
      <dgm:prSet presAssocID="{79486F06-E527-4604-8C43-B91C7B3453F6}" presName="aSpace" presStyleCnt="0"/>
      <dgm:spPr/>
    </dgm:pt>
    <dgm:pt modelId="{51EC57AA-ED9C-46D9-A438-E86CD7E23BBC}" type="pres">
      <dgm:prSet presAssocID="{B2FFA653-08A8-49B4-8AE5-E99FD72317CF}" presName="compNode" presStyleCnt="0"/>
      <dgm:spPr/>
    </dgm:pt>
    <dgm:pt modelId="{6F900583-04A2-4B26-9199-6D5C61179972}" type="pres">
      <dgm:prSet presAssocID="{B2FFA653-08A8-49B4-8AE5-E99FD72317CF}" presName="aNode" presStyleLbl="bgShp" presStyleIdx="3" presStyleCnt="5"/>
      <dgm:spPr/>
      <dgm:t>
        <a:bodyPr/>
        <a:lstStyle/>
        <a:p>
          <a:endParaRPr lang="fr-FR"/>
        </a:p>
      </dgm:t>
    </dgm:pt>
    <dgm:pt modelId="{BA1DBA5A-F74E-464A-9BB0-03D8E1A679D6}" type="pres">
      <dgm:prSet presAssocID="{B2FFA653-08A8-49B4-8AE5-E99FD72317CF}" presName="textNode" presStyleLbl="bgShp" presStyleIdx="3" presStyleCnt="5"/>
      <dgm:spPr/>
      <dgm:t>
        <a:bodyPr/>
        <a:lstStyle/>
        <a:p>
          <a:endParaRPr lang="fr-FR"/>
        </a:p>
      </dgm:t>
    </dgm:pt>
    <dgm:pt modelId="{339C7CF5-4DD9-4C07-BBE5-AE8129246739}" type="pres">
      <dgm:prSet presAssocID="{B2FFA653-08A8-49B4-8AE5-E99FD72317CF}" presName="compChildNode" presStyleCnt="0"/>
      <dgm:spPr/>
    </dgm:pt>
    <dgm:pt modelId="{3C8091EF-E9B9-49A8-BA91-42EF0CF925A9}" type="pres">
      <dgm:prSet presAssocID="{B2FFA653-08A8-49B4-8AE5-E99FD72317CF}" presName="theInnerList" presStyleCnt="0"/>
      <dgm:spPr/>
    </dgm:pt>
    <dgm:pt modelId="{6DE79569-8472-4FA9-AE59-935E63BB2C20}" type="pres">
      <dgm:prSet presAssocID="{8470389D-7F37-49FC-A4A1-65C48D633B85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772B2F-A127-418C-ACA8-2FA6CF55E9A5}" type="pres">
      <dgm:prSet presAssocID="{8470389D-7F37-49FC-A4A1-65C48D633B85}" presName="aSpace2" presStyleCnt="0"/>
      <dgm:spPr/>
    </dgm:pt>
    <dgm:pt modelId="{F3B4D051-B91F-41F8-ADAA-61F1F681FFA4}" type="pres">
      <dgm:prSet presAssocID="{AE11F46B-8BC6-436A-BBE4-004449F0E742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01132E-83F1-425C-8CB6-23E16255B814}" type="pres">
      <dgm:prSet presAssocID="{AE11F46B-8BC6-436A-BBE4-004449F0E742}" presName="aSpace2" presStyleCnt="0"/>
      <dgm:spPr/>
    </dgm:pt>
    <dgm:pt modelId="{591D6052-A5E5-4972-A317-E1D1315977CF}" type="pres">
      <dgm:prSet presAssocID="{C65D506E-2C46-4ED1-BAFA-8316F299A4FA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8B643-883A-4246-B8E3-1E525D411685}" type="pres">
      <dgm:prSet presAssocID="{B2FFA653-08A8-49B4-8AE5-E99FD72317CF}" presName="aSpace" presStyleCnt="0"/>
      <dgm:spPr/>
    </dgm:pt>
    <dgm:pt modelId="{D134F868-4706-454B-A92D-D8991CED4F04}" type="pres">
      <dgm:prSet presAssocID="{15978C4D-C768-4E83-898B-93EC080CFA2F}" presName="compNode" presStyleCnt="0"/>
      <dgm:spPr/>
    </dgm:pt>
    <dgm:pt modelId="{308CDF77-1A6C-4EC4-A304-EEDE02D4F4DE}" type="pres">
      <dgm:prSet presAssocID="{15978C4D-C768-4E83-898B-93EC080CFA2F}" presName="aNode" presStyleLbl="bgShp" presStyleIdx="4" presStyleCnt="5"/>
      <dgm:spPr/>
      <dgm:t>
        <a:bodyPr/>
        <a:lstStyle/>
        <a:p>
          <a:endParaRPr lang="fr-FR"/>
        </a:p>
      </dgm:t>
    </dgm:pt>
    <dgm:pt modelId="{A0427668-BEFE-4CED-9163-3E572CFFA83F}" type="pres">
      <dgm:prSet presAssocID="{15978C4D-C768-4E83-898B-93EC080CFA2F}" presName="textNode" presStyleLbl="bgShp" presStyleIdx="4" presStyleCnt="5"/>
      <dgm:spPr/>
      <dgm:t>
        <a:bodyPr/>
        <a:lstStyle/>
        <a:p>
          <a:endParaRPr lang="fr-FR"/>
        </a:p>
      </dgm:t>
    </dgm:pt>
    <dgm:pt modelId="{1EA8133C-358A-45F8-9E3E-95CFC91A8F08}" type="pres">
      <dgm:prSet presAssocID="{15978C4D-C768-4E83-898B-93EC080CFA2F}" presName="compChildNode" presStyleCnt="0"/>
      <dgm:spPr/>
    </dgm:pt>
    <dgm:pt modelId="{7FA13476-7BC5-4A3F-9D62-E876BC3B5B21}" type="pres">
      <dgm:prSet presAssocID="{15978C4D-C768-4E83-898B-93EC080CFA2F}" presName="theInnerList" presStyleCnt="0"/>
      <dgm:spPr/>
    </dgm:pt>
    <dgm:pt modelId="{65E738A2-9943-47BA-9D87-CAF5C78BC113}" type="pres">
      <dgm:prSet presAssocID="{3BE491BC-9155-410D-AF55-9B82E54027F8}" presName="childNode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48269F-F4E8-4CAB-802F-DAF50EC4BB4C}" type="pres">
      <dgm:prSet presAssocID="{3BE491BC-9155-410D-AF55-9B82E54027F8}" presName="aSpace2" presStyleCnt="0"/>
      <dgm:spPr/>
    </dgm:pt>
    <dgm:pt modelId="{30653D5D-62F6-451C-80AA-01AAE1F55270}" type="pres">
      <dgm:prSet presAssocID="{925C111C-E674-4E80-BABD-6EE1B843496A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1941B9-5FE8-4D86-BD93-AA3BC2DEEEEF}" type="pres">
      <dgm:prSet presAssocID="{925C111C-E674-4E80-BABD-6EE1B843496A}" presName="aSpace2" presStyleCnt="0"/>
      <dgm:spPr/>
    </dgm:pt>
    <dgm:pt modelId="{9AB039CD-D187-40B1-93F6-5622620FFFE0}" type="pres">
      <dgm:prSet presAssocID="{74789E19-0596-4198-805A-C8B6B4010011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7BF531-4058-4D11-A482-0BC545D66185}" srcId="{15978C4D-C768-4E83-898B-93EC080CFA2F}" destId="{74789E19-0596-4198-805A-C8B6B4010011}" srcOrd="2" destOrd="0" parTransId="{E4493F52-C429-44FB-9FAF-379094DCC88B}" sibTransId="{BD275891-B839-4BC4-8FDF-1FF357A7EFFE}"/>
    <dgm:cxn modelId="{04955E12-6121-420C-A956-03F4FE0757DB}" srcId="{4E12A02B-74C6-4F82-9784-1EB2DC9E5451}" destId="{07285ADC-1FB7-45CB-BDA6-3FEFF9B370DB}" srcOrd="2" destOrd="0" parTransId="{F9368BB9-0206-46AE-A349-17942FE1E854}" sibTransId="{1ACD7468-2976-4247-A25B-5FB9E34C27E7}"/>
    <dgm:cxn modelId="{62305889-F334-4DB1-9059-FF8205BA7D03}" type="presOf" srcId="{B2FFA653-08A8-49B4-8AE5-E99FD72317CF}" destId="{BA1DBA5A-F74E-464A-9BB0-03D8E1A679D6}" srcOrd="1" destOrd="0" presId="urn:microsoft.com/office/officeart/2005/8/layout/lProcess2"/>
    <dgm:cxn modelId="{00F7A5A4-D783-4449-99EE-4869981EC960}" type="presOf" srcId="{4E12A02B-74C6-4F82-9784-1EB2DC9E5451}" destId="{411DA34F-0594-43ED-974A-D7E0502EB087}" srcOrd="0" destOrd="0" presId="urn:microsoft.com/office/officeart/2005/8/layout/lProcess2"/>
    <dgm:cxn modelId="{9DAB20BA-324D-4F6A-ABF6-B8BAD423D97D}" type="presOf" srcId="{3BE491BC-9155-410D-AF55-9B82E54027F8}" destId="{65E738A2-9943-47BA-9D87-CAF5C78BC113}" srcOrd="0" destOrd="0" presId="urn:microsoft.com/office/officeart/2005/8/layout/lProcess2"/>
    <dgm:cxn modelId="{F098A8E1-79FC-4E34-9EB2-3FE985F67651}" type="presOf" srcId="{925C111C-E674-4E80-BABD-6EE1B843496A}" destId="{30653D5D-62F6-451C-80AA-01AAE1F55270}" srcOrd="0" destOrd="0" presId="urn:microsoft.com/office/officeart/2005/8/layout/lProcess2"/>
    <dgm:cxn modelId="{37C167D9-21B1-483C-9EF1-9F07B845C298}" type="presOf" srcId="{9839B42B-0913-4091-9B4C-9BEADD019CC9}" destId="{15F5B0DB-4226-40D6-BF6D-E2EEF29A6BF5}" srcOrd="0" destOrd="0" presId="urn:microsoft.com/office/officeart/2005/8/layout/lProcess2"/>
    <dgm:cxn modelId="{CE7D6A27-CA63-4B61-8355-E08ABE2B36CD}" type="presOf" srcId="{07285ADC-1FB7-45CB-BDA6-3FEFF9B370DB}" destId="{43B43E9D-1657-4B5F-812E-90EE4384E88F}" srcOrd="0" destOrd="0" presId="urn:microsoft.com/office/officeart/2005/8/layout/lProcess2"/>
    <dgm:cxn modelId="{69476202-F809-4FC1-A44C-5D4F237777BA}" srcId="{25000028-6F06-47ED-872D-51801D2EE814}" destId="{4E12A02B-74C6-4F82-9784-1EB2DC9E5451}" srcOrd="1" destOrd="0" parTransId="{58FC46BE-553F-437A-BACB-43F8B02373C0}" sibTransId="{E93D9AA1-BC6F-4C47-8031-4B467EEF3C16}"/>
    <dgm:cxn modelId="{0DC52735-E3BB-4FFA-966B-554D2B324974}" srcId="{4E12A02B-74C6-4F82-9784-1EB2DC9E5451}" destId="{5384D7C5-2484-49CF-9C7F-2EE00901CF47}" srcOrd="0" destOrd="0" parTransId="{E27B769A-87B8-4C47-AB93-1DA076195339}" sibTransId="{EF6F1A98-41B2-4A8E-A450-1A43D2863991}"/>
    <dgm:cxn modelId="{63EBD361-862F-4DDB-84B7-61DA0AC5F906}" type="presOf" srcId="{9D71BB4D-FCE4-4195-A496-99D4D8465A26}" destId="{C7E724DF-E853-48EC-A8B5-9B4604DBDF6B}" srcOrd="1" destOrd="0" presId="urn:microsoft.com/office/officeart/2005/8/layout/lProcess2"/>
    <dgm:cxn modelId="{60ECA7D6-2C17-435D-9F8F-8DBE1A634940}" srcId="{15978C4D-C768-4E83-898B-93EC080CFA2F}" destId="{925C111C-E674-4E80-BABD-6EE1B843496A}" srcOrd="1" destOrd="0" parTransId="{99EE8EEA-D6B7-4428-93DD-3F314279AED5}" sibTransId="{708037AE-1CC0-4C71-BD3F-C79238A8F9F0}"/>
    <dgm:cxn modelId="{19867F34-917D-4AA7-88A0-9A6B9F88BD32}" type="presOf" srcId="{15978C4D-C768-4E83-898B-93EC080CFA2F}" destId="{308CDF77-1A6C-4EC4-A304-EEDE02D4F4DE}" srcOrd="0" destOrd="0" presId="urn:microsoft.com/office/officeart/2005/8/layout/lProcess2"/>
    <dgm:cxn modelId="{1524B5FB-7A6F-4227-81DF-BD2C333443D2}" srcId="{25000028-6F06-47ED-872D-51801D2EE814}" destId="{79486F06-E527-4604-8C43-B91C7B3453F6}" srcOrd="2" destOrd="0" parTransId="{CC6E14D3-7D21-4F75-B8A5-2FE6064F7963}" sibTransId="{D11BB9EA-4663-4ED2-91AF-87DDDDFF691D}"/>
    <dgm:cxn modelId="{520C3357-099E-4982-80DA-77DE914DEA41}" type="presOf" srcId="{4E12A02B-74C6-4F82-9784-1EB2DC9E5451}" destId="{F65D949F-7496-47E7-94A3-E01B1DD87BA9}" srcOrd="1" destOrd="0" presId="urn:microsoft.com/office/officeart/2005/8/layout/lProcess2"/>
    <dgm:cxn modelId="{F6D17C16-5C7D-402D-B35A-E6B15514E111}" srcId="{79486F06-E527-4604-8C43-B91C7B3453F6}" destId="{9839B42B-0913-4091-9B4C-9BEADD019CC9}" srcOrd="0" destOrd="0" parTransId="{0C08E590-A294-4E3D-A496-F8FD5A149BCF}" sibTransId="{81D8764E-D2C1-475F-9301-DBCC0DF436C4}"/>
    <dgm:cxn modelId="{A2582E7B-50FB-44CF-8573-121CD27EC9C1}" srcId="{4E12A02B-74C6-4F82-9784-1EB2DC9E5451}" destId="{EE118B34-795A-498E-AC5D-58DA7B4D0D49}" srcOrd="3" destOrd="0" parTransId="{C9936022-E4AC-4B59-AFDD-92F8456B6559}" sibTransId="{6D60E27A-5E4B-4477-A72E-E3A6FB824A7C}"/>
    <dgm:cxn modelId="{82FF45AD-2FA4-4D4B-A65D-E7AEFED7BF55}" srcId="{79486F06-E527-4604-8C43-B91C7B3453F6}" destId="{FA1301C7-F874-4650-95CD-4C775ACDD0FB}" srcOrd="1" destOrd="0" parTransId="{3758ED7E-E75B-4110-AD43-C3C70D5A838E}" sibTransId="{062BEEE2-82C4-4DFC-A91F-751407B7E6FB}"/>
    <dgm:cxn modelId="{C3CEABDF-FAF4-41FF-9103-956B6574122C}" type="presOf" srcId="{C0B9DB22-775F-4142-8526-521B8CB121DE}" destId="{66E81F8B-5E09-428F-8C05-A65E52D4ED9E}" srcOrd="0" destOrd="0" presId="urn:microsoft.com/office/officeart/2005/8/layout/lProcess2"/>
    <dgm:cxn modelId="{B70F3B58-EDD4-442E-8769-B2A1E8099008}" srcId="{15978C4D-C768-4E83-898B-93EC080CFA2F}" destId="{3BE491BC-9155-410D-AF55-9B82E54027F8}" srcOrd="0" destOrd="0" parTransId="{65543754-A034-4BBD-AE2D-2A7E69903D96}" sibTransId="{76388C01-8A0F-497A-9FFB-10C70457D2CF}"/>
    <dgm:cxn modelId="{6FDDD336-6E84-4AFE-B112-C9A971185D5B}" type="presOf" srcId="{25000028-6F06-47ED-872D-51801D2EE814}" destId="{ED1450C8-5FE1-4C34-A842-CE70F83C1FC3}" srcOrd="0" destOrd="0" presId="urn:microsoft.com/office/officeart/2005/8/layout/lProcess2"/>
    <dgm:cxn modelId="{3D480DEC-DAD6-42D2-84D7-782667AADB3E}" srcId="{B2FFA653-08A8-49B4-8AE5-E99FD72317CF}" destId="{C65D506E-2C46-4ED1-BAFA-8316F299A4FA}" srcOrd="2" destOrd="0" parTransId="{FF686026-1B16-49CC-8118-E1913DE16DF9}" sibTransId="{EF440548-D2EA-4146-8C5F-BAFF25B7544A}"/>
    <dgm:cxn modelId="{E6B2197D-0739-4868-9FFC-9E79D1175EAE}" type="presOf" srcId="{FA1301C7-F874-4650-95CD-4C775ACDD0FB}" destId="{B249ED5D-B8AD-4208-9D98-F6B1BA7B7B7C}" srcOrd="0" destOrd="0" presId="urn:microsoft.com/office/officeart/2005/8/layout/lProcess2"/>
    <dgm:cxn modelId="{B45BB637-2718-4641-A7F8-B3E28E94A337}" type="presOf" srcId="{79486F06-E527-4604-8C43-B91C7B3453F6}" destId="{8C92F3F9-8FE3-488C-BB65-CFA719C50EBD}" srcOrd="0" destOrd="0" presId="urn:microsoft.com/office/officeart/2005/8/layout/lProcess2"/>
    <dgm:cxn modelId="{4D88B0B4-C795-4EE0-B0EC-9EB209DDBA13}" type="presOf" srcId="{6EA9B131-C7F7-4431-9261-8E168C0FDD59}" destId="{C43255AD-4EA1-40B6-82F6-024D028F1FCF}" srcOrd="0" destOrd="0" presId="urn:microsoft.com/office/officeart/2005/8/layout/lProcess2"/>
    <dgm:cxn modelId="{68E02B93-0EE5-42BA-9BCE-36276FA2CCAB}" srcId="{4E12A02B-74C6-4F82-9784-1EB2DC9E5451}" destId="{C16D24E4-58B0-43DF-9960-F83378E20C34}" srcOrd="1" destOrd="0" parTransId="{7138DD80-FA5D-4D29-BC35-A8F5D3F7FAA8}" sibTransId="{ACD18E83-9155-4B72-A7A6-2929C90281F8}"/>
    <dgm:cxn modelId="{4E37E04E-0AE0-49E1-94C3-87FF993514B7}" type="presOf" srcId="{8470389D-7F37-49FC-A4A1-65C48D633B85}" destId="{6DE79569-8472-4FA9-AE59-935E63BB2C20}" srcOrd="0" destOrd="0" presId="urn:microsoft.com/office/officeart/2005/8/layout/lProcess2"/>
    <dgm:cxn modelId="{0EDEA49D-5B7D-462B-B1AB-264C1C74A017}" type="presOf" srcId="{74789E19-0596-4198-805A-C8B6B4010011}" destId="{9AB039CD-D187-40B1-93F6-5622620FFFE0}" srcOrd="0" destOrd="0" presId="urn:microsoft.com/office/officeart/2005/8/layout/lProcess2"/>
    <dgm:cxn modelId="{3E3973EF-2B44-48EA-BEC2-AB4A90F83068}" type="presOf" srcId="{5A4939C2-0D7B-4A35-975B-89B7AB152C58}" destId="{2D983CE9-A0FD-40DC-8C00-046337690F7A}" srcOrd="0" destOrd="0" presId="urn:microsoft.com/office/officeart/2005/8/layout/lProcess2"/>
    <dgm:cxn modelId="{B2B1117C-CE10-4565-B232-B5B7BE0D96A1}" srcId="{25000028-6F06-47ED-872D-51801D2EE814}" destId="{9D71BB4D-FCE4-4195-A496-99D4D8465A26}" srcOrd="0" destOrd="0" parTransId="{27D1D644-A4D2-4E92-A9E9-A1A0843E2451}" sibTransId="{B1C31C8F-9227-4E43-8281-0FDC8845ACB5}"/>
    <dgm:cxn modelId="{76636911-DC11-494A-94E6-121886B64C70}" type="presOf" srcId="{15978C4D-C768-4E83-898B-93EC080CFA2F}" destId="{A0427668-BEFE-4CED-9163-3E572CFFA83F}" srcOrd="1" destOrd="0" presId="urn:microsoft.com/office/officeart/2005/8/layout/lProcess2"/>
    <dgm:cxn modelId="{5662A58D-2E90-48CE-93C0-5DBBAC58EA3A}" type="presOf" srcId="{BEF2FE52-47AF-4846-B9EC-D38EA06C18C1}" destId="{12A09326-7E6A-414F-A50B-BD8B56E0A6C1}" srcOrd="0" destOrd="0" presId="urn:microsoft.com/office/officeart/2005/8/layout/lProcess2"/>
    <dgm:cxn modelId="{2BDD7BC6-28CB-4814-A013-AE89B08DD5EB}" type="presOf" srcId="{79486F06-E527-4604-8C43-B91C7B3453F6}" destId="{C6BBA4E1-4CC7-4A2A-B204-F657E0D3CC1F}" srcOrd="1" destOrd="0" presId="urn:microsoft.com/office/officeart/2005/8/layout/lProcess2"/>
    <dgm:cxn modelId="{F4CB7E92-9465-46D4-9495-8278BF83F3D4}" type="presOf" srcId="{742D9372-2D8D-4965-B803-1BE4629CDA6F}" destId="{B3D9B76B-0B5A-445E-8B38-322052846061}" srcOrd="0" destOrd="0" presId="urn:microsoft.com/office/officeart/2005/8/layout/lProcess2"/>
    <dgm:cxn modelId="{DF8FBD1D-CFEE-492E-A986-177852FC018C}" type="presOf" srcId="{B2FFA653-08A8-49B4-8AE5-E99FD72317CF}" destId="{6F900583-04A2-4B26-9199-6D5C61179972}" srcOrd="0" destOrd="0" presId="urn:microsoft.com/office/officeart/2005/8/layout/lProcess2"/>
    <dgm:cxn modelId="{98FC7E2F-FFA4-4C18-ADC3-FD480D0FD187}" type="presOf" srcId="{C16D24E4-58B0-43DF-9960-F83378E20C34}" destId="{895B42A6-8CF9-4723-8A03-9EF350ACEDF1}" srcOrd="0" destOrd="0" presId="urn:microsoft.com/office/officeart/2005/8/layout/lProcess2"/>
    <dgm:cxn modelId="{BC937D34-0515-484E-BFCE-37FE49DE0250}" srcId="{9D71BB4D-FCE4-4195-A496-99D4D8465A26}" destId="{5A4939C2-0D7B-4A35-975B-89B7AB152C58}" srcOrd="3" destOrd="0" parTransId="{F5CF0FD6-BF13-487F-B62E-88CD4730FEF2}" sibTransId="{B9FD0465-7A67-474B-8F3D-F624DFD7A337}"/>
    <dgm:cxn modelId="{42A900FF-9A9B-4DAD-8222-C78E38493B63}" srcId="{9D71BB4D-FCE4-4195-A496-99D4D8465A26}" destId="{6EA9B131-C7F7-4431-9261-8E168C0FDD59}" srcOrd="4" destOrd="0" parTransId="{03DABF65-1C12-4176-95B6-63449EF6F685}" sibTransId="{1E748CF1-DFF5-475C-93AB-881EF08682DB}"/>
    <dgm:cxn modelId="{D2A34BD7-4D18-4808-9A47-4D3A3189EC70}" srcId="{25000028-6F06-47ED-872D-51801D2EE814}" destId="{15978C4D-C768-4E83-898B-93EC080CFA2F}" srcOrd="4" destOrd="0" parTransId="{FCAB4A93-4C47-4E76-9823-F70D882EC19E}" sibTransId="{0B7CDD3C-2229-46FA-BF7A-82E74622F093}"/>
    <dgm:cxn modelId="{79716998-F0EF-4AA9-B52E-7B156CD7A720}" srcId="{25000028-6F06-47ED-872D-51801D2EE814}" destId="{B2FFA653-08A8-49B4-8AE5-E99FD72317CF}" srcOrd="3" destOrd="0" parTransId="{B6AC2ED8-AA77-4A5D-9C19-2D926416DDE0}" sibTransId="{6AA64C5E-02C8-4926-AD43-0EBB3497911D}"/>
    <dgm:cxn modelId="{570F988C-E839-4FD8-8B2F-9EF851A7E7E0}" srcId="{9D71BB4D-FCE4-4195-A496-99D4D8465A26}" destId="{742D9372-2D8D-4965-B803-1BE4629CDA6F}" srcOrd="2" destOrd="0" parTransId="{2A4A704D-9CCE-47F6-90EB-551BBE92748B}" sibTransId="{15D57286-8B2B-4DBB-862E-A2209F8502F6}"/>
    <dgm:cxn modelId="{5A5E7FA7-9785-48D2-A25F-79E47DBC565C}" type="presOf" srcId="{AE11F46B-8BC6-436A-BBE4-004449F0E742}" destId="{F3B4D051-B91F-41F8-ADAA-61F1F681FFA4}" srcOrd="0" destOrd="0" presId="urn:microsoft.com/office/officeart/2005/8/layout/lProcess2"/>
    <dgm:cxn modelId="{7D0B04A3-B858-411C-9BD6-07C8F90C9031}" type="presOf" srcId="{9D71BB4D-FCE4-4195-A496-99D4D8465A26}" destId="{C1889BC6-EFBD-4A0C-AD33-EE212B461909}" srcOrd="0" destOrd="0" presId="urn:microsoft.com/office/officeart/2005/8/layout/lProcess2"/>
    <dgm:cxn modelId="{62D799C7-0ECC-4C1C-912F-C4591E7E6264}" srcId="{9D71BB4D-FCE4-4195-A496-99D4D8465A26}" destId="{BEF2FE52-47AF-4846-B9EC-D38EA06C18C1}" srcOrd="1" destOrd="0" parTransId="{FDF1CD1A-32DC-4B71-802D-2D4305CC6094}" sibTransId="{6D91532B-556C-4F37-B57C-1698B6EFE8DF}"/>
    <dgm:cxn modelId="{E70B2EE4-10F7-45E9-BB7A-59F9731DA541}" srcId="{9D71BB4D-FCE4-4195-A496-99D4D8465A26}" destId="{C0B9DB22-775F-4142-8526-521B8CB121DE}" srcOrd="0" destOrd="0" parTransId="{3275C0DA-AE18-4C81-99C6-CBD898E9D010}" sibTransId="{DC5DBDB5-B822-4B2C-B054-8DE836181928}"/>
    <dgm:cxn modelId="{44B704AE-3D31-4719-AA42-6AAFF5AC0B65}" type="presOf" srcId="{EE118B34-795A-498E-AC5D-58DA7B4D0D49}" destId="{201363D2-94B4-4EEA-8F3C-1B0B219FEA61}" srcOrd="0" destOrd="0" presId="urn:microsoft.com/office/officeart/2005/8/layout/lProcess2"/>
    <dgm:cxn modelId="{CB8DF798-FD9E-434E-9287-ED7AC1FF3B9C}" type="presOf" srcId="{5384D7C5-2484-49CF-9C7F-2EE00901CF47}" destId="{5D6102C2-753F-43CD-9B68-DE965B2FBC06}" srcOrd="0" destOrd="0" presId="urn:microsoft.com/office/officeart/2005/8/layout/lProcess2"/>
    <dgm:cxn modelId="{61D5C06E-3FAF-4AD7-931A-B2C8973B7CA0}" srcId="{B2FFA653-08A8-49B4-8AE5-E99FD72317CF}" destId="{8470389D-7F37-49FC-A4A1-65C48D633B85}" srcOrd="0" destOrd="0" parTransId="{C6305626-8D25-4D88-84D6-536E47BBCD95}" sibTransId="{40F05AD1-85A6-40DA-8C0A-B0BAD9069DF1}"/>
    <dgm:cxn modelId="{A6C18893-D87E-426F-A39F-75C8A51B789C}" srcId="{B2FFA653-08A8-49B4-8AE5-E99FD72317CF}" destId="{AE11F46B-8BC6-436A-BBE4-004449F0E742}" srcOrd="1" destOrd="0" parTransId="{E6F5BF48-3FFD-4D77-AC3D-03DEB1CCC194}" sibTransId="{EC658D53-1C2C-4F98-88E8-B4274FCEC12B}"/>
    <dgm:cxn modelId="{5551AB77-65B2-4269-933C-CF4040339CA5}" type="presOf" srcId="{C65D506E-2C46-4ED1-BAFA-8316F299A4FA}" destId="{591D6052-A5E5-4972-A317-E1D1315977CF}" srcOrd="0" destOrd="0" presId="urn:microsoft.com/office/officeart/2005/8/layout/lProcess2"/>
    <dgm:cxn modelId="{46609A05-E113-40FB-B6EA-21CEB09510E3}" type="presParOf" srcId="{ED1450C8-5FE1-4C34-A842-CE70F83C1FC3}" destId="{CD48C277-754E-437F-ACB0-3C592B7BC833}" srcOrd="0" destOrd="0" presId="urn:microsoft.com/office/officeart/2005/8/layout/lProcess2"/>
    <dgm:cxn modelId="{C68E370C-20DE-46AD-9239-E5F3A0D49364}" type="presParOf" srcId="{CD48C277-754E-437F-ACB0-3C592B7BC833}" destId="{C1889BC6-EFBD-4A0C-AD33-EE212B461909}" srcOrd="0" destOrd="0" presId="urn:microsoft.com/office/officeart/2005/8/layout/lProcess2"/>
    <dgm:cxn modelId="{EAAF0D4E-C9C4-4418-89AF-E4D588614F0F}" type="presParOf" srcId="{CD48C277-754E-437F-ACB0-3C592B7BC833}" destId="{C7E724DF-E853-48EC-A8B5-9B4604DBDF6B}" srcOrd="1" destOrd="0" presId="urn:microsoft.com/office/officeart/2005/8/layout/lProcess2"/>
    <dgm:cxn modelId="{0117F942-5435-4440-951B-7BDD338CD8BA}" type="presParOf" srcId="{CD48C277-754E-437F-ACB0-3C592B7BC833}" destId="{E1B41985-B41C-4F7F-8545-11191B714B22}" srcOrd="2" destOrd="0" presId="urn:microsoft.com/office/officeart/2005/8/layout/lProcess2"/>
    <dgm:cxn modelId="{ED1D74F5-2522-4286-98BB-DE5B563FC39E}" type="presParOf" srcId="{E1B41985-B41C-4F7F-8545-11191B714B22}" destId="{A8FDD6FF-00E0-4E9F-90C0-29BA79295E24}" srcOrd="0" destOrd="0" presId="urn:microsoft.com/office/officeart/2005/8/layout/lProcess2"/>
    <dgm:cxn modelId="{9539BB49-7E7A-44E2-A734-D82A4DC14A88}" type="presParOf" srcId="{A8FDD6FF-00E0-4E9F-90C0-29BA79295E24}" destId="{66E81F8B-5E09-428F-8C05-A65E52D4ED9E}" srcOrd="0" destOrd="0" presId="urn:microsoft.com/office/officeart/2005/8/layout/lProcess2"/>
    <dgm:cxn modelId="{2B7BF6E4-2219-4EA1-B8A0-BF05975B6526}" type="presParOf" srcId="{A8FDD6FF-00E0-4E9F-90C0-29BA79295E24}" destId="{B522141F-B1C5-4CB8-8F3F-CF3C233CF204}" srcOrd="1" destOrd="0" presId="urn:microsoft.com/office/officeart/2005/8/layout/lProcess2"/>
    <dgm:cxn modelId="{B854D555-0B8B-4C83-A532-56728958B051}" type="presParOf" srcId="{A8FDD6FF-00E0-4E9F-90C0-29BA79295E24}" destId="{12A09326-7E6A-414F-A50B-BD8B56E0A6C1}" srcOrd="2" destOrd="0" presId="urn:microsoft.com/office/officeart/2005/8/layout/lProcess2"/>
    <dgm:cxn modelId="{044B8B21-60B6-4C9B-B4E1-7C3056708DF6}" type="presParOf" srcId="{A8FDD6FF-00E0-4E9F-90C0-29BA79295E24}" destId="{5D541F4A-63ED-419D-8672-E999DED688C8}" srcOrd="3" destOrd="0" presId="urn:microsoft.com/office/officeart/2005/8/layout/lProcess2"/>
    <dgm:cxn modelId="{11670E41-259A-43CA-AC4C-F97167123BB5}" type="presParOf" srcId="{A8FDD6FF-00E0-4E9F-90C0-29BA79295E24}" destId="{B3D9B76B-0B5A-445E-8B38-322052846061}" srcOrd="4" destOrd="0" presId="urn:microsoft.com/office/officeart/2005/8/layout/lProcess2"/>
    <dgm:cxn modelId="{EB0D04F5-8D92-4EFF-A38F-2EFA744CBFD1}" type="presParOf" srcId="{A8FDD6FF-00E0-4E9F-90C0-29BA79295E24}" destId="{B9C53394-058D-4BF6-8371-D45E920E7837}" srcOrd="5" destOrd="0" presId="urn:microsoft.com/office/officeart/2005/8/layout/lProcess2"/>
    <dgm:cxn modelId="{52C6BF4B-A891-46F8-A5E9-92F5CABEEEDD}" type="presParOf" srcId="{A8FDD6FF-00E0-4E9F-90C0-29BA79295E24}" destId="{2D983CE9-A0FD-40DC-8C00-046337690F7A}" srcOrd="6" destOrd="0" presId="urn:microsoft.com/office/officeart/2005/8/layout/lProcess2"/>
    <dgm:cxn modelId="{44DBAD22-3A98-4F43-9DFA-902A5B373B60}" type="presParOf" srcId="{A8FDD6FF-00E0-4E9F-90C0-29BA79295E24}" destId="{5F807DD8-81D8-4BE5-9DB4-C9C1A6D1DC16}" srcOrd="7" destOrd="0" presId="urn:microsoft.com/office/officeart/2005/8/layout/lProcess2"/>
    <dgm:cxn modelId="{3073813B-32FF-4BDA-B3CA-928B0D9A5941}" type="presParOf" srcId="{A8FDD6FF-00E0-4E9F-90C0-29BA79295E24}" destId="{C43255AD-4EA1-40B6-82F6-024D028F1FCF}" srcOrd="8" destOrd="0" presId="urn:microsoft.com/office/officeart/2005/8/layout/lProcess2"/>
    <dgm:cxn modelId="{BB37089D-105D-4532-B2D1-7359B7F26E55}" type="presParOf" srcId="{ED1450C8-5FE1-4C34-A842-CE70F83C1FC3}" destId="{B2A00366-E61E-4236-B7CB-89FF2F94A2A3}" srcOrd="1" destOrd="0" presId="urn:microsoft.com/office/officeart/2005/8/layout/lProcess2"/>
    <dgm:cxn modelId="{FE65E407-2ACE-4EE6-8C0E-1DD614DFD352}" type="presParOf" srcId="{ED1450C8-5FE1-4C34-A842-CE70F83C1FC3}" destId="{2898D590-E266-4D58-B7A6-81AA6E3878C0}" srcOrd="2" destOrd="0" presId="urn:microsoft.com/office/officeart/2005/8/layout/lProcess2"/>
    <dgm:cxn modelId="{A47A271B-14AB-4227-B7F3-CDF4835232E9}" type="presParOf" srcId="{2898D590-E266-4D58-B7A6-81AA6E3878C0}" destId="{411DA34F-0594-43ED-974A-D7E0502EB087}" srcOrd="0" destOrd="0" presId="urn:microsoft.com/office/officeart/2005/8/layout/lProcess2"/>
    <dgm:cxn modelId="{E8D0756A-9B16-48A9-A504-429687FA8C19}" type="presParOf" srcId="{2898D590-E266-4D58-B7A6-81AA6E3878C0}" destId="{F65D949F-7496-47E7-94A3-E01B1DD87BA9}" srcOrd="1" destOrd="0" presId="urn:microsoft.com/office/officeart/2005/8/layout/lProcess2"/>
    <dgm:cxn modelId="{4E5FE4CD-2A20-4DE1-B61E-514E1D667F9B}" type="presParOf" srcId="{2898D590-E266-4D58-B7A6-81AA6E3878C0}" destId="{3B84B7F9-035C-42E0-8B7F-40A09DD008CA}" srcOrd="2" destOrd="0" presId="urn:microsoft.com/office/officeart/2005/8/layout/lProcess2"/>
    <dgm:cxn modelId="{4A11839C-A69C-4B37-BF8C-12C1F49BD5DC}" type="presParOf" srcId="{3B84B7F9-035C-42E0-8B7F-40A09DD008CA}" destId="{F5C81005-6C39-4A17-BE7F-E8552E253975}" srcOrd="0" destOrd="0" presId="urn:microsoft.com/office/officeart/2005/8/layout/lProcess2"/>
    <dgm:cxn modelId="{6BA01910-6419-4EEE-8DDD-0C6755C8DAC0}" type="presParOf" srcId="{F5C81005-6C39-4A17-BE7F-E8552E253975}" destId="{5D6102C2-753F-43CD-9B68-DE965B2FBC06}" srcOrd="0" destOrd="0" presId="urn:microsoft.com/office/officeart/2005/8/layout/lProcess2"/>
    <dgm:cxn modelId="{A333306B-EBC7-43F6-9705-829CBACBE14F}" type="presParOf" srcId="{F5C81005-6C39-4A17-BE7F-E8552E253975}" destId="{FC23452F-970E-43C4-8966-54AE97568EB4}" srcOrd="1" destOrd="0" presId="urn:microsoft.com/office/officeart/2005/8/layout/lProcess2"/>
    <dgm:cxn modelId="{EA4E1C88-C151-4A25-8474-9D22807C76BF}" type="presParOf" srcId="{F5C81005-6C39-4A17-BE7F-E8552E253975}" destId="{895B42A6-8CF9-4723-8A03-9EF350ACEDF1}" srcOrd="2" destOrd="0" presId="urn:microsoft.com/office/officeart/2005/8/layout/lProcess2"/>
    <dgm:cxn modelId="{285AFD3E-1C4D-4702-AD62-98A007E467D2}" type="presParOf" srcId="{F5C81005-6C39-4A17-BE7F-E8552E253975}" destId="{869748DC-3ECB-4E04-A1C8-7070E99404B1}" srcOrd="3" destOrd="0" presId="urn:microsoft.com/office/officeart/2005/8/layout/lProcess2"/>
    <dgm:cxn modelId="{1EF67D03-FFF9-4F1D-B103-E04F47E5BDC7}" type="presParOf" srcId="{F5C81005-6C39-4A17-BE7F-E8552E253975}" destId="{43B43E9D-1657-4B5F-812E-90EE4384E88F}" srcOrd="4" destOrd="0" presId="urn:microsoft.com/office/officeart/2005/8/layout/lProcess2"/>
    <dgm:cxn modelId="{3A06B683-8B29-46E9-ADBA-F5BC6B9F1D45}" type="presParOf" srcId="{F5C81005-6C39-4A17-BE7F-E8552E253975}" destId="{7E108888-D18D-471F-94A4-C2D80CA2E23B}" srcOrd="5" destOrd="0" presId="urn:microsoft.com/office/officeart/2005/8/layout/lProcess2"/>
    <dgm:cxn modelId="{2EE82270-82ED-4D4A-A69E-63F9452154C6}" type="presParOf" srcId="{F5C81005-6C39-4A17-BE7F-E8552E253975}" destId="{201363D2-94B4-4EEA-8F3C-1B0B219FEA61}" srcOrd="6" destOrd="0" presId="urn:microsoft.com/office/officeart/2005/8/layout/lProcess2"/>
    <dgm:cxn modelId="{7ADB6E99-0860-41E2-B2BE-30E87630AF38}" type="presParOf" srcId="{ED1450C8-5FE1-4C34-A842-CE70F83C1FC3}" destId="{74815816-C7CE-49B5-B3C1-8118E0A59FDE}" srcOrd="3" destOrd="0" presId="urn:microsoft.com/office/officeart/2005/8/layout/lProcess2"/>
    <dgm:cxn modelId="{A1FD61CA-C664-48B8-9B78-04427D0FC1BA}" type="presParOf" srcId="{ED1450C8-5FE1-4C34-A842-CE70F83C1FC3}" destId="{510389BC-4E9E-49D2-AC02-6933B0B6543E}" srcOrd="4" destOrd="0" presId="urn:microsoft.com/office/officeart/2005/8/layout/lProcess2"/>
    <dgm:cxn modelId="{9C4D40DF-4835-4D83-A2EC-345D4A97B411}" type="presParOf" srcId="{510389BC-4E9E-49D2-AC02-6933B0B6543E}" destId="{8C92F3F9-8FE3-488C-BB65-CFA719C50EBD}" srcOrd="0" destOrd="0" presId="urn:microsoft.com/office/officeart/2005/8/layout/lProcess2"/>
    <dgm:cxn modelId="{753064BC-D430-44DD-9651-B33F38C38124}" type="presParOf" srcId="{510389BC-4E9E-49D2-AC02-6933B0B6543E}" destId="{C6BBA4E1-4CC7-4A2A-B204-F657E0D3CC1F}" srcOrd="1" destOrd="0" presId="urn:microsoft.com/office/officeart/2005/8/layout/lProcess2"/>
    <dgm:cxn modelId="{3C01305A-25FC-4815-B56F-EDA93DDF4C0E}" type="presParOf" srcId="{510389BC-4E9E-49D2-AC02-6933B0B6543E}" destId="{F0A5EA7E-79C3-40D2-9394-9400F93BB7E3}" srcOrd="2" destOrd="0" presId="urn:microsoft.com/office/officeart/2005/8/layout/lProcess2"/>
    <dgm:cxn modelId="{CFCD0C6B-2F9F-488C-B586-075D50A91686}" type="presParOf" srcId="{F0A5EA7E-79C3-40D2-9394-9400F93BB7E3}" destId="{B5CCE1E4-F044-4765-A9BA-9AF514F44971}" srcOrd="0" destOrd="0" presId="urn:microsoft.com/office/officeart/2005/8/layout/lProcess2"/>
    <dgm:cxn modelId="{825C2977-0409-4413-9BD5-90B2F93C6BC4}" type="presParOf" srcId="{B5CCE1E4-F044-4765-A9BA-9AF514F44971}" destId="{15F5B0DB-4226-40D6-BF6D-E2EEF29A6BF5}" srcOrd="0" destOrd="0" presId="urn:microsoft.com/office/officeart/2005/8/layout/lProcess2"/>
    <dgm:cxn modelId="{8695C4EF-77CE-4772-95D0-12613FA7FE9F}" type="presParOf" srcId="{B5CCE1E4-F044-4765-A9BA-9AF514F44971}" destId="{53BC9C5A-5B4F-436D-AF46-A25AA8FC02EF}" srcOrd="1" destOrd="0" presId="urn:microsoft.com/office/officeart/2005/8/layout/lProcess2"/>
    <dgm:cxn modelId="{C8BD2978-13CF-4BA0-A0F8-6E47036F5812}" type="presParOf" srcId="{B5CCE1E4-F044-4765-A9BA-9AF514F44971}" destId="{B249ED5D-B8AD-4208-9D98-F6B1BA7B7B7C}" srcOrd="2" destOrd="0" presId="urn:microsoft.com/office/officeart/2005/8/layout/lProcess2"/>
    <dgm:cxn modelId="{FD400CA5-3CE5-4715-9EC9-6D7BB7B66ACC}" type="presParOf" srcId="{ED1450C8-5FE1-4C34-A842-CE70F83C1FC3}" destId="{1DBFCA84-372F-41B8-AD3F-64E1B15AA785}" srcOrd="5" destOrd="0" presId="urn:microsoft.com/office/officeart/2005/8/layout/lProcess2"/>
    <dgm:cxn modelId="{9021FADC-0A78-4507-9F6C-1CE97294B138}" type="presParOf" srcId="{ED1450C8-5FE1-4C34-A842-CE70F83C1FC3}" destId="{51EC57AA-ED9C-46D9-A438-E86CD7E23BBC}" srcOrd="6" destOrd="0" presId="urn:microsoft.com/office/officeart/2005/8/layout/lProcess2"/>
    <dgm:cxn modelId="{DC82AAA4-B129-4E9C-8FAA-886CF4D81622}" type="presParOf" srcId="{51EC57AA-ED9C-46D9-A438-E86CD7E23BBC}" destId="{6F900583-04A2-4B26-9199-6D5C61179972}" srcOrd="0" destOrd="0" presId="urn:microsoft.com/office/officeart/2005/8/layout/lProcess2"/>
    <dgm:cxn modelId="{D74C25B4-396E-4B12-ADEB-03B9AA8FF643}" type="presParOf" srcId="{51EC57AA-ED9C-46D9-A438-E86CD7E23BBC}" destId="{BA1DBA5A-F74E-464A-9BB0-03D8E1A679D6}" srcOrd="1" destOrd="0" presId="urn:microsoft.com/office/officeart/2005/8/layout/lProcess2"/>
    <dgm:cxn modelId="{CD2DC426-6A71-44CD-88AA-F6A1ABBD2B66}" type="presParOf" srcId="{51EC57AA-ED9C-46D9-A438-E86CD7E23BBC}" destId="{339C7CF5-4DD9-4C07-BBE5-AE8129246739}" srcOrd="2" destOrd="0" presId="urn:microsoft.com/office/officeart/2005/8/layout/lProcess2"/>
    <dgm:cxn modelId="{29E8A423-22D3-4014-A648-A3E0B4F4774E}" type="presParOf" srcId="{339C7CF5-4DD9-4C07-BBE5-AE8129246739}" destId="{3C8091EF-E9B9-49A8-BA91-42EF0CF925A9}" srcOrd="0" destOrd="0" presId="urn:microsoft.com/office/officeart/2005/8/layout/lProcess2"/>
    <dgm:cxn modelId="{ACD61D55-12C8-42CC-A182-0916BDDE4AEA}" type="presParOf" srcId="{3C8091EF-E9B9-49A8-BA91-42EF0CF925A9}" destId="{6DE79569-8472-4FA9-AE59-935E63BB2C20}" srcOrd="0" destOrd="0" presId="urn:microsoft.com/office/officeart/2005/8/layout/lProcess2"/>
    <dgm:cxn modelId="{45D28C38-0237-4048-A832-CA7931F936D3}" type="presParOf" srcId="{3C8091EF-E9B9-49A8-BA91-42EF0CF925A9}" destId="{44772B2F-A127-418C-ACA8-2FA6CF55E9A5}" srcOrd="1" destOrd="0" presId="urn:microsoft.com/office/officeart/2005/8/layout/lProcess2"/>
    <dgm:cxn modelId="{3B770D9C-0077-45A5-87C0-E524C3E67E78}" type="presParOf" srcId="{3C8091EF-E9B9-49A8-BA91-42EF0CF925A9}" destId="{F3B4D051-B91F-41F8-ADAA-61F1F681FFA4}" srcOrd="2" destOrd="0" presId="urn:microsoft.com/office/officeart/2005/8/layout/lProcess2"/>
    <dgm:cxn modelId="{8E967E0D-F7FD-4BB4-8517-230B03EF3EFF}" type="presParOf" srcId="{3C8091EF-E9B9-49A8-BA91-42EF0CF925A9}" destId="{8501132E-83F1-425C-8CB6-23E16255B814}" srcOrd="3" destOrd="0" presId="urn:microsoft.com/office/officeart/2005/8/layout/lProcess2"/>
    <dgm:cxn modelId="{265F9B28-56A0-48AB-B2E0-F800CC19AFC2}" type="presParOf" srcId="{3C8091EF-E9B9-49A8-BA91-42EF0CF925A9}" destId="{591D6052-A5E5-4972-A317-E1D1315977CF}" srcOrd="4" destOrd="0" presId="urn:microsoft.com/office/officeart/2005/8/layout/lProcess2"/>
    <dgm:cxn modelId="{81169DFD-B09C-4A38-8ECB-4A266C595940}" type="presParOf" srcId="{ED1450C8-5FE1-4C34-A842-CE70F83C1FC3}" destId="{B428B643-883A-4246-B8E3-1E525D411685}" srcOrd="7" destOrd="0" presId="urn:microsoft.com/office/officeart/2005/8/layout/lProcess2"/>
    <dgm:cxn modelId="{926DC677-6F8C-4914-98F5-4FC973F3C4AF}" type="presParOf" srcId="{ED1450C8-5FE1-4C34-A842-CE70F83C1FC3}" destId="{D134F868-4706-454B-A92D-D8991CED4F04}" srcOrd="8" destOrd="0" presId="urn:microsoft.com/office/officeart/2005/8/layout/lProcess2"/>
    <dgm:cxn modelId="{57A6FD18-0774-406D-B513-32985044FCDD}" type="presParOf" srcId="{D134F868-4706-454B-A92D-D8991CED4F04}" destId="{308CDF77-1A6C-4EC4-A304-EEDE02D4F4DE}" srcOrd="0" destOrd="0" presId="urn:microsoft.com/office/officeart/2005/8/layout/lProcess2"/>
    <dgm:cxn modelId="{CF3E8A55-2F38-4969-8395-255D72C6EB9E}" type="presParOf" srcId="{D134F868-4706-454B-A92D-D8991CED4F04}" destId="{A0427668-BEFE-4CED-9163-3E572CFFA83F}" srcOrd="1" destOrd="0" presId="urn:microsoft.com/office/officeart/2005/8/layout/lProcess2"/>
    <dgm:cxn modelId="{4E8E5A60-1913-408B-9399-ECE128CBFEF5}" type="presParOf" srcId="{D134F868-4706-454B-A92D-D8991CED4F04}" destId="{1EA8133C-358A-45F8-9E3E-95CFC91A8F08}" srcOrd="2" destOrd="0" presId="urn:microsoft.com/office/officeart/2005/8/layout/lProcess2"/>
    <dgm:cxn modelId="{4F6B285E-7890-4B3C-B5BD-9968DAA9B86F}" type="presParOf" srcId="{1EA8133C-358A-45F8-9E3E-95CFC91A8F08}" destId="{7FA13476-7BC5-4A3F-9D62-E876BC3B5B21}" srcOrd="0" destOrd="0" presId="urn:microsoft.com/office/officeart/2005/8/layout/lProcess2"/>
    <dgm:cxn modelId="{8624DD67-023B-4248-8E56-4E0A2EF5DD25}" type="presParOf" srcId="{7FA13476-7BC5-4A3F-9D62-E876BC3B5B21}" destId="{65E738A2-9943-47BA-9D87-CAF5C78BC113}" srcOrd="0" destOrd="0" presId="urn:microsoft.com/office/officeart/2005/8/layout/lProcess2"/>
    <dgm:cxn modelId="{C81A08F7-8B9A-49ED-A6B6-901CBC21AD34}" type="presParOf" srcId="{7FA13476-7BC5-4A3F-9D62-E876BC3B5B21}" destId="{6048269F-F4E8-4CAB-802F-DAF50EC4BB4C}" srcOrd="1" destOrd="0" presId="urn:microsoft.com/office/officeart/2005/8/layout/lProcess2"/>
    <dgm:cxn modelId="{9233E780-5FE0-47A2-8E39-20E9E179EE1C}" type="presParOf" srcId="{7FA13476-7BC5-4A3F-9D62-E876BC3B5B21}" destId="{30653D5D-62F6-451C-80AA-01AAE1F55270}" srcOrd="2" destOrd="0" presId="urn:microsoft.com/office/officeart/2005/8/layout/lProcess2"/>
    <dgm:cxn modelId="{FA23DB55-1474-4F0E-9AFD-847B6D638C51}" type="presParOf" srcId="{7FA13476-7BC5-4A3F-9D62-E876BC3B5B21}" destId="{761941B9-5FE8-4D86-BD93-AA3BC2DEEEEF}" srcOrd="3" destOrd="0" presId="urn:microsoft.com/office/officeart/2005/8/layout/lProcess2"/>
    <dgm:cxn modelId="{6F7C69E0-0ABC-4D87-ADB9-099A7F54DB2B}" type="presParOf" srcId="{7FA13476-7BC5-4A3F-9D62-E876BC3B5B21}" destId="{9AB039CD-D187-40B1-93F6-5622620FFFE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7E04C4-20FE-4AE9-950B-CA5605E5E2C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6105FF-91BB-4459-B773-CB8F3AE31FDA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Bahnschrift" panose="020B0502040204020203" pitchFamily="34" charset="0"/>
            </a:rPr>
            <a:t>Un dépassement des clivages</a:t>
          </a:r>
          <a:endParaRPr lang="fr-FR" b="1" dirty="0">
            <a:latin typeface="Bahnschrift" panose="020B0502040204020203" pitchFamily="34" charset="0"/>
          </a:endParaRPr>
        </a:p>
      </dgm:t>
    </dgm:pt>
    <dgm:pt modelId="{8B296B4F-A192-4B7F-B16D-E33F649E200F}" type="parTrans" cxnId="{2FA0376C-A919-4612-8577-DF37867A682C}">
      <dgm:prSet/>
      <dgm:spPr/>
      <dgm:t>
        <a:bodyPr/>
        <a:lstStyle/>
        <a:p>
          <a:endParaRPr lang="fr-FR">
            <a:latin typeface="Bahnschrift" panose="020B0502040204020203" pitchFamily="34" charset="0"/>
          </a:endParaRPr>
        </a:p>
      </dgm:t>
    </dgm:pt>
    <dgm:pt modelId="{AE99FF0F-758B-4748-8DB5-D4F5C4CFB923}" type="sibTrans" cxnId="{2FA0376C-A919-4612-8577-DF37867A682C}">
      <dgm:prSet/>
      <dgm:spPr/>
      <dgm:t>
        <a:bodyPr/>
        <a:lstStyle/>
        <a:p>
          <a:endParaRPr lang="fr-FR">
            <a:latin typeface="Bahnschrift" panose="020B0502040204020203" pitchFamily="34" charset="0"/>
          </a:endParaRPr>
        </a:p>
      </dgm:t>
    </dgm:pt>
    <dgm:pt modelId="{0248902E-DF60-4E29-9F4F-16E18FD0BB1E}">
      <dgm:prSet phldrT="[Texte]"/>
      <dgm:spPr>
        <a:noFill/>
        <a:ln>
          <a:solidFill>
            <a:srgbClr val="F2CD5A"/>
          </a:solidFill>
        </a:ln>
      </dgm:spPr>
      <dgm:t>
        <a:bodyPr/>
        <a:lstStyle/>
        <a:p>
          <a:r>
            <a:rPr lang="fr-FR" b="1" dirty="0" smtClean="0">
              <a:solidFill>
                <a:srgbClr val="FCCE4A"/>
              </a:solidFill>
              <a:latin typeface="Bahnschrift" panose="020B0502040204020203" pitchFamily="34" charset="0"/>
            </a:rPr>
            <a:t>Fédérateur</a:t>
          </a:r>
        </a:p>
        <a:p>
          <a:r>
            <a:rPr lang="fr-FR" b="0" dirty="0" smtClean="0">
              <a:latin typeface="Bahnschrift" panose="020B0502040204020203" pitchFamily="34" charset="0"/>
            </a:rPr>
            <a:t>Faire </a:t>
          </a:r>
          <a:r>
            <a:rPr lang="fr-FR" b="0" dirty="0" smtClean="0">
              <a:latin typeface="Bahnschrift" panose="020B0502040204020203" pitchFamily="34" charset="0"/>
            </a:rPr>
            <a:t>travailler ensemble</a:t>
          </a:r>
          <a:endParaRPr lang="fr-FR" b="0" dirty="0">
            <a:latin typeface="Bahnschrift" panose="020B0502040204020203" pitchFamily="34" charset="0"/>
          </a:endParaRPr>
        </a:p>
      </dgm:t>
    </dgm:pt>
    <dgm:pt modelId="{FA37C929-0294-4AFC-A386-2D4BE3A96681}" type="parTrans" cxnId="{96D28723-27D8-47B1-94FF-5047F98C2B1D}">
      <dgm:prSet/>
      <dgm:spPr/>
      <dgm:t>
        <a:bodyPr/>
        <a:lstStyle/>
        <a:p>
          <a:endParaRPr lang="fr-FR"/>
        </a:p>
      </dgm:t>
    </dgm:pt>
    <dgm:pt modelId="{B3D3BA99-9280-4B4B-BB01-BA3D7D0E8A75}" type="sibTrans" cxnId="{96D28723-27D8-47B1-94FF-5047F98C2B1D}">
      <dgm:prSet/>
      <dgm:spPr/>
      <dgm:t>
        <a:bodyPr/>
        <a:lstStyle/>
        <a:p>
          <a:endParaRPr lang="fr-FR"/>
        </a:p>
      </dgm:t>
    </dgm:pt>
    <dgm:pt modelId="{C1F88CCD-8CA8-4913-849B-9676FEFFFF9C}">
      <dgm:prSet phldrT="[Texte]"/>
      <dgm:spPr>
        <a:noFill/>
        <a:ln>
          <a:solidFill>
            <a:srgbClr val="6497FA"/>
          </a:solidFill>
        </a:ln>
      </dgm:spPr>
      <dgm:t>
        <a:bodyPr/>
        <a:lstStyle/>
        <a:p>
          <a:r>
            <a:rPr lang="fr-FR" b="1" dirty="0" smtClean="0">
              <a:solidFill>
                <a:srgbClr val="6497FA"/>
              </a:solidFill>
              <a:latin typeface="Bahnschrift" panose="020B0502040204020203" pitchFamily="34" charset="0"/>
            </a:rPr>
            <a:t>Mobilisateur</a:t>
          </a:r>
          <a:endParaRPr lang="fr-FR" b="1" dirty="0">
            <a:solidFill>
              <a:srgbClr val="6497FA"/>
            </a:solidFill>
            <a:latin typeface="Bahnschrift" panose="020B0502040204020203" pitchFamily="34" charset="0"/>
          </a:endParaRPr>
        </a:p>
      </dgm:t>
    </dgm:pt>
    <dgm:pt modelId="{8859DEA5-90C2-41A1-9E20-67FB53FC8CA4}" type="parTrans" cxnId="{44A94F17-1E64-4CD9-8EFB-0E648EE62F51}">
      <dgm:prSet/>
      <dgm:spPr/>
      <dgm:t>
        <a:bodyPr/>
        <a:lstStyle/>
        <a:p>
          <a:endParaRPr lang="fr-FR"/>
        </a:p>
      </dgm:t>
    </dgm:pt>
    <dgm:pt modelId="{F660B6AC-E987-498E-98B7-D417BAA8B151}" type="sibTrans" cxnId="{44A94F17-1E64-4CD9-8EFB-0E648EE62F51}">
      <dgm:prSet/>
      <dgm:spPr/>
      <dgm:t>
        <a:bodyPr/>
        <a:lstStyle/>
        <a:p>
          <a:endParaRPr lang="fr-FR"/>
        </a:p>
      </dgm:t>
    </dgm:pt>
    <dgm:pt modelId="{EF4ABFB8-A5F6-4314-A03F-E745EE9C09ED}">
      <dgm:prSet phldrT="[Texte]"/>
      <dgm:spPr>
        <a:noFill/>
        <a:ln>
          <a:solidFill>
            <a:srgbClr val="EE6E60"/>
          </a:solidFill>
        </a:ln>
      </dgm:spPr>
      <dgm:t>
        <a:bodyPr/>
        <a:lstStyle/>
        <a:p>
          <a:r>
            <a:rPr lang="fr-FR" b="1" dirty="0" smtClean="0">
              <a:solidFill>
                <a:srgbClr val="EE6E60"/>
              </a:solidFill>
              <a:latin typeface="Bahnschrift" panose="020B0502040204020203" pitchFamily="34" charset="0"/>
            </a:rPr>
            <a:t>Innovant</a:t>
          </a:r>
        </a:p>
        <a:p>
          <a:r>
            <a:rPr lang="fr-FR" b="0" dirty="0" smtClean="0">
              <a:latin typeface="Bahnschrift" panose="020B0502040204020203" pitchFamily="34" charset="0"/>
            </a:rPr>
            <a:t>Adopter </a:t>
          </a:r>
          <a:r>
            <a:rPr lang="fr-FR" b="0" dirty="0" smtClean="0">
              <a:latin typeface="Bahnschrift" panose="020B0502040204020203" pitchFamily="34" charset="0"/>
            </a:rPr>
            <a:t>une approche </a:t>
          </a:r>
          <a:r>
            <a:rPr lang="fr-FR" b="1" dirty="0" smtClean="0">
              <a:latin typeface="Bahnschrift" panose="020B0502040204020203" pitchFamily="34" charset="0"/>
            </a:rPr>
            <a:t>populationnelle</a:t>
          </a:r>
          <a:endParaRPr lang="fr-FR" b="1" dirty="0">
            <a:latin typeface="Bahnschrift" panose="020B0502040204020203" pitchFamily="34" charset="0"/>
          </a:endParaRPr>
        </a:p>
      </dgm:t>
    </dgm:pt>
    <dgm:pt modelId="{FB0D6E83-E527-47D8-8773-90BE63520EF3}" type="parTrans" cxnId="{094EFA3D-7C3C-4E50-9CB0-8CA6974DA08C}">
      <dgm:prSet/>
      <dgm:spPr/>
      <dgm:t>
        <a:bodyPr/>
        <a:lstStyle/>
        <a:p>
          <a:endParaRPr lang="fr-FR"/>
        </a:p>
      </dgm:t>
    </dgm:pt>
    <dgm:pt modelId="{FA88E3A1-B7C7-40F8-B554-2FEE4F5FEE36}" type="sibTrans" cxnId="{094EFA3D-7C3C-4E50-9CB0-8CA6974DA08C}">
      <dgm:prSet/>
      <dgm:spPr/>
      <dgm:t>
        <a:bodyPr/>
        <a:lstStyle/>
        <a:p>
          <a:endParaRPr lang="fr-FR"/>
        </a:p>
      </dgm:t>
    </dgm:pt>
    <dgm:pt modelId="{8E5A4A42-504B-4078-84F8-0523B135770E}">
      <dgm:prSet phldrT="[Texte]"/>
      <dgm:spPr>
        <a:noFill/>
        <a:ln>
          <a:solidFill>
            <a:srgbClr val="EE6E60"/>
          </a:solidFill>
        </a:ln>
      </dgm:spPr>
      <dgm:t>
        <a:bodyPr/>
        <a:lstStyle/>
        <a:p>
          <a:r>
            <a:rPr lang="fr-FR" b="0" dirty="0" smtClean="0">
              <a:latin typeface="Bahnschrift" panose="020B0502040204020203" pitchFamily="34" charset="0"/>
            </a:rPr>
            <a:t>Adopter une approche </a:t>
          </a:r>
          <a:r>
            <a:rPr lang="fr-FR" b="1" dirty="0" smtClean="0">
              <a:latin typeface="Bahnschrift" panose="020B0502040204020203" pitchFamily="34" charset="0"/>
            </a:rPr>
            <a:t>intégrée</a:t>
          </a:r>
        </a:p>
        <a:p>
          <a:r>
            <a:rPr lang="fr-FR" b="0" dirty="0" smtClean="0">
              <a:latin typeface="Bahnschrift" panose="020B0502040204020203" pitchFamily="34" charset="0"/>
            </a:rPr>
            <a:t>Proposer un accompagnement </a:t>
          </a:r>
          <a:r>
            <a:rPr lang="fr-FR" b="1" dirty="0" smtClean="0">
              <a:latin typeface="Bahnschrift" panose="020B0502040204020203" pitchFamily="34" charset="0"/>
            </a:rPr>
            <a:t>« en coutures anglaises »</a:t>
          </a:r>
          <a:endParaRPr lang="fr-FR" b="1" dirty="0">
            <a:latin typeface="Bahnschrift" panose="020B0502040204020203" pitchFamily="34" charset="0"/>
          </a:endParaRPr>
        </a:p>
      </dgm:t>
    </dgm:pt>
    <dgm:pt modelId="{A050D9F7-7F4C-4DBE-B106-C538EE286E9B}" type="parTrans" cxnId="{4CE6B4DA-F33C-4EB8-BD02-9AC56714CBE7}">
      <dgm:prSet/>
      <dgm:spPr/>
      <dgm:t>
        <a:bodyPr/>
        <a:lstStyle/>
        <a:p>
          <a:endParaRPr lang="fr-FR"/>
        </a:p>
      </dgm:t>
    </dgm:pt>
    <dgm:pt modelId="{62983AA0-9723-4FAD-8328-8BC2791EF7D1}" type="sibTrans" cxnId="{4CE6B4DA-F33C-4EB8-BD02-9AC56714CBE7}">
      <dgm:prSet/>
      <dgm:spPr/>
      <dgm:t>
        <a:bodyPr/>
        <a:lstStyle/>
        <a:p>
          <a:endParaRPr lang="fr-FR"/>
        </a:p>
      </dgm:t>
    </dgm:pt>
    <dgm:pt modelId="{D5D54196-48B2-4D5D-B5BD-DAAA9E134050}">
      <dgm:prSet phldrT="[Texte]"/>
      <dgm:spPr>
        <a:solidFill>
          <a:srgbClr val="F2CD5A"/>
        </a:solidFill>
      </dgm:spPr>
      <dgm:t>
        <a:bodyPr/>
        <a:lstStyle/>
        <a:p>
          <a:r>
            <a:rPr lang="fr-FR" b="1" dirty="0" smtClean="0">
              <a:latin typeface="Bahnschrift" panose="020B0502040204020203" pitchFamily="34" charset="0"/>
            </a:rPr>
            <a:t>Des dynamiques partenariales</a:t>
          </a:r>
          <a:endParaRPr lang="fr-FR" b="1" dirty="0">
            <a:latin typeface="Bahnschrift" panose="020B0502040204020203" pitchFamily="34" charset="0"/>
          </a:endParaRPr>
        </a:p>
      </dgm:t>
    </dgm:pt>
    <dgm:pt modelId="{82E30FEE-2FE4-42C6-8D17-87EF17468F76}" type="parTrans" cxnId="{9467005A-F10A-42BB-8EE9-9B66A92AB5D2}">
      <dgm:prSet/>
      <dgm:spPr/>
      <dgm:t>
        <a:bodyPr/>
        <a:lstStyle/>
        <a:p>
          <a:endParaRPr lang="fr-FR"/>
        </a:p>
      </dgm:t>
    </dgm:pt>
    <dgm:pt modelId="{8FDB5F62-5271-4421-B63D-9709BE15F4F5}" type="sibTrans" cxnId="{9467005A-F10A-42BB-8EE9-9B66A92AB5D2}">
      <dgm:prSet/>
      <dgm:spPr/>
      <dgm:t>
        <a:bodyPr/>
        <a:lstStyle/>
        <a:p>
          <a:endParaRPr lang="fr-FR"/>
        </a:p>
      </dgm:t>
    </dgm:pt>
    <dgm:pt modelId="{7EC50F21-2802-4FDC-A2A0-20C8DDAACFB7}">
      <dgm:prSet phldrT="[Texte]"/>
      <dgm:spPr>
        <a:noFill/>
        <a:ln>
          <a:solidFill>
            <a:srgbClr val="F2CD5A"/>
          </a:solidFill>
        </a:ln>
      </dgm:spPr>
      <dgm:t>
        <a:bodyPr/>
        <a:lstStyle/>
        <a:p>
          <a:r>
            <a:rPr lang="fr-FR" b="0" dirty="0" smtClean="0">
              <a:latin typeface="Bahnschrift" panose="020B0502040204020203" pitchFamily="34" charset="0"/>
            </a:rPr>
            <a:t>Développer la connaissance mutuelle des </a:t>
          </a:r>
          <a:r>
            <a:rPr lang="fr-FR" b="1" dirty="0" smtClean="0">
              <a:latin typeface="Bahnschrift" panose="020B0502040204020203" pitchFamily="34" charset="0"/>
            </a:rPr>
            <a:t>« Pros des 1000 premiers jours »</a:t>
          </a:r>
        </a:p>
        <a:p>
          <a:r>
            <a:rPr lang="fr-FR" b="0" dirty="0" smtClean="0">
              <a:latin typeface="Bahnschrift" panose="020B0502040204020203" pitchFamily="34" charset="0"/>
            </a:rPr>
            <a:t>Créer des </a:t>
          </a:r>
          <a:r>
            <a:rPr lang="fr-FR" b="1" dirty="0" smtClean="0">
              <a:latin typeface="Bahnschrift" panose="020B0502040204020203" pitchFamily="34" charset="0"/>
            </a:rPr>
            <a:t>dynamiques territoriales</a:t>
          </a:r>
        </a:p>
      </dgm:t>
    </dgm:pt>
    <dgm:pt modelId="{016DEECC-2B10-4049-9691-61FF3F8A8199}" type="parTrans" cxnId="{625EFBAC-3ABD-4C2E-9449-8A6AF9897744}">
      <dgm:prSet/>
      <dgm:spPr/>
      <dgm:t>
        <a:bodyPr/>
        <a:lstStyle/>
        <a:p>
          <a:endParaRPr lang="fr-FR"/>
        </a:p>
      </dgm:t>
    </dgm:pt>
    <dgm:pt modelId="{640F8DE9-AFD1-4E1C-9592-2E8A95A4C3DB}" type="sibTrans" cxnId="{625EFBAC-3ABD-4C2E-9449-8A6AF9897744}">
      <dgm:prSet/>
      <dgm:spPr/>
      <dgm:t>
        <a:bodyPr/>
        <a:lstStyle/>
        <a:p>
          <a:endParaRPr lang="fr-FR"/>
        </a:p>
      </dgm:t>
    </dgm:pt>
    <dgm:pt modelId="{A40E635D-6659-4288-AA82-2703383B703D}">
      <dgm:prSet phldrT="[Texte]"/>
      <dgm:spPr>
        <a:solidFill>
          <a:srgbClr val="7A9BF8"/>
        </a:solidFill>
      </dgm:spPr>
      <dgm:t>
        <a:bodyPr/>
        <a:lstStyle/>
        <a:p>
          <a:r>
            <a:rPr lang="fr-FR" b="1" dirty="0" smtClean="0">
              <a:latin typeface="Bahnschrift" panose="020B0502040204020203" pitchFamily="34" charset="0"/>
            </a:rPr>
            <a:t>Un objectif partagé</a:t>
          </a:r>
          <a:endParaRPr lang="fr-FR" b="1" dirty="0">
            <a:latin typeface="Bahnschrift" panose="020B0502040204020203" pitchFamily="34" charset="0"/>
          </a:endParaRPr>
        </a:p>
      </dgm:t>
    </dgm:pt>
    <dgm:pt modelId="{81E6403F-39B9-4D8E-9DE1-99BCE45F55FB}" type="parTrans" cxnId="{0E853AD4-2C1B-45B0-8D4E-02EF57D8098C}">
      <dgm:prSet/>
      <dgm:spPr/>
      <dgm:t>
        <a:bodyPr/>
        <a:lstStyle/>
        <a:p>
          <a:endParaRPr lang="fr-FR"/>
        </a:p>
      </dgm:t>
    </dgm:pt>
    <dgm:pt modelId="{F1AB2D69-D323-4473-A35D-EE4A79C04E0F}" type="sibTrans" cxnId="{0E853AD4-2C1B-45B0-8D4E-02EF57D8098C}">
      <dgm:prSet/>
      <dgm:spPr/>
      <dgm:t>
        <a:bodyPr/>
        <a:lstStyle/>
        <a:p>
          <a:endParaRPr lang="fr-FR"/>
        </a:p>
      </dgm:t>
    </dgm:pt>
    <dgm:pt modelId="{E05B4958-EF48-4005-A704-68362D940B5E}">
      <dgm:prSet phldrT="[Texte]"/>
      <dgm:spPr>
        <a:noFill/>
        <a:ln>
          <a:solidFill>
            <a:srgbClr val="6497FA"/>
          </a:solidFill>
        </a:ln>
      </dgm:spPr>
      <dgm:t>
        <a:bodyPr/>
        <a:lstStyle/>
        <a:p>
          <a:r>
            <a:rPr lang="fr-FR" b="0" dirty="0" smtClean="0">
              <a:latin typeface="Bahnschrift" panose="020B0502040204020203" pitchFamily="34" charset="0"/>
            </a:rPr>
            <a:t>Concourir au </a:t>
          </a:r>
          <a:r>
            <a:rPr lang="fr-FR" b="1" dirty="0" smtClean="0">
              <a:latin typeface="Bahnschrift" panose="020B0502040204020203" pitchFamily="34" charset="0"/>
            </a:rPr>
            <a:t>développement</a:t>
          </a:r>
          <a:r>
            <a:rPr lang="fr-FR" b="0" dirty="0" smtClean="0">
              <a:latin typeface="Bahnschrift" panose="020B0502040204020203" pitchFamily="34" charset="0"/>
            </a:rPr>
            <a:t> de l’enfant…</a:t>
          </a:r>
          <a:endParaRPr lang="fr-FR" b="0" dirty="0">
            <a:latin typeface="Bahnschrift" panose="020B0502040204020203" pitchFamily="34" charset="0"/>
          </a:endParaRPr>
        </a:p>
      </dgm:t>
    </dgm:pt>
    <dgm:pt modelId="{279D1EF8-EA8D-4B5A-B262-615FDD23D5BA}" type="parTrans" cxnId="{D9FF7AFC-16D5-4C42-BB6B-F9575006CB74}">
      <dgm:prSet/>
      <dgm:spPr/>
      <dgm:t>
        <a:bodyPr/>
        <a:lstStyle/>
        <a:p>
          <a:endParaRPr lang="fr-FR"/>
        </a:p>
      </dgm:t>
    </dgm:pt>
    <dgm:pt modelId="{C3526635-4364-4E90-91DC-62D340B83940}" type="sibTrans" cxnId="{D9FF7AFC-16D5-4C42-BB6B-F9575006CB74}">
      <dgm:prSet/>
      <dgm:spPr/>
      <dgm:t>
        <a:bodyPr/>
        <a:lstStyle/>
        <a:p>
          <a:endParaRPr lang="fr-FR"/>
        </a:p>
      </dgm:t>
    </dgm:pt>
    <dgm:pt modelId="{26C1115B-2BB1-4D0E-9ACE-CB3BCC1A1D5A}">
      <dgm:prSet phldrT="[Texte]"/>
      <dgm:spPr>
        <a:noFill/>
        <a:ln>
          <a:solidFill>
            <a:srgbClr val="6497FA"/>
          </a:solidFill>
        </a:ln>
      </dgm:spPr>
      <dgm:t>
        <a:bodyPr/>
        <a:lstStyle/>
        <a:p>
          <a:r>
            <a:rPr lang="fr-FR" b="0" dirty="0" smtClean="0">
              <a:latin typeface="Bahnschrift" panose="020B0502040204020203" pitchFamily="34" charset="0"/>
            </a:rPr>
            <a:t>… et la santé de l’adulte</a:t>
          </a:r>
        </a:p>
        <a:p>
          <a:r>
            <a:rPr lang="fr-FR" b="0" dirty="0" smtClean="0">
              <a:solidFill>
                <a:schemeClr val="tx1"/>
              </a:solidFill>
              <a:latin typeface="Bahnschrift" panose="020B0502040204020203" pitchFamily="34" charset="0"/>
            </a:rPr>
            <a:t>Lutter contre les </a:t>
          </a:r>
          <a:r>
            <a:rPr lang="fr-FR" b="1" dirty="0" smtClean="0">
              <a:solidFill>
                <a:schemeClr val="tx1"/>
              </a:solidFill>
              <a:latin typeface="Bahnschrift" panose="020B0502040204020203" pitchFamily="34" charset="0"/>
            </a:rPr>
            <a:t>inégalités</a:t>
          </a:r>
          <a:endParaRPr lang="fr-FR" b="1" dirty="0">
            <a:solidFill>
              <a:schemeClr val="tx1"/>
            </a:solidFill>
            <a:latin typeface="Bahnschrift" panose="020B0502040204020203" pitchFamily="34" charset="0"/>
          </a:endParaRPr>
        </a:p>
      </dgm:t>
    </dgm:pt>
    <dgm:pt modelId="{DFF16B1C-B61F-4DA2-BA25-2BD4FB50BFBA}" type="parTrans" cxnId="{AE1A41A0-A84B-4EFF-A51B-AC791F32D9CB}">
      <dgm:prSet/>
      <dgm:spPr/>
      <dgm:t>
        <a:bodyPr/>
        <a:lstStyle/>
        <a:p>
          <a:endParaRPr lang="fr-FR"/>
        </a:p>
      </dgm:t>
    </dgm:pt>
    <dgm:pt modelId="{DCFE0861-F720-48B1-B01B-FA7D4C7B4ED5}" type="sibTrans" cxnId="{AE1A41A0-A84B-4EFF-A51B-AC791F32D9CB}">
      <dgm:prSet/>
      <dgm:spPr/>
      <dgm:t>
        <a:bodyPr/>
        <a:lstStyle/>
        <a:p>
          <a:endParaRPr lang="fr-FR"/>
        </a:p>
      </dgm:t>
    </dgm:pt>
    <dgm:pt modelId="{3E5B09D2-0069-40A3-820C-DDD869F0CC7B}" type="pres">
      <dgm:prSet presAssocID="{0E7E04C4-20FE-4AE9-950B-CA5605E5E2C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E2EE1A8-20E1-4DBB-B006-F6FF7069C2E3}" type="pres">
      <dgm:prSet presAssocID="{726105FF-91BB-4459-B773-CB8F3AE31FD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8F3ACD-22BE-46A5-8065-3391DBA51B00}" type="pres">
      <dgm:prSet presAssocID="{726105FF-91BB-4459-B773-CB8F3AE31FD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64040A-EB7E-45A5-978D-B4ED3B5FF9A3}" type="pres">
      <dgm:prSet presAssocID="{D5D54196-48B2-4D5D-B5BD-DAAA9E13405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35BC08-AF63-43FB-A357-FBAA0A7F34B9}" type="pres">
      <dgm:prSet presAssocID="{D5D54196-48B2-4D5D-B5BD-DAAA9E13405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10AC8B-7884-4B2E-B945-E289BA3A82F8}" type="pres">
      <dgm:prSet presAssocID="{A40E635D-6659-4288-AA82-2703383B703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402B23-CD75-45C8-A129-3A95A4898BC2}" type="pres">
      <dgm:prSet presAssocID="{A40E635D-6659-4288-AA82-2703383B703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853AD4-2C1B-45B0-8D4E-02EF57D8098C}" srcId="{0E7E04C4-20FE-4AE9-950B-CA5605E5E2C5}" destId="{A40E635D-6659-4288-AA82-2703383B703D}" srcOrd="2" destOrd="0" parTransId="{81E6403F-39B9-4D8E-9DE1-99BCE45F55FB}" sibTransId="{F1AB2D69-D323-4473-A35D-EE4A79C04E0F}"/>
    <dgm:cxn modelId="{2FA0376C-A919-4612-8577-DF37867A682C}" srcId="{0E7E04C4-20FE-4AE9-950B-CA5605E5E2C5}" destId="{726105FF-91BB-4459-B773-CB8F3AE31FDA}" srcOrd="0" destOrd="0" parTransId="{8B296B4F-A192-4B7F-B16D-E33F649E200F}" sibTransId="{AE99FF0F-758B-4748-8DB5-D4F5C4CFB923}"/>
    <dgm:cxn modelId="{DA58CBD4-8ABE-40E5-B27E-F30D89BD9CE4}" type="presOf" srcId="{7EC50F21-2802-4FDC-A2A0-20C8DDAACFB7}" destId="{1435BC08-AF63-43FB-A357-FBAA0A7F34B9}" srcOrd="0" destOrd="1" presId="urn:microsoft.com/office/officeart/2009/3/layout/IncreasingArrowsProcess"/>
    <dgm:cxn modelId="{3170977B-B296-46E9-AE65-138A38D6FE52}" type="presOf" srcId="{E05B4958-EF48-4005-A704-68362D940B5E}" destId="{57402B23-CD75-45C8-A129-3A95A4898BC2}" srcOrd="0" destOrd="1" presId="urn:microsoft.com/office/officeart/2009/3/layout/IncreasingArrowsProcess"/>
    <dgm:cxn modelId="{9467005A-F10A-42BB-8EE9-9B66A92AB5D2}" srcId="{0E7E04C4-20FE-4AE9-950B-CA5605E5E2C5}" destId="{D5D54196-48B2-4D5D-B5BD-DAAA9E134050}" srcOrd="1" destOrd="0" parTransId="{82E30FEE-2FE4-42C6-8D17-87EF17468F76}" sibTransId="{8FDB5F62-5271-4421-B63D-9709BE15F4F5}"/>
    <dgm:cxn modelId="{96D28723-27D8-47B1-94FF-5047F98C2B1D}" srcId="{D5D54196-48B2-4D5D-B5BD-DAAA9E134050}" destId="{0248902E-DF60-4E29-9F4F-16E18FD0BB1E}" srcOrd="0" destOrd="0" parTransId="{FA37C929-0294-4AFC-A386-2D4BE3A96681}" sibTransId="{B3D3BA99-9280-4B4B-BB01-BA3D7D0E8A75}"/>
    <dgm:cxn modelId="{DD67291B-DDF7-4750-B60E-C7A8407A74FD}" type="presOf" srcId="{A40E635D-6659-4288-AA82-2703383B703D}" destId="{6110AC8B-7884-4B2E-B945-E289BA3A82F8}" srcOrd="0" destOrd="0" presId="urn:microsoft.com/office/officeart/2009/3/layout/IncreasingArrowsProcess"/>
    <dgm:cxn modelId="{D7CB2AB7-C865-482A-A2EB-E5651521ED07}" type="presOf" srcId="{EF4ABFB8-A5F6-4314-A03F-E745EE9C09ED}" destId="{348F3ACD-22BE-46A5-8065-3391DBA51B00}" srcOrd="0" destOrd="0" presId="urn:microsoft.com/office/officeart/2009/3/layout/IncreasingArrowsProcess"/>
    <dgm:cxn modelId="{8D2CACBC-F7C4-46C5-9450-0B35D6612069}" type="presOf" srcId="{26C1115B-2BB1-4D0E-9ACE-CB3BCC1A1D5A}" destId="{57402B23-CD75-45C8-A129-3A95A4898BC2}" srcOrd="0" destOrd="2" presId="urn:microsoft.com/office/officeart/2009/3/layout/IncreasingArrowsProcess"/>
    <dgm:cxn modelId="{F38039B6-2618-4D4A-B5DC-DB949EFD789A}" type="presOf" srcId="{0E7E04C4-20FE-4AE9-950B-CA5605E5E2C5}" destId="{3E5B09D2-0069-40A3-820C-DDD869F0CC7B}" srcOrd="0" destOrd="0" presId="urn:microsoft.com/office/officeart/2009/3/layout/IncreasingArrowsProcess"/>
    <dgm:cxn modelId="{C9688CEE-C0D6-456F-8180-88D211B985DD}" type="presOf" srcId="{726105FF-91BB-4459-B773-CB8F3AE31FDA}" destId="{CE2EE1A8-20E1-4DBB-B006-F6FF7069C2E3}" srcOrd="0" destOrd="0" presId="urn:microsoft.com/office/officeart/2009/3/layout/IncreasingArrowsProcess"/>
    <dgm:cxn modelId="{2E70F959-A7ED-4924-B03B-39E9F5545295}" type="presOf" srcId="{C1F88CCD-8CA8-4913-849B-9676FEFFFF9C}" destId="{57402B23-CD75-45C8-A129-3A95A4898BC2}" srcOrd="0" destOrd="0" presId="urn:microsoft.com/office/officeart/2009/3/layout/IncreasingArrowsProcess"/>
    <dgm:cxn modelId="{094EFA3D-7C3C-4E50-9CB0-8CA6974DA08C}" srcId="{726105FF-91BB-4459-B773-CB8F3AE31FDA}" destId="{EF4ABFB8-A5F6-4314-A03F-E745EE9C09ED}" srcOrd="0" destOrd="0" parTransId="{FB0D6E83-E527-47D8-8773-90BE63520EF3}" sibTransId="{FA88E3A1-B7C7-40F8-B554-2FEE4F5FEE36}"/>
    <dgm:cxn modelId="{AC8B1AA3-87BA-4002-B000-1D6BFB382C35}" type="presOf" srcId="{D5D54196-48B2-4D5D-B5BD-DAAA9E134050}" destId="{AA64040A-EB7E-45A5-978D-B4ED3B5FF9A3}" srcOrd="0" destOrd="0" presId="urn:microsoft.com/office/officeart/2009/3/layout/IncreasingArrowsProcess"/>
    <dgm:cxn modelId="{D9FF7AFC-16D5-4C42-BB6B-F9575006CB74}" srcId="{A40E635D-6659-4288-AA82-2703383B703D}" destId="{E05B4958-EF48-4005-A704-68362D940B5E}" srcOrd="1" destOrd="0" parTransId="{279D1EF8-EA8D-4B5A-B262-615FDD23D5BA}" sibTransId="{C3526635-4364-4E90-91DC-62D340B83940}"/>
    <dgm:cxn modelId="{F73054DA-2513-4572-A930-CF915B0A8619}" type="presOf" srcId="{8E5A4A42-504B-4078-84F8-0523B135770E}" destId="{348F3ACD-22BE-46A5-8065-3391DBA51B00}" srcOrd="0" destOrd="1" presId="urn:microsoft.com/office/officeart/2009/3/layout/IncreasingArrowsProcess"/>
    <dgm:cxn modelId="{AE1A41A0-A84B-4EFF-A51B-AC791F32D9CB}" srcId="{A40E635D-6659-4288-AA82-2703383B703D}" destId="{26C1115B-2BB1-4D0E-9ACE-CB3BCC1A1D5A}" srcOrd="2" destOrd="0" parTransId="{DFF16B1C-B61F-4DA2-BA25-2BD4FB50BFBA}" sibTransId="{DCFE0861-F720-48B1-B01B-FA7D4C7B4ED5}"/>
    <dgm:cxn modelId="{8E602121-7364-42CB-99C8-2E73371493FB}" type="presOf" srcId="{0248902E-DF60-4E29-9F4F-16E18FD0BB1E}" destId="{1435BC08-AF63-43FB-A357-FBAA0A7F34B9}" srcOrd="0" destOrd="0" presId="urn:microsoft.com/office/officeart/2009/3/layout/IncreasingArrowsProcess"/>
    <dgm:cxn modelId="{625EFBAC-3ABD-4C2E-9449-8A6AF9897744}" srcId="{D5D54196-48B2-4D5D-B5BD-DAAA9E134050}" destId="{7EC50F21-2802-4FDC-A2A0-20C8DDAACFB7}" srcOrd="1" destOrd="0" parTransId="{016DEECC-2B10-4049-9691-61FF3F8A8199}" sibTransId="{640F8DE9-AFD1-4E1C-9592-2E8A95A4C3DB}"/>
    <dgm:cxn modelId="{44A94F17-1E64-4CD9-8EFB-0E648EE62F51}" srcId="{A40E635D-6659-4288-AA82-2703383B703D}" destId="{C1F88CCD-8CA8-4913-849B-9676FEFFFF9C}" srcOrd="0" destOrd="0" parTransId="{8859DEA5-90C2-41A1-9E20-67FB53FC8CA4}" sibTransId="{F660B6AC-E987-498E-98B7-D417BAA8B151}"/>
    <dgm:cxn modelId="{4CE6B4DA-F33C-4EB8-BD02-9AC56714CBE7}" srcId="{726105FF-91BB-4459-B773-CB8F3AE31FDA}" destId="{8E5A4A42-504B-4078-84F8-0523B135770E}" srcOrd="1" destOrd="0" parTransId="{A050D9F7-7F4C-4DBE-B106-C538EE286E9B}" sibTransId="{62983AA0-9723-4FAD-8328-8BC2791EF7D1}"/>
    <dgm:cxn modelId="{2743344A-9AC7-42A2-9647-1D39D157D22A}" type="presParOf" srcId="{3E5B09D2-0069-40A3-820C-DDD869F0CC7B}" destId="{CE2EE1A8-20E1-4DBB-B006-F6FF7069C2E3}" srcOrd="0" destOrd="0" presId="urn:microsoft.com/office/officeart/2009/3/layout/IncreasingArrowsProcess"/>
    <dgm:cxn modelId="{962748DA-16E1-4210-99B6-C6F70FB88AE8}" type="presParOf" srcId="{3E5B09D2-0069-40A3-820C-DDD869F0CC7B}" destId="{348F3ACD-22BE-46A5-8065-3391DBA51B00}" srcOrd="1" destOrd="0" presId="urn:microsoft.com/office/officeart/2009/3/layout/IncreasingArrowsProcess"/>
    <dgm:cxn modelId="{760E153C-D28B-45A0-BA26-FFBB2826E99B}" type="presParOf" srcId="{3E5B09D2-0069-40A3-820C-DDD869F0CC7B}" destId="{AA64040A-EB7E-45A5-978D-B4ED3B5FF9A3}" srcOrd="2" destOrd="0" presId="urn:microsoft.com/office/officeart/2009/3/layout/IncreasingArrowsProcess"/>
    <dgm:cxn modelId="{666FA3F1-B3AB-4E74-BD08-FFE54E6003D2}" type="presParOf" srcId="{3E5B09D2-0069-40A3-820C-DDD869F0CC7B}" destId="{1435BC08-AF63-43FB-A357-FBAA0A7F34B9}" srcOrd="3" destOrd="0" presId="urn:microsoft.com/office/officeart/2009/3/layout/IncreasingArrowsProcess"/>
    <dgm:cxn modelId="{A511ACA6-6BE7-4FAA-AAB0-4BABCD0E0D51}" type="presParOf" srcId="{3E5B09D2-0069-40A3-820C-DDD869F0CC7B}" destId="{6110AC8B-7884-4B2E-B945-E289BA3A82F8}" srcOrd="4" destOrd="0" presId="urn:microsoft.com/office/officeart/2009/3/layout/IncreasingArrowsProcess"/>
    <dgm:cxn modelId="{21D428E4-86F7-4B97-96DF-4827EB2E4635}" type="presParOf" srcId="{3E5B09D2-0069-40A3-820C-DDD869F0CC7B}" destId="{57402B23-CD75-45C8-A129-3A95A4898BC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8E56429-B61A-4499-AA54-5EC713764B71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810422F-2B0D-4CFC-867C-B43A14644C22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Janvier – Février 2022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202DA0CE-EF39-489F-ACB5-D433E0C49943}" type="parTrans" cxnId="{D646AE48-7ADF-473A-B64F-FE123AA97678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DC279B27-7E31-4EAB-9026-68E180EB6436}" type="sibTrans" cxnId="{D646AE48-7ADF-473A-B64F-FE123AA97678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613A28E4-BEAA-42F6-A3D9-501366496B9D}">
      <dgm:prSet phldrT="[Texte]"/>
      <dgm:spPr>
        <a:xfrm>
          <a:off x="6377965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+mn-ea"/>
              <a:cs typeface="+mn-cs"/>
            </a:rPr>
            <a:t>Automne 2022</a:t>
          </a:r>
          <a:endParaRPr lang="fr-FR" b="1" dirty="0">
            <a:solidFill>
              <a:srgbClr val="3D3D83"/>
            </a:solidFill>
            <a:latin typeface="Marianne"/>
            <a:ea typeface="+mn-ea"/>
            <a:cs typeface="+mn-cs"/>
          </a:endParaRPr>
        </a:p>
      </dgm:t>
    </dgm:pt>
    <dgm:pt modelId="{9B84F012-C92A-4815-B6AB-A2B6E5608618}" type="parTrans" cxnId="{F45AE43E-9E51-499E-A58E-5221A8ED6514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930FBE12-4AFF-4F2F-AA86-5E6E587A1EA8}" type="sibTrans" cxnId="{F45AE43E-9E51-499E-A58E-5221A8ED6514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35C18C07-E6D2-4739-A2A5-66D726872B13}">
      <dgm:prSet phldrT="[Texte]"/>
      <dgm:spPr>
        <a:xfrm>
          <a:off x="1597094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Montée en charge des </a:t>
          </a:r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livraisons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D25BA547-FF87-452C-AF7E-AFB84C70EF8E}" type="parTrans" cxnId="{25A56C47-7B4B-46DA-9946-6EA9DEE8CC8F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3391C802-4A3C-4C51-912E-E01719FEBA13}" type="sibTrans" cxnId="{25A56C47-7B4B-46DA-9946-6EA9DEE8CC8F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BB41152E-9E2E-4CCD-A4BD-E3D2A290D4FB}">
      <dgm:prSet phldrT="[Texte]"/>
      <dgm:spPr>
        <a:xfrm>
          <a:off x="6377965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Reprise des inclusions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F2D79ABB-46C2-4B09-A016-CB3C48371EEF}" type="parTrans" cxnId="{6F2CFFD3-03DB-4E3E-BCB7-5E1B0CB97CD8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6DFEDAB9-2158-46CA-A622-752443F10AA3}" type="sibTrans" cxnId="{6F2CFFD3-03DB-4E3E-BCB7-5E1B0CB97CD8}">
      <dgm:prSet/>
      <dgm:spPr/>
      <dgm:t>
        <a:bodyPr/>
        <a:lstStyle/>
        <a:p>
          <a:endParaRPr lang="fr-FR">
            <a:latin typeface="Marianne"/>
          </a:endParaRPr>
        </a:p>
      </dgm:t>
    </dgm:pt>
    <dgm:pt modelId="{5BA5D667-78AC-44CF-A219-287FDFD62A0F}">
      <dgm:prSet phldrT="[Texte]"/>
      <dgm:spPr>
        <a:xfrm>
          <a:off x="4784341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Eté </a:t>
          </a:r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2022 :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7354D875-546C-48B4-AB78-719CA02DB310}" type="parTrans" cxnId="{F0767E4D-6DC9-4C04-9061-A0370E5D0F3E}">
      <dgm:prSet/>
      <dgm:spPr/>
      <dgm:t>
        <a:bodyPr/>
        <a:lstStyle/>
        <a:p>
          <a:endParaRPr lang="fr-FR"/>
        </a:p>
      </dgm:t>
    </dgm:pt>
    <dgm:pt modelId="{6DE9ECD1-0677-4668-AC12-399F1E4F7169}" type="sibTrans" cxnId="{F0767E4D-6DC9-4C04-9061-A0370E5D0F3E}">
      <dgm:prSet/>
      <dgm:spPr/>
      <dgm:t>
        <a:bodyPr/>
        <a:lstStyle/>
        <a:p>
          <a:endParaRPr lang="fr-FR"/>
        </a:p>
      </dgm:t>
    </dgm:pt>
    <dgm:pt modelId="{478B07CD-EC23-4C7B-B3CA-3F98F9C52036}">
      <dgm:prSet phldrT="[Texte]"/>
      <dgm:spPr>
        <a:xfrm>
          <a:off x="1597094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Mars 22 – lancement du dispositif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92A780AD-F3AD-4400-B08D-CA9D33534E8C}" type="parTrans" cxnId="{313166C9-3D5E-4111-95C2-A8667098B627}">
      <dgm:prSet/>
      <dgm:spPr/>
      <dgm:t>
        <a:bodyPr/>
        <a:lstStyle/>
        <a:p>
          <a:endParaRPr lang="fr-FR"/>
        </a:p>
      </dgm:t>
    </dgm:pt>
    <dgm:pt modelId="{8F54AA61-DC80-409C-90A1-D4BDC4D1E965}" type="sibTrans" cxnId="{313166C9-3D5E-4111-95C2-A8667098B627}">
      <dgm:prSet/>
      <dgm:spPr/>
      <dgm:t>
        <a:bodyPr/>
        <a:lstStyle/>
        <a:p>
          <a:endParaRPr lang="fr-FR"/>
        </a:p>
      </dgm:t>
    </dgm:pt>
    <dgm:pt modelId="{73E7CB2D-E57C-4DC0-B803-72DD1FCCE213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Communication </a:t>
          </a:r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ARS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7A7850BE-3BE4-49E9-8DB9-2E57672E21A0}" type="parTrans" cxnId="{39B53BB4-AA83-4B58-BB62-8835626884C3}">
      <dgm:prSet/>
      <dgm:spPr/>
      <dgm:t>
        <a:bodyPr/>
        <a:lstStyle/>
        <a:p>
          <a:endParaRPr lang="fr-FR"/>
        </a:p>
      </dgm:t>
    </dgm:pt>
    <dgm:pt modelId="{30EAE599-84DB-4D58-8627-190DCCBD1F43}" type="sibTrans" cxnId="{39B53BB4-AA83-4B58-BB62-8835626884C3}">
      <dgm:prSet/>
      <dgm:spPr/>
      <dgm:t>
        <a:bodyPr/>
        <a:lstStyle/>
        <a:p>
          <a:endParaRPr lang="fr-FR"/>
        </a:p>
      </dgm:t>
    </dgm:pt>
    <dgm:pt modelId="{8C87C2A9-D137-47EA-8FFA-76F525719F27}">
      <dgm:prSet phldrT="[Texte]"/>
      <dgm:spPr>
        <a:xfrm>
          <a:off x="3190718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Juin 2022 : arbitrage 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45653F43-3C78-4C4C-BB2D-937C9A8B047B}" type="parTrans" cxnId="{2DBD0954-24FC-4912-BE4B-6148940496C2}">
      <dgm:prSet/>
      <dgm:spPr/>
      <dgm:t>
        <a:bodyPr/>
        <a:lstStyle/>
        <a:p>
          <a:endParaRPr lang="fr-FR"/>
        </a:p>
      </dgm:t>
    </dgm:pt>
    <dgm:pt modelId="{CE7A03BA-5371-4F72-9A9D-188C6F4B48C0}" type="sibTrans" cxnId="{2DBD0954-24FC-4912-BE4B-6148940496C2}">
      <dgm:prSet/>
      <dgm:spPr/>
      <dgm:t>
        <a:bodyPr/>
        <a:lstStyle/>
        <a:p>
          <a:endParaRPr lang="fr-FR"/>
        </a:p>
      </dgm:t>
    </dgm:pt>
    <dgm:pt modelId="{7D62E4C6-A110-45D5-B890-CAC245B1F9E6}">
      <dgm:prSet phldrT="[Texte]"/>
      <dgm:spPr>
        <a:xfrm>
          <a:off x="4784341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Préparation des </a:t>
          </a:r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marchés 2023 si arbitrage </a:t>
          </a:r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rendu</a:t>
          </a:r>
          <a:endParaRPr lang="fr-FR" i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FD1C6060-ECC9-495D-8F20-534275D697FF}" type="parTrans" cxnId="{7D493C28-8498-4429-BDE9-26A57BE218A7}">
      <dgm:prSet/>
      <dgm:spPr/>
      <dgm:t>
        <a:bodyPr/>
        <a:lstStyle/>
        <a:p>
          <a:endParaRPr lang="fr-FR"/>
        </a:p>
      </dgm:t>
    </dgm:pt>
    <dgm:pt modelId="{2AE4A8A9-02D8-4D28-8D2B-5069454CC047}" type="sibTrans" cxnId="{7D493C28-8498-4429-BDE9-26A57BE218A7}">
      <dgm:prSet/>
      <dgm:spPr/>
      <dgm:t>
        <a:bodyPr/>
        <a:lstStyle/>
        <a:p>
          <a:endParaRPr lang="fr-FR"/>
        </a:p>
      </dgm:t>
    </dgm:pt>
    <dgm:pt modelId="{0FDC21CC-D061-46CA-A50B-3838DACA783D}">
      <dgm:prSet phldrT="[Texte]"/>
      <dgm:spPr>
        <a:xfrm>
          <a:off x="1597094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Accompagnement maternités pilotes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A7A6D697-CD26-4433-8D9A-81C2E57516B3}" type="parTrans" cxnId="{B6D19006-78DB-484C-9DE4-FFDCB167244A}">
      <dgm:prSet/>
      <dgm:spPr/>
      <dgm:t>
        <a:bodyPr/>
        <a:lstStyle/>
        <a:p>
          <a:endParaRPr lang="fr-FR"/>
        </a:p>
      </dgm:t>
    </dgm:pt>
    <dgm:pt modelId="{0DA4F1FB-FF21-456E-8EC7-59228DB1B360}" type="sibTrans" cxnId="{B6D19006-78DB-484C-9DE4-FFDCB167244A}">
      <dgm:prSet/>
      <dgm:spPr/>
      <dgm:t>
        <a:bodyPr/>
        <a:lstStyle/>
        <a:p>
          <a:endParaRPr lang="fr-FR"/>
        </a:p>
      </dgm:t>
    </dgm:pt>
    <dgm:pt modelId="{CF313BF4-9A7B-47C7-B069-C8FE1EE23F74}">
      <dgm:prSet phldrT="[Texte]"/>
      <dgm:spPr>
        <a:xfrm>
          <a:off x="3190718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Préparation de l’arbitrage </a:t>
          </a:r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tranche optionnelle &amp; reconduction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D26D81FE-9CC3-46F6-90F2-BE853864CF7E}" type="parTrans" cxnId="{B89CFAE7-5CA0-49A7-80AE-F19567ABF9E8}">
      <dgm:prSet/>
      <dgm:spPr/>
      <dgm:t>
        <a:bodyPr/>
        <a:lstStyle/>
        <a:p>
          <a:endParaRPr lang="fr-FR"/>
        </a:p>
      </dgm:t>
    </dgm:pt>
    <dgm:pt modelId="{53671E4A-0B87-4433-B117-84652E3CD7FC}" type="sibTrans" cxnId="{B89CFAE7-5CA0-49A7-80AE-F19567ABF9E8}">
      <dgm:prSet/>
      <dgm:spPr/>
      <dgm:t>
        <a:bodyPr/>
        <a:lstStyle/>
        <a:p>
          <a:endParaRPr lang="fr-FR"/>
        </a:p>
      </dgm:t>
    </dgm:pt>
    <dgm:pt modelId="{E86C1439-940F-4A3C-8D19-9F211BBEAA07}">
      <dgm:prSet phldrT="[Texte]"/>
      <dgm:spPr>
        <a:xfrm>
          <a:off x="3190718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Définition des évolutions attendues pour le sac</a:t>
          </a:r>
          <a:endParaRPr lang="fr-FR" i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C71E1ABB-B250-409E-9310-A33894654736}" type="parTrans" cxnId="{5C38BEA2-1E9F-4AC1-9495-4694A39773D1}">
      <dgm:prSet/>
      <dgm:spPr/>
      <dgm:t>
        <a:bodyPr/>
        <a:lstStyle/>
        <a:p>
          <a:endParaRPr lang="fr-FR"/>
        </a:p>
      </dgm:t>
    </dgm:pt>
    <dgm:pt modelId="{B0311220-5E5F-40A1-95A1-671001ACEE7D}" type="sibTrans" cxnId="{5C38BEA2-1E9F-4AC1-9495-4694A39773D1}">
      <dgm:prSet/>
      <dgm:spPr/>
      <dgm:t>
        <a:bodyPr/>
        <a:lstStyle/>
        <a:p>
          <a:endParaRPr lang="fr-FR"/>
        </a:p>
      </dgm:t>
    </dgm:pt>
    <dgm:pt modelId="{BEF68C48-683B-4791-8987-D055CC6F6992}">
      <dgm:prSet phldrT="[Texte]"/>
      <dgm:spPr>
        <a:xfrm>
          <a:off x="3190718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Premiers retours d’expérience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50EC5859-42FF-4B13-9F8B-91FD6AB1F0D6}" type="parTrans" cxnId="{F978234C-9085-47FE-A4DF-DEBF166018BE}">
      <dgm:prSet/>
      <dgm:spPr/>
      <dgm:t>
        <a:bodyPr/>
        <a:lstStyle/>
        <a:p>
          <a:endParaRPr lang="fr-FR"/>
        </a:p>
      </dgm:t>
    </dgm:pt>
    <dgm:pt modelId="{A1A783A9-3C3F-4B0B-9A92-79EBAE5935B9}" type="sibTrans" cxnId="{F978234C-9085-47FE-A4DF-DEBF166018BE}">
      <dgm:prSet/>
      <dgm:spPr/>
      <dgm:t>
        <a:bodyPr/>
        <a:lstStyle/>
        <a:p>
          <a:endParaRPr lang="fr-FR"/>
        </a:p>
      </dgm:t>
    </dgm:pt>
    <dgm:pt modelId="{D253715A-D5E0-4282-AAFE-33D980917D08}">
      <dgm:prSet phldrT="[Texte]"/>
      <dgm:spPr>
        <a:xfrm>
          <a:off x="4784341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Travail avec PMI &amp; Ville</a:t>
          </a:r>
          <a:endParaRPr lang="fr-FR" i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A854389D-3860-43A3-9B1D-CEFE02CEB2A7}" type="parTrans" cxnId="{9F005C2A-D84D-40AE-86D3-B4C2F402A2D7}">
      <dgm:prSet/>
      <dgm:spPr/>
      <dgm:t>
        <a:bodyPr/>
        <a:lstStyle/>
        <a:p>
          <a:endParaRPr lang="fr-FR"/>
        </a:p>
      </dgm:t>
    </dgm:pt>
    <dgm:pt modelId="{A25AD20B-5F80-4B5C-A4E6-84BEAB1569FF}" type="sibTrans" cxnId="{9F005C2A-D84D-40AE-86D3-B4C2F402A2D7}">
      <dgm:prSet/>
      <dgm:spPr/>
      <dgm:t>
        <a:bodyPr/>
        <a:lstStyle/>
        <a:p>
          <a:endParaRPr lang="fr-FR"/>
        </a:p>
      </dgm:t>
    </dgm:pt>
    <dgm:pt modelId="{E7A6CEB9-6C5F-4F48-B0AC-6703DC804139}">
      <dgm:prSet phldrT="[Texte]"/>
      <dgm:spPr>
        <a:xfrm>
          <a:off x="4784341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Travail avec Handicap</a:t>
          </a:r>
          <a:endParaRPr lang="fr-FR" i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45754832-0E80-4816-8477-D0A0B2BA806F}" type="parTrans" cxnId="{C3F3EC9A-916C-4DC4-9C70-AB2DC92A0024}">
      <dgm:prSet/>
      <dgm:spPr/>
      <dgm:t>
        <a:bodyPr/>
        <a:lstStyle/>
        <a:p>
          <a:endParaRPr lang="fr-FR"/>
        </a:p>
      </dgm:t>
    </dgm:pt>
    <dgm:pt modelId="{078E15C2-E3C0-426B-937D-6D8790BA0CB5}" type="sibTrans" cxnId="{C3F3EC9A-916C-4DC4-9C70-AB2DC92A0024}">
      <dgm:prSet/>
      <dgm:spPr/>
      <dgm:t>
        <a:bodyPr/>
        <a:lstStyle/>
        <a:p>
          <a:endParaRPr lang="fr-FR"/>
        </a:p>
      </dgm:t>
    </dgm:pt>
    <dgm:pt modelId="{308689A3-8815-4734-9CD2-DE086C96CC06}">
      <dgm:prSet phldrT="[Texte]"/>
      <dgm:spPr>
        <a:xfrm>
          <a:off x="6377965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Extension du périmètre (selon décision sur le TO)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B330B45C-1E8E-4A0B-BF31-04D5B05030B9}" type="parTrans" cxnId="{DE526D20-36B8-400C-8792-70EE4A825A48}">
      <dgm:prSet/>
      <dgm:spPr/>
      <dgm:t>
        <a:bodyPr/>
        <a:lstStyle/>
        <a:p>
          <a:endParaRPr lang="fr-FR"/>
        </a:p>
      </dgm:t>
    </dgm:pt>
    <dgm:pt modelId="{FC6367D6-84C0-4CD4-A074-C45C88784DF4}" type="sibTrans" cxnId="{DE526D20-36B8-400C-8792-70EE4A825A48}">
      <dgm:prSet/>
      <dgm:spPr/>
      <dgm:t>
        <a:bodyPr/>
        <a:lstStyle/>
        <a:p>
          <a:endParaRPr lang="fr-FR"/>
        </a:p>
      </dgm:t>
    </dgm:pt>
    <dgm:pt modelId="{88FC883A-AE84-4689-8F47-CE92E80F9EA9}">
      <dgm:prSet phldrT="[Texte]"/>
      <dgm:spPr>
        <a:xfrm>
          <a:off x="6377965" y="0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Passation des marchés 2023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540281CF-F38B-4465-8885-77A99F28B580}" type="parTrans" cxnId="{2E1D6D44-3F0F-4EE5-BF83-AAD8B6444884}">
      <dgm:prSet/>
      <dgm:spPr/>
      <dgm:t>
        <a:bodyPr/>
        <a:lstStyle/>
        <a:p>
          <a:endParaRPr lang="fr-FR"/>
        </a:p>
      </dgm:t>
    </dgm:pt>
    <dgm:pt modelId="{63696302-AB41-402F-846F-DA28FC2D08C7}" type="sibTrans" cxnId="{2E1D6D44-3F0F-4EE5-BF83-AAD8B6444884}">
      <dgm:prSet/>
      <dgm:spPr/>
      <dgm:t>
        <a:bodyPr/>
        <a:lstStyle/>
        <a:p>
          <a:endParaRPr lang="fr-FR"/>
        </a:p>
      </dgm:t>
    </dgm:pt>
    <dgm:pt modelId="{D4902D89-8397-4CD1-A9FD-12C776C15B67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Sept. 2021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23B96F84-7EA0-4AB6-8CD3-455B4ED13AE4}" type="parTrans" cxnId="{0D80075D-A046-4576-AD88-CFA71688694D}">
      <dgm:prSet/>
      <dgm:spPr/>
      <dgm:t>
        <a:bodyPr/>
        <a:lstStyle/>
        <a:p>
          <a:endParaRPr lang="fr-FR"/>
        </a:p>
      </dgm:t>
    </dgm:pt>
    <dgm:pt modelId="{45DE0CE6-2568-4E92-A331-F12D0EE806DD}" type="sibTrans" cxnId="{0D80075D-A046-4576-AD88-CFA71688694D}">
      <dgm:prSet/>
      <dgm:spPr/>
      <dgm:t>
        <a:bodyPr/>
        <a:lstStyle/>
        <a:p>
          <a:endParaRPr lang="fr-FR"/>
        </a:p>
      </dgm:t>
    </dgm:pt>
    <dgm:pt modelId="{3EC2A77A-9749-47C2-A726-8F89407FD462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Arbitrage favorable</a:t>
          </a:r>
          <a:endParaRPr lang="fr-FR" b="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9DF3BBE6-FFC8-46FC-951A-98CF863E56A4}" type="parTrans" cxnId="{603914F7-41DA-4DE3-8C67-84F007E518D7}">
      <dgm:prSet/>
      <dgm:spPr/>
      <dgm:t>
        <a:bodyPr/>
        <a:lstStyle/>
        <a:p>
          <a:endParaRPr lang="fr-FR"/>
        </a:p>
      </dgm:t>
    </dgm:pt>
    <dgm:pt modelId="{1AB6D92C-F5A2-417D-B906-FCA929A20DE4}" type="sibTrans" cxnId="{603914F7-41DA-4DE3-8C67-84F007E518D7}">
      <dgm:prSet/>
      <dgm:spPr/>
      <dgm:t>
        <a:bodyPr/>
        <a:lstStyle/>
        <a:p>
          <a:endParaRPr lang="fr-FR"/>
        </a:p>
      </dgm:t>
    </dgm:pt>
    <dgm:pt modelId="{42FB758A-071F-4A30-9AB4-C4DEB16099A7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Conception de l’expérimentation</a:t>
          </a:r>
          <a:endParaRPr lang="fr-FR" b="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1F968FEF-7C95-4C77-BCEB-F9671B5BA95C}" type="parTrans" cxnId="{66BD852F-0281-448B-896F-2B1C146DEB90}">
      <dgm:prSet/>
      <dgm:spPr/>
      <dgm:t>
        <a:bodyPr/>
        <a:lstStyle/>
        <a:p>
          <a:endParaRPr lang="fr-FR"/>
        </a:p>
      </dgm:t>
    </dgm:pt>
    <dgm:pt modelId="{95FF505F-C844-4079-B403-8D57331BD9CB}" type="sibTrans" cxnId="{66BD852F-0281-448B-896F-2B1C146DEB90}">
      <dgm:prSet/>
      <dgm:spPr/>
      <dgm:t>
        <a:bodyPr/>
        <a:lstStyle/>
        <a:p>
          <a:endParaRPr lang="fr-FR"/>
        </a:p>
      </dgm:t>
    </dgm:pt>
    <dgm:pt modelId="{97874CBA-2FA9-4F42-92EB-B1378A0F2A88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Préparation des marchés</a:t>
          </a:r>
          <a:endParaRPr lang="fr-FR" b="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8E2913EB-14C4-454D-826C-09EEB3D667FA}" type="parTrans" cxnId="{80DF3B2D-10F8-474A-8BFE-1695EC5B2757}">
      <dgm:prSet/>
      <dgm:spPr/>
      <dgm:t>
        <a:bodyPr/>
        <a:lstStyle/>
        <a:p>
          <a:endParaRPr lang="fr-FR"/>
        </a:p>
      </dgm:t>
    </dgm:pt>
    <dgm:pt modelId="{D3773181-AD35-4C44-AF2D-AD06BA8B0FE7}" type="sibTrans" cxnId="{80DF3B2D-10F8-474A-8BFE-1695EC5B2757}">
      <dgm:prSet/>
      <dgm:spPr/>
      <dgm:t>
        <a:bodyPr/>
        <a:lstStyle/>
        <a:p>
          <a:endParaRPr lang="fr-FR"/>
        </a:p>
      </dgm:t>
    </dgm:pt>
    <dgm:pt modelId="{D1694BCD-F299-4814-B4AB-9A4C4A359EAE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1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Printemps 2021</a:t>
          </a:r>
          <a:endParaRPr lang="fr-FR" b="1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68DDE7FE-A584-4A21-8CCE-CF09F776048F}" type="parTrans" cxnId="{C9A5E830-3FDA-4C9B-B497-A7AD5B7D5F56}">
      <dgm:prSet/>
      <dgm:spPr/>
      <dgm:t>
        <a:bodyPr/>
        <a:lstStyle/>
        <a:p>
          <a:endParaRPr lang="fr-FR"/>
        </a:p>
      </dgm:t>
    </dgm:pt>
    <dgm:pt modelId="{5B902EC7-16AC-49A1-95E7-D548D25E7C21}" type="sibTrans" cxnId="{C9A5E830-3FDA-4C9B-B497-A7AD5B7D5F56}">
      <dgm:prSet/>
      <dgm:spPr/>
      <dgm:t>
        <a:bodyPr/>
        <a:lstStyle/>
        <a:p>
          <a:endParaRPr lang="fr-FR"/>
        </a:p>
      </dgm:t>
    </dgm:pt>
    <dgm:pt modelId="{D0575409-438C-402C-9CBA-017F6BB62AB7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Prototypage</a:t>
          </a:r>
          <a:endParaRPr lang="fr-FR" b="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1C6618C0-DB38-4080-A3FA-0950B4C22EAD}" type="parTrans" cxnId="{777165FC-BD07-4E7C-9A71-4B135D9E0B4C}">
      <dgm:prSet/>
      <dgm:spPr/>
      <dgm:t>
        <a:bodyPr/>
        <a:lstStyle/>
        <a:p>
          <a:endParaRPr lang="fr-FR"/>
        </a:p>
      </dgm:t>
    </dgm:pt>
    <dgm:pt modelId="{ECEA6C71-E8A6-4579-A2BA-8914C185D501}" type="sibTrans" cxnId="{777165FC-BD07-4E7C-9A71-4B135D9E0B4C}">
      <dgm:prSet/>
      <dgm:spPr/>
      <dgm:t>
        <a:bodyPr/>
        <a:lstStyle/>
        <a:p>
          <a:endParaRPr lang="fr-FR"/>
        </a:p>
      </dgm:t>
    </dgm:pt>
    <dgm:pt modelId="{77DB0C12-0F49-4C37-8E74-EFDD58DDE4CB}">
      <dgm:prSet phldrT="[Texte]"/>
      <dgm:spPr>
        <a:xfrm>
          <a:off x="62799" y="5147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b="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Crash-tests</a:t>
          </a:r>
          <a:endParaRPr lang="fr-FR" b="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gm:t>
    </dgm:pt>
    <dgm:pt modelId="{867E7606-D583-45C4-BE6F-0373F0E00C0D}" type="parTrans" cxnId="{34DF0842-F05D-4701-85FF-C98E5D3A7D8B}">
      <dgm:prSet/>
      <dgm:spPr/>
      <dgm:t>
        <a:bodyPr/>
        <a:lstStyle/>
        <a:p>
          <a:endParaRPr lang="fr-FR"/>
        </a:p>
      </dgm:t>
    </dgm:pt>
    <dgm:pt modelId="{CC355AE2-6E4B-435A-8F6F-093F39CD1C1B}" type="sibTrans" cxnId="{34DF0842-F05D-4701-85FF-C98E5D3A7D8B}">
      <dgm:prSet/>
      <dgm:spPr/>
      <dgm:t>
        <a:bodyPr/>
        <a:lstStyle/>
        <a:p>
          <a:endParaRPr lang="fr-FR"/>
        </a:p>
      </dgm:t>
    </dgm:pt>
    <dgm:pt modelId="{F57C04D6-8FA2-494F-A36B-5C99C6499A60}">
      <dgm:prSet phldrT="[Texte]"/>
      <dgm:spPr>
        <a:xfrm>
          <a:off x="1597094" y="2218588"/>
          <a:ext cx="1517736" cy="1479059"/>
        </a:xfrm>
        <a:noFill/>
        <a:ln>
          <a:noFill/>
        </a:ln>
        <a:effectLst/>
      </dgm:spPr>
      <dgm:t>
        <a:bodyPr/>
        <a:lstStyle/>
        <a:p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Premières </a:t>
          </a:r>
          <a:r>
            <a:rPr lang="fr-FR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maternités</a:t>
          </a:r>
          <a:endParaRPr lang="fr-FR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gm:t>
    </dgm:pt>
    <dgm:pt modelId="{1B6731FD-11D5-44C0-98D1-0158DEE71444}" type="parTrans" cxnId="{B1F3B207-A761-465C-A48A-512584221233}">
      <dgm:prSet/>
      <dgm:spPr/>
      <dgm:t>
        <a:bodyPr/>
        <a:lstStyle/>
        <a:p>
          <a:endParaRPr lang="fr-FR"/>
        </a:p>
      </dgm:t>
    </dgm:pt>
    <dgm:pt modelId="{D565CFDD-2869-4935-8E67-644D26E2399C}" type="sibTrans" cxnId="{B1F3B207-A761-465C-A48A-512584221233}">
      <dgm:prSet/>
      <dgm:spPr/>
      <dgm:t>
        <a:bodyPr/>
        <a:lstStyle/>
        <a:p>
          <a:endParaRPr lang="fr-FR"/>
        </a:p>
      </dgm:t>
    </dgm:pt>
    <dgm:pt modelId="{A52C4B38-1474-4963-9AFF-3CF4FA552BB5}" type="pres">
      <dgm:prSet presAssocID="{A8E56429-B61A-4499-AA54-5EC713764B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A17B23-9F7F-4ED7-AA11-72FF03095A52}" type="pres">
      <dgm:prSet presAssocID="{A8E56429-B61A-4499-AA54-5EC713764B71}" presName="arrow" presStyleLbl="bgShp" presStyleIdx="0" presStyleCnt="1"/>
      <dgm:spPr>
        <a:xfrm>
          <a:off x="0" y="1109294"/>
          <a:ext cx="8776859" cy="1479059"/>
        </a:xfrm>
        <a:prstGeom prst="notchedRightArrow">
          <a:avLst/>
        </a:prstGeom>
        <a:solidFill>
          <a:srgbClr val="21215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r-FR"/>
        </a:p>
      </dgm:t>
    </dgm:pt>
    <dgm:pt modelId="{411079B8-06C6-47E2-A6C1-4B66F8A68B2E}" type="pres">
      <dgm:prSet presAssocID="{A8E56429-B61A-4499-AA54-5EC713764B71}" presName="points" presStyleCnt="0"/>
      <dgm:spPr/>
      <dgm:t>
        <a:bodyPr/>
        <a:lstStyle/>
        <a:p>
          <a:endParaRPr lang="fr-FR"/>
        </a:p>
      </dgm:t>
    </dgm:pt>
    <dgm:pt modelId="{15088F43-A8D5-4823-AE24-CB9B27DFF01A}" type="pres">
      <dgm:prSet presAssocID="{D1694BCD-F299-4814-B4AB-9A4C4A359EAE}" presName="compositeA" presStyleCnt="0"/>
      <dgm:spPr/>
    </dgm:pt>
    <dgm:pt modelId="{F0231480-1FE8-45A3-8568-08C4E30E47ED}" type="pres">
      <dgm:prSet presAssocID="{D1694BCD-F299-4814-B4AB-9A4C4A359EAE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20DDE6-A9FD-4AC1-B11D-40FD3B9D2527}" type="pres">
      <dgm:prSet presAssocID="{D1694BCD-F299-4814-B4AB-9A4C4A359EAE}" presName="circleA" presStyleLbl="node1" presStyleIdx="0" presStyleCnt="7"/>
      <dgm:spPr>
        <a:solidFill>
          <a:srgbClr val="6497FA"/>
        </a:solidFill>
      </dgm:spPr>
      <dgm:t>
        <a:bodyPr/>
        <a:lstStyle/>
        <a:p>
          <a:endParaRPr lang="fr-FR"/>
        </a:p>
      </dgm:t>
    </dgm:pt>
    <dgm:pt modelId="{383AC56B-34B7-40C7-96E3-3B5A9EDA7089}" type="pres">
      <dgm:prSet presAssocID="{D1694BCD-F299-4814-B4AB-9A4C4A359EAE}" presName="spaceA" presStyleCnt="0"/>
      <dgm:spPr/>
    </dgm:pt>
    <dgm:pt modelId="{C5735258-341F-478F-99D8-4ADA837A594D}" type="pres">
      <dgm:prSet presAssocID="{5B902EC7-16AC-49A1-95E7-D548D25E7C21}" presName="space" presStyleCnt="0"/>
      <dgm:spPr/>
    </dgm:pt>
    <dgm:pt modelId="{F499A5D0-F710-420F-9FF3-E636C32AB400}" type="pres">
      <dgm:prSet presAssocID="{D4902D89-8397-4CD1-A9FD-12C776C15B67}" presName="compositeB" presStyleCnt="0"/>
      <dgm:spPr/>
    </dgm:pt>
    <dgm:pt modelId="{E41CAC06-A98E-42CB-961B-3112D7C7EB0A}" type="pres">
      <dgm:prSet presAssocID="{D4902D89-8397-4CD1-A9FD-12C776C15B67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B721CB-0103-4A13-8146-BBBB070E5C77}" type="pres">
      <dgm:prSet presAssocID="{D4902D89-8397-4CD1-A9FD-12C776C15B67}" presName="circleB" presStyleLbl="node1" presStyleIdx="1" presStyleCnt="7"/>
      <dgm:spPr>
        <a:solidFill>
          <a:srgbClr val="EE6E60"/>
        </a:solidFill>
      </dgm:spPr>
      <dgm:t>
        <a:bodyPr/>
        <a:lstStyle/>
        <a:p>
          <a:endParaRPr lang="fr-FR"/>
        </a:p>
      </dgm:t>
    </dgm:pt>
    <dgm:pt modelId="{5D540840-84CB-4505-A9CE-E10B6D7E6E2E}" type="pres">
      <dgm:prSet presAssocID="{D4902D89-8397-4CD1-A9FD-12C776C15B67}" presName="spaceB" presStyleCnt="0"/>
      <dgm:spPr/>
    </dgm:pt>
    <dgm:pt modelId="{D15C56CB-5F92-4112-8C86-CE27362C9057}" type="pres">
      <dgm:prSet presAssocID="{45DE0CE6-2568-4E92-A331-F12D0EE806DD}" presName="space" presStyleCnt="0"/>
      <dgm:spPr/>
    </dgm:pt>
    <dgm:pt modelId="{00152A9D-8912-40B1-9A6E-47EFA10E166D}" type="pres">
      <dgm:prSet presAssocID="{C810422F-2B0D-4CFC-867C-B43A14644C22}" presName="compositeA" presStyleCnt="0"/>
      <dgm:spPr/>
      <dgm:t>
        <a:bodyPr/>
        <a:lstStyle/>
        <a:p>
          <a:endParaRPr lang="fr-FR"/>
        </a:p>
      </dgm:t>
    </dgm:pt>
    <dgm:pt modelId="{D6104E75-07E9-4A05-853D-4F0D50894632}" type="pres">
      <dgm:prSet presAssocID="{C810422F-2B0D-4CFC-867C-B43A14644C22}" presName="textA" presStyleLbl="revTx" presStyleIdx="2" presStyleCnt="7" custLinFactNeighborX="3909" custLinFactNeighborY="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D4E058-2EC5-4990-A516-ACCF69A7B6C7}" type="pres">
      <dgm:prSet presAssocID="{C810422F-2B0D-4CFC-867C-B43A14644C22}" presName="circleA" presStyleLbl="node1" presStyleIdx="2" presStyleCnt="7"/>
      <dgm:spPr>
        <a:xfrm>
          <a:off x="577457" y="1663941"/>
          <a:ext cx="369764" cy="369764"/>
        </a:xfrm>
        <a:prstGeom prst="ellipse">
          <a:avLst/>
        </a:prstGeom>
        <a:solidFill>
          <a:srgbClr val="6EC78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2EF40B8-8179-4D81-A26C-143E025C41E0}" type="pres">
      <dgm:prSet presAssocID="{C810422F-2B0D-4CFC-867C-B43A14644C22}" presName="spaceA" presStyleCnt="0"/>
      <dgm:spPr/>
      <dgm:t>
        <a:bodyPr/>
        <a:lstStyle/>
        <a:p>
          <a:endParaRPr lang="fr-FR"/>
        </a:p>
      </dgm:t>
    </dgm:pt>
    <dgm:pt modelId="{29B15D72-F362-4F91-AE24-A17D00F4969F}" type="pres">
      <dgm:prSet presAssocID="{DC279B27-7E31-4EAB-9026-68E180EB6436}" presName="space" presStyleCnt="0"/>
      <dgm:spPr/>
      <dgm:t>
        <a:bodyPr/>
        <a:lstStyle/>
        <a:p>
          <a:endParaRPr lang="fr-FR"/>
        </a:p>
      </dgm:t>
    </dgm:pt>
    <dgm:pt modelId="{88C9F7C0-8681-4187-BCDB-89879E6CB346}" type="pres">
      <dgm:prSet presAssocID="{478B07CD-EC23-4C7B-B3CA-3F98F9C52036}" presName="compositeB" presStyleCnt="0"/>
      <dgm:spPr/>
    </dgm:pt>
    <dgm:pt modelId="{D643D59E-6C28-470B-BE1F-325FEB9A9191}" type="pres">
      <dgm:prSet presAssocID="{478B07CD-EC23-4C7B-B3CA-3F98F9C52036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3FFEB1-6FBB-42B5-A4B0-2C54EE6F0D27}" type="pres">
      <dgm:prSet presAssocID="{478B07CD-EC23-4C7B-B3CA-3F98F9C52036}" presName="circleB" presStyleLbl="node1" presStyleIdx="3" presStyleCnt="7"/>
      <dgm:spPr>
        <a:xfrm>
          <a:off x="2171080" y="1663941"/>
          <a:ext cx="369764" cy="369764"/>
        </a:xfrm>
        <a:prstGeom prst="ellipse">
          <a:avLst/>
        </a:prstGeom>
        <a:solidFill>
          <a:srgbClr val="FCCE4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F5CB051-B421-4B4D-BE76-94C6F33BD915}" type="pres">
      <dgm:prSet presAssocID="{478B07CD-EC23-4C7B-B3CA-3F98F9C52036}" presName="spaceB" presStyleCnt="0"/>
      <dgm:spPr/>
    </dgm:pt>
    <dgm:pt modelId="{B0A286D2-5307-4D08-9C95-DB8256A4BF60}" type="pres">
      <dgm:prSet presAssocID="{8F54AA61-DC80-409C-90A1-D4BDC4D1E965}" presName="space" presStyleCnt="0"/>
      <dgm:spPr/>
    </dgm:pt>
    <dgm:pt modelId="{38BFD70A-61E2-4565-A8FC-7E4057937BDC}" type="pres">
      <dgm:prSet presAssocID="{8C87C2A9-D137-47EA-8FFA-76F525719F27}" presName="compositeA" presStyleCnt="0"/>
      <dgm:spPr/>
    </dgm:pt>
    <dgm:pt modelId="{71707B18-3025-46C8-9685-ADD5ACF3104A}" type="pres">
      <dgm:prSet presAssocID="{8C87C2A9-D137-47EA-8FFA-76F525719F27}" presName="textA" presStyleLbl="revTx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5ACD790-89F0-4CE6-B436-DC8618AA17F7}" type="pres">
      <dgm:prSet presAssocID="{8C87C2A9-D137-47EA-8FFA-76F525719F27}" presName="circleA" presStyleLbl="node1" presStyleIdx="4" presStyleCnt="7"/>
      <dgm:spPr>
        <a:xfrm>
          <a:off x="3764704" y="1663941"/>
          <a:ext cx="369764" cy="369764"/>
        </a:xfrm>
        <a:prstGeom prst="ellipse">
          <a:avLst/>
        </a:prstGeom>
        <a:solidFill>
          <a:srgbClr val="6497F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F5E8428-698A-4333-96A0-EC39041781E0}" type="pres">
      <dgm:prSet presAssocID="{8C87C2A9-D137-47EA-8FFA-76F525719F27}" presName="spaceA" presStyleCnt="0"/>
      <dgm:spPr/>
    </dgm:pt>
    <dgm:pt modelId="{C494757E-CD35-4D04-A192-B9204F3392E5}" type="pres">
      <dgm:prSet presAssocID="{CE7A03BA-5371-4F72-9A9D-188C6F4B48C0}" presName="space" presStyleCnt="0"/>
      <dgm:spPr/>
    </dgm:pt>
    <dgm:pt modelId="{B2583B41-C39F-4AE7-96BD-FE46DC9CE7EC}" type="pres">
      <dgm:prSet presAssocID="{5BA5D667-78AC-44CF-A219-287FDFD62A0F}" presName="compositeB" presStyleCnt="0"/>
      <dgm:spPr/>
      <dgm:t>
        <a:bodyPr/>
        <a:lstStyle/>
        <a:p>
          <a:endParaRPr lang="fr-FR"/>
        </a:p>
      </dgm:t>
    </dgm:pt>
    <dgm:pt modelId="{314D61BE-F7B6-4931-8F97-663A32C51152}" type="pres">
      <dgm:prSet presAssocID="{5BA5D667-78AC-44CF-A219-287FDFD62A0F}" presName="textB" presStyleLbl="revTx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02422CCC-6FB3-494E-9433-2864D4307681}" type="pres">
      <dgm:prSet presAssocID="{5BA5D667-78AC-44CF-A219-287FDFD62A0F}" presName="circleB" presStyleLbl="node1" presStyleIdx="5" presStyleCnt="7"/>
      <dgm:spPr>
        <a:xfrm>
          <a:off x="5358327" y="1663941"/>
          <a:ext cx="369764" cy="369764"/>
        </a:xfrm>
        <a:prstGeom prst="ellipse">
          <a:avLst/>
        </a:prstGeom>
        <a:solidFill>
          <a:srgbClr val="EE6E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351999C3-549B-44F6-8666-849F4775A3E7}" type="pres">
      <dgm:prSet presAssocID="{5BA5D667-78AC-44CF-A219-287FDFD62A0F}" presName="spaceB" presStyleCnt="0"/>
      <dgm:spPr/>
      <dgm:t>
        <a:bodyPr/>
        <a:lstStyle/>
        <a:p>
          <a:endParaRPr lang="fr-FR"/>
        </a:p>
      </dgm:t>
    </dgm:pt>
    <dgm:pt modelId="{5088EDA4-3B38-440B-AC71-FDE45ADD2DE5}" type="pres">
      <dgm:prSet presAssocID="{6DE9ECD1-0677-4668-AC12-399F1E4F7169}" presName="space" presStyleCnt="0"/>
      <dgm:spPr/>
      <dgm:t>
        <a:bodyPr/>
        <a:lstStyle/>
        <a:p>
          <a:endParaRPr lang="fr-FR"/>
        </a:p>
      </dgm:t>
    </dgm:pt>
    <dgm:pt modelId="{12147FA5-F0AA-48CC-8DDE-3DAEE78CA603}" type="pres">
      <dgm:prSet presAssocID="{613A28E4-BEAA-42F6-A3D9-501366496B9D}" presName="compositeA" presStyleCnt="0"/>
      <dgm:spPr/>
      <dgm:t>
        <a:bodyPr/>
        <a:lstStyle/>
        <a:p>
          <a:endParaRPr lang="fr-FR"/>
        </a:p>
      </dgm:t>
    </dgm:pt>
    <dgm:pt modelId="{E6353089-31FD-4DB4-BB87-5AF7B2020623}" type="pres">
      <dgm:prSet presAssocID="{613A28E4-BEAA-42F6-A3D9-501366496B9D}" presName="textA" presStyleLbl="revTx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65D7D17-560F-43E7-873E-CD0DB1EB1D6F}" type="pres">
      <dgm:prSet presAssocID="{613A28E4-BEAA-42F6-A3D9-501366496B9D}" presName="circleA" presStyleLbl="node1" presStyleIdx="6" presStyleCnt="7"/>
      <dgm:spPr>
        <a:xfrm>
          <a:off x="6951951" y="1663941"/>
          <a:ext cx="369764" cy="369764"/>
        </a:xfrm>
        <a:prstGeom prst="ellipse">
          <a:avLst/>
        </a:prstGeom>
        <a:solidFill>
          <a:srgbClr val="6EC78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BDC670D2-A24A-4D6F-B872-B5E027D68793}" type="pres">
      <dgm:prSet presAssocID="{613A28E4-BEAA-42F6-A3D9-501366496B9D}" presName="spaceA" presStyleCnt="0"/>
      <dgm:spPr/>
      <dgm:t>
        <a:bodyPr/>
        <a:lstStyle/>
        <a:p>
          <a:endParaRPr lang="fr-FR"/>
        </a:p>
      </dgm:t>
    </dgm:pt>
  </dgm:ptLst>
  <dgm:cxnLst>
    <dgm:cxn modelId="{ED865510-449A-49F3-9618-C61661FBB1A2}" type="presOf" srcId="{E7A6CEB9-6C5F-4F48-B0AC-6703DC804139}" destId="{314D61BE-F7B6-4931-8F97-663A32C51152}" srcOrd="0" destOrd="3" presId="urn:microsoft.com/office/officeart/2005/8/layout/hProcess11"/>
    <dgm:cxn modelId="{EA2A9B47-C6AD-4D24-8C14-A15811C43787}" type="presOf" srcId="{BEF68C48-683B-4791-8987-D055CC6F6992}" destId="{71707B18-3025-46C8-9685-ADD5ACF3104A}" srcOrd="0" destOrd="2" presId="urn:microsoft.com/office/officeart/2005/8/layout/hProcess11"/>
    <dgm:cxn modelId="{80C81E1E-68D0-4CDF-B4A0-E78503C1E7EA}" type="presOf" srcId="{BB41152E-9E2E-4CCD-A4BD-E3D2A290D4FB}" destId="{E6353089-31FD-4DB4-BB87-5AF7B2020623}" srcOrd="0" destOrd="1" presId="urn:microsoft.com/office/officeart/2005/8/layout/hProcess11"/>
    <dgm:cxn modelId="{DE526D20-36B8-400C-8792-70EE4A825A48}" srcId="{613A28E4-BEAA-42F6-A3D9-501366496B9D}" destId="{308689A3-8815-4734-9CD2-DE086C96CC06}" srcOrd="1" destOrd="0" parTransId="{B330B45C-1E8E-4A0B-BF31-04D5B05030B9}" sibTransId="{FC6367D6-84C0-4CD4-A074-C45C88784DF4}"/>
    <dgm:cxn modelId="{603914F7-41DA-4DE3-8C67-84F007E518D7}" srcId="{D4902D89-8397-4CD1-A9FD-12C776C15B67}" destId="{3EC2A77A-9749-47C2-A726-8F89407FD462}" srcOrd="0" destOrd="0" parTransId="{9DF3BBE6-FFC8-46FC-951A-98CF863E56A4}" sibTransId="{1AB6D92C-F5A2-417D-B906-FCA929A20DE4}"/>
    <dgm:cxn modelId="{367BA106-B2CF-4252-8E26-1CA8CB9B7B54}" type="presOf" srcId="{35C18C07-E6D2-4739-A2A5-66D726872B13}" destId="{D643D59E-6C28-470B-BE1F-325FEB9A9191}" srcOrd="0" destOrd="3" presId="urn:microsoft.com/office/officeart/2005/8/layout/hProcess11"/>
    <dgm:cxn modelId="{39B53BB4-AA83-4B58-BB62-8835626884C3}" srcId="{C810422F-2B0D-4CFC-867C-B43A14644C22}" destId="{73E7CB2D-E57C-4DC0-B803-72DD1FCCE213}" srcOrd="0" destOrd="0" parTransId="{7A7850BE-3BE4-49E9-8DB9-2E57672E21A0}" sibTransId="{30EAE599-84DB-4D58-8627-190DCCBD1F43}"/>
    <dgm:cxn modelId="{66BD852F-0281-448B-896F-2B1C146DEB90}" srcId="{D4902D89-8397-4CD1-A9FD-12C776C15B67}" destId="{42FB758A-071F-4A30-9AB4-C4DEB16099A7}" srcOrd="1" destOrd="0" parTransId="{1F968FEF-7C95-4C77-BCEB-F9671B5BA95C}" sibTransId="{95FF505F-C844-4079-B403-8D57331BD9CB}"/>
    <dgm:cxn modelId="{05DC3200-DF94-456B-AD15-D62FE4442BE3}" type="presOf" srcId="{D1694BCD-F299-4814-B4AB-9A4C4A359EAE}" destId="{F0231480-1FE8-45A3-8568-08C4E30E47ED}" srcOrd="0" destOrd="0" presId="urn:microsoft.com/office/officeart/2005/8/layout/hProcess11"/>
    <dgm:cxn modelId="{AE52F72F-F00E-4EC2-88A7-193D9F19C0CE}" type="presOf" srcId="{CF313BF4-9A7B-47C7-B069-C8FE1EE23F74}" destId="{71707B18-3025-46C8-9685-ADD5ACF3104A}" srcOrd="0" destOrd="1" presId="urn:microsoft.com/office/officeart/2005/8/layout/hProcess11"/>
    <dgm:cxn modelId="{95CF7DF7-49B9-4243-A5FF-831A6C954EB1}" type="presOf" srcId="{F57C04D6-8FA2-494F-A36B-5C99C6499A60}" destId="{D643D59E-6C28-470B-BE1F-325FEB9A9191}" srcOrd="0" destOrd="2" presId="urn:microsoft.com/office/officeart/2005/8/layout/hProcess11"/>
    <dgm:cxn modelId="{F0767E4D-6DC9-4C04-9061-A0370E5D0F3E}" srcId="{A8E56429-B61A-4499-AA54-5EC713764B71}" destId="{5BA5D667-78AC-44CF-A219-287FDFD62A0F}" srcOrd="5" destOrd="0" parTransId="{7354D875-546C-48B4-AB78-719CA02DB310}" sibTransId="{6DE9ECD1-0677-4668-AC12-399F1E4F7169}"/>
    <dgm:cxn modelId="{5C383BEB-0D83-4B84-AF7F-A209B0228F41}" type="presOf" srcId="{3EC2A77A-9749-47C2-A726-8F89407FD462}" destId="{E41CAC06-A98E-42CB-961B-3112D7C7EB0A}" srcOrd="0" destOrd="1" presId="urn:microsoft.com/office/officeart/2005/8/layout/hProcess11"/>
    <dgm:cxn modelId="{33BB4A94-9824-43D1-9464-4C1C36F8E55C}" type="presOf" srcId="{E86C1439-940F-4A3C-8D19-9F211BBEAA07}" destId="{71707B18-3025-46C8-9685-ADD5ACF3104A}" srcOrd="0" destOrd="3" presId="urn:microsoft.com/office/officeart/2005/8/layout/hProcess11"/>
    <dgm:cxn modelId="{2E1D6D44-3F0F-4EE5-BF83-AAD8B6444884}" srcId="{613A28E4-BEAA-42F6-A3D9-501366496B9D}" destId="{88FC883A-AE84-4689-8F47-CE92E80F9EA9}" srcOrd="2" destOrd="0" parTransId="{540281CF-F38B-4465-8885-77A99F28B580}" sibTransId="{63696302-AB41-402F-846F-DA28FC2D08C7}"/>
    <dgm:cxn modelId="{25A56C47-7B4B-46DA-9946-6EA9DEE8CC8F}" srcId="{478B07CD-EC23-4C7B-B3CA-3F98F9C52036}" destId="{35C18C07-E6D2-4739-A2A5-66D726872B13}" srcOrd="2" destOrd="0" parTransId="{D25BA547-FF87-452C-AF7E-AFB84C70EF8E}" sibTransId="{3391C802-4A3C-4C51-912E-E01719FEBA13}"/>
    <dgm:cxn modelId="{B7F0DBB2-2E38-41EF-8403-274E38FA9E48}" type="presOf" srcId="{613A28E4-BEAA-42F6-A3D9-501366496B9D}" destId="{E6353089-31FD-4DB4-BB87-5AF7B2020623}" srcOrd="0" destOrd="0" presId="urn:microsoft.com/office/officeart/2005/8/layout/hProcess11"/>
    <dgm:cxn modelId="{C3F3EC9A-916C-4DC4-9C70-AB2DC92A0024}" srcId="{5BA5D667-78AC-44CF-A219-287FDFD62A0F}" destId="{E7A6CEB9-6C5F-4F48-B0AC-6703DC804139}" srcOrd="2" destOrd="0" parTransId="{45754832-0E80-4816-8477-D0A0B2BA806F}" sibTransId="{078E15C2-E3C0-426B-937D-6D8790BA0CB5}"/>
    <dgm:cxn modelId="{F978234C-9085-47FE-A4DF-DEBF166018BE}" srcId="{8C87C2A9-D137-47EA-8FFA-76F525719F27}" destId="{BEF68C48-683B-4791-8987-D055CC6F6992}" srcOrd="1" destOrd="0" parTransId="{50EC5859-42FF-4B13-9F8B-91FD6AB1F0D6}" sibTransId="{A1A783A9-3C3F-4B0B-9A92-79EBAE5935B9}"/>
    <dgm:cxn modelId="{125CD137-A729-4EAA-8212-A1DC24C260BA}" type="presOf" srcId="{D253715A-D5E0-4282-AAFE-33D980917D08}" destId="{314D61BE-F7B6-4931-8F97-663A32C51152}" srcOrd="0" destOrd="2" presId="urn:microsoft.com/office/officeart/2005/8/layout/hProcess11"/>
    <dgm:cxn modelId="{B1F3B207-A761-465C-A48A-512584221233}" srcId="{478B07CD-EC23-4C7B-B3CA-3F98F9C52036}" destId="{F57C04D6-8FA2-494F-A36B-5C99C6499A60}" srcOrd="1" destOrd="0" parTransId="{1B6731FD-11D5-44C0-98D1-0158DEE71444}" sibTransId="{D565CFDD-2869-4935-8E67-644D26E2399C}"/>
    <dgm:cxn modelId="{0E9686DA-BB93-4729-921D-0E2782CC668A}" type="presOf" srcId="{D0575409-438C-402C-9CBA-017F6BB62AB7}" destId="{F0231480-1FE8-45A3-8568-08C4E30E47ED}" srcOrd="0" destOrd="1" presId="urn:microsoft.com/office/officeart/2005/8/layout/hProcess11"/>
    <dgm:cxn modelId="{7B6D2001-B117-4D96-BF47-A901D1DCBE91}" type="presOf" srcId="{97874CBA-2FA9-4F42-92EB-B1378A0F2A88}" destId="{E41CAC06-A98E-42CB-961B-3112D7C7EB0A}" srcOrd="0" destOrd="3" presId="urn:microsoft.com/office/officeart/2005/8/layout/hProcess11"/>
    <dgm:cxn modelId="{8F8FD78E-862F-445E-8F29-A5E68142DB67}" type="presOf" srcId="{308689A3-8815-4734-9CD2-DE086C96CC06}" destId="{E6353089-31FD-4DB4-BB87-5AF7B2020623}" srcOrd="0" destOrd="2" presId="urn:microsoft.com/office/officeart/2005/8/layout/hProcess11"/>
    <dgm:cxn modelId="{313166C9-3D5E-4111-95C2-A8667098B627}" srcId="{A8E56429-B61A-4499-AA54-5EC713764B71}" destId="{478B07CD-EC23-4C7B-B3CA-3F98F9C52036}" srcOrd="3" destOrd="0" parTransId="{92A780AD-F3AD-4400-B08D-CA9D33534E8C}" sibTransId="{8F54AA61-DC80-409C-90A1-D4BDC4D1E965}"/>
    <dgm:cxn modelId="{26F97D41-264C-4B21-9C04-D0ED6CD858FF}" type="presOf" srcId="{42FB758A-071F-4A30-9AB4-C4DEB16099A7}" destId="{E41CAC06-A98E-42CB-961B-3112D7C7EB0A}" srcOrd="0" destOrd="2" presId="urn:microsoft.com/office/officeart/2005/8/layout/hProcess11"/>
    <dgm:cxn modelId="{D646AE48-7ADF-473A-B64F-FE123AA97678}" srcId="{A8E56429-B61A-4499-AA54-5EC713764B71}" destId="{C810422F-2B0D-4CFC-867C-B43A14644C22}" srcOrd="2" destOrd="0" parTransId="{202DA0CE-EF39-489F-ACB5-D433E0C49943}" sibTransId="{DC279B27-7E31-4EAB-9026-68E180EB6436}"/>
    <dgm:cxn modelId="{5A6EDEE6-5996-4293-A485-4D4CFA05DA88}" type="presOf" srcId="{8C87C2A9-D137-47EA-8FFA-76F525719F27}" destId="{71707B18-3025-46C8-9685-ADD5ACF3104A}" srcOrd="0" destOrd="0" presId="urn:microsoft.com/office/officeart/2005/8/layout/hProcess11"/>
    <dgm:cxn modelId="{C9A5E830-3FDA-4C9B-B497-A7AD5B7D5F56}" srcId="{A8E56429-B61A-4499-AA54-5EC713764B71}" destId="{D1694BCD-F299-4814-B4AB-9A4C4A359EAE}" srcOrd="0" destOrd="0" parTransId="{68DDE7FE-A584-4A21-8CCE-CF09F776048F}" sibTransId="{5B902EC7-16AC-49A1-95E7-D548D25E7C21}"/>
    <dgm:cxn modelId="{FD9FE9C3-FD5E-4E1C-88B4-6542C09E3CF5}" type="presOf" srcId="{77DB0C12-0F49-4C37-8E74-EFDD58DDE4CB}" destId="{F0231480-1FE8-45A3-8568-08C4E30E47ED}" srcOrd="0" destOrd="2" presId="urn:microsoft.com/office/officeart/2005/8/layout/hProcess11"/>
    <dgm:cxn modelId="{9F005C2A-D84D-40AE-86D3-B4C2F402A2D7}" srcId="{5BA5D667-78AC-44CF-A219-287FDFD62A0F}" destId="{D253715A-D5E0-4282-AAFE-33D980917D08}" srcOrd="1" destOrd="0" parTransId="{A854389D-3860-43A3-9B1D-CEFE02CEB2A7}" sibTransId="{A25AD20B-5F80-4B5C-A4E6-84BEAB1569FF}"/>
    <dgm:cxn modelId="{2B0FE5A6-1CC1-4C52-8878-91B25B736533}" type="presOf" srcId="{478B07CD-EC23-4C7B-B3CA-3F98F9C52036}" destId="{D643D59E-6C28-470B-BE1F-325FEB9A9191}" srcOrd="0" destOrd="0" presId="urn:microsoft.com/office/officeart/2005/8/layout/hProcess11"/>
    <dgm:cxn modelId="{0D80075D-A046-4576-AD88-CFA71688694D}" srcId="{A8E56429-B61A-4499-AA54-5EC713764B71}" destId="{D4902D89-8397-4CD1-A9FD-12C776C15B67}" srcOrd="1" destOrd="0" parTransId="{23B96F84-7EA0-4AB6-8CD3-455B4ED13AE4}" sibTransId="{45DE0CE6-2568-4E92-A331-F12D0EE806DD}"/>
    <dgm:cxn modelId="{F45AE43E-9E51-499E-A58E-5221A8ED6514}" srcId="{A8E56429-B61A-4499-AA54-5EC713764B71}" destId="{613A28E4-BEAA-42F6-A3D9-501366496B9D}" srcOrd="6" destOrd="0" parTransId="{9B84F012-C92A-4815-B6AB-A2B6E5608618}" sibTransId="{930FBE12-4AFF-4F2F-AA86-5E6E587A1EA8}"/>
    <dgm:cxn modelId="{5FCF9F42-0BC0-4F78-B761-BCDBB73A4B74}" type="presOf" srcId="{C810422F-2B0D-4CFC-867C-B43A14644C22}" destId="{D6104E75-07E9-4A05-853D-4F0D50894632}" srcOrd="0" destOrd="0" presId="urn:microsoft.com/office/officeart/2005/8/layout/hProcess11"/>
    <dgm:cxn modelId="{2DBD0954-24FC-4912-BE4B-6148940496C2}" srcId="{A8E56429-B61A-4499-AA54-5EC713764B71}" destId="{8C87C2A9-D137-47EA-8FFA-76F525719F27}" srcOrd="4" destOrd="0" parTransId="{45653F43-3C78-4C4C-BB2D-937C9A8B047B}" sibTransId="{CE7A03BA-5371-4F72-9A9D-188C6F4B48C0}"/>
    <dgm:cxn modelId="{84FE4DFF-777F-4963-8A02-B9E26F8F92B4}" type="presOf" srcId="{D4902D89-8397-4CD1-A9FD-12C776C15B67}" destId="{E41CAC06-A98E-42CB-961B-3112D7C7EB0A}" srcOrd="0" destOrd="0" presId="urn:microsoft.com/office/officeart/2005/8/layout/hProcess11"/>
    <dgm:cxn modelId="{B89CFAE7-5CA0-49A7-80AE-F19567ABF9E8}" srcId="{8C87C2A9-D137-47EA-8FFA-76F525719F27}" destId="{CF313BF4-9A7B-47C7-B069-C8FE1EE23F74}" srcOrd="0" destOrd="0" parTransId="{D26D81FE-9CC3-46F6-90F2-BE853864CF7E}" sibTransId="{53671E4A-0B87-4433-B117-84652E3CD7FC}"/>
    <dgm:cxn modelId="{D0C7A589-72A8-407C-ABB6-E5B25B977899}" type="presOf" srcId="{73E7CB2D-E57C-4DC0-B803-72DD1FCCE213}" destId="{D6104E75-07E9-4A05-853D-4F0D50894632}" srcOrd="0" destOrd="1" presId="urn:microsoft.com/office/officeart/2005/8/layout/hProcess11"/>
    <dgm:cxn modelId="{5C38BEA2-1E9F-4AC1-9495-4694A39773D1}" srcId="{8C87C2A9-D137-47EA-8FFA-76F525719F27}" destId="{E86C1439-940F-4A3C-8D19-9F211BBEAA07}" srcOrd="2" destOrd="0" parTransId="{C71E1ABB-B250-409E-9310-A33894654736}" sibTransId="{B0311220-5E5F-40A1-95A1-671001ACEE7D}"/>
    <dgm:cxn modelId="{4F496082-E8BC-441A-B871-BA35CF694B18}" type="presOf" srcId="{88FC883A-AE84-4689-8F47-CE92E80F9EA9}" destId="{E6353089-31FD-4DB4-BB87-5AF7B2020623}" srcOrd="0" destOrd="3" presId="urn:microsoft.com/office/officeart/2005/8/layout/hProcess11"/>
    <dgm:cxn modelId="{6F2CFFD3-03DB-4E3E-BCB7-5E1B0CB97CD8}" srcId="{613A28E4-BEAA-42F6-A3D9-501366496B9D}" destId="{BB41152E-9E2E-4CCD-A4BD-E3D2A290D4FB}" srcOrd="0" destOrd="0" parTransId="{F2D79ABB-46C2-4B09-A016-CB3C48371EEF}" sibTransId="{6DFEDAB9-2158-46CA-A622-752443F10AA3}"/>
    <dgm:cxn modelId="{777165FC-BD07-4E7C-9A71-4B135D9E0B4C}" srcId="{D1694BCD-F299-4814-B4AB-9A4C4A359EAE}" destId="{D0575409-438C-402C-9CBA-017F6BB62AB7}" srcOrd="0" destOrd="0" parTransId="{1C6618C0-DB38-4080-A3FA-0950B4C22EAD}" sibTransId="{ECEA6C71-E8A6-4579-A2BA-8914C185D501}"/>
    <dgm:cxn modelId="{E48B03DD-B291-4452-9804-87C23FEF0C70}" type="presOf" srcId="{7D62E4C6-A110-45D5-B890-CAC245B1F9E6}" destId="{314D61BE-F7B6-4931-8F97-663A32C51152}" srcOrd="0" destOrd="1" presId="urn:microsoft.com/office/officeart/2005/8/layout/hProcess11"/>
    <dgm:cxn modelId="{B6D19006-78DB-484C-9DE4-FFDCB167244A}" srcId="{478B07CD-EC23-4C7B-B3CA-3F98F9C52036}" destId="{0FDC21CC-D061-46CA-A50B-3838DACA783D}" srcOrd="0" destOrd="0" parTransId="{A7A6D697-CD26-4433-8D9A-81C2E57516B3}" sibTransId="{0DA4F1FB-FF21-456E-8EC7-59228DB1B360}"/>
    <dgm:cxn modelId="{7D493C28-8498-4429-BDE9-26A57BE218A7}" srcId="{5BA5D667-78AC-44CF-A219-287FDFD62A0F}" destId="{7D62E4C6-A110-45D5-B890-CAC245B1F9E6}" srcOrd="0" destOrd="0" parTransId="{FD1C6060-ECC9-495D-8F20-534275D697FF}" sibTransId="{2AE4A8A9-02D8-4D28-8D2B-5069454CC047}"/>
    <dgm:cxn modelId="{33379C3F-A9C9-4E77-9AD3-399B188CFCC9}" type="presOf" srcId="{5BA5D667-78AC-44CF-A219-287FDFD62A0F}" destId="{314D61BE-F7B6-4931-8F97-663A32C51152}" srcOrd="0" destOrd="0" presId="urn:microsoft.com/office/officeart/2005/8/layout/hProcess11"/>
    <dgm:cxn modelId="{F672C8B3-BF7C-4C74-B623-05A325278E26}" type="presOf" srcId="{A8E56429-B61A-4499-AA54-5EC713764B71}" destId="{A52C4B38-1474-4963-9AFF-3CF4FA552BB5}" srcOrd="0" destOrd="0" presId="urn:microsoft.com/office/officeart/2005/8/layout/hProcess11"/>
    <dgm:cxn modelId="{34DF0842-F05D-4701-85FF-C98E5D3A7D8B}" srcId="{D1694BCD-F299-4814-B4AB-9A4C4A359EAE}" destId="{77DB0C12-0F49-4C37-8E74-EFDD58DDE4CB}" srcOrd="1" destOrd="0" parTransId="{867E7606-D583-45C4-BE6F-0373F0E00C0D}" sibTransId="{CC355AE2-6E4B-435A-8F6F-093F39CD1C1B}"/>
    <dgm:cxn modelId="{80DF3B2D-10F8-474A-8BFE-1695EC5B2757}" srcId="{D4902D89-8397-4CD1-A9FD-12C776C15B67}" destId="{97874CBA-2FA9-4F42-92EB-B1378A0F2A88}" srcOrd="2" destOrd="0" parTransId="{8E2913EB-14C4-454D-826C-09EEB3D667FA}" sibTransId="{D3773181-AD35-4C44-AF2D-AD06BA8B0FE7}"/>
    <dgm:cxn modelId="{60AB2204-D620-40FB-94B4-26E65971332C}" type="presOf" srcId="{0FDC21CC-D061-46CA-A50B-3838DACA783D}" destId="{D643D59E-6C28-470B-BE1F-325FEB9A9191}" srcOrd="0" destOrd="1" presId="urn:microsoft.com/office/officeart/2005/8/layout/hProcess11"/>
    <dgm:cxn modelId="{E93A9875-9301-4B6D-8A57-F9F5A3CF7C5B}" type="presParOf" srcId="{A52C4B38-1474-4963-9AFF-3CF4FA552BB5}" destId="{DAA17B23-9F7F-4ED7-AA11-72FF03095A52}" srcOrd="0" destOrd="0" presId="urn:microsoft.com/office/officeart/2005/8/layout/hProcess11"/>
    <dgm:cxn modelId="{64188FAE-02DC-4292-9789-1D843A23A2B0}" type="presParOf" srcId="{A52C4B38-1474-4963-9AFF-3CF4FA552BB5}" destId="{411079B8-06C6-47E2-A6C1-4B66F8A68B2E}" srcOrd="1" destOrd="0" presId="urn:microsoft.com/office/officeart/2005/8/layout/hProcess11"/>
    <dgm:cxn modelId="{A4A6337C-641B-4952-B2E6-05C421E6CB8E}" type="presParOf" srcId="{411079B8-06C6-47E2-A6C1-4B66F8A68B2E}" destId="{15088F43-A8D5-4823-AE24-CB9B27DFF01A}" srcOrd="0" destOrd="0" presId="urn:microsoft.com/office/officeart/2005/8/layout/hProcess11"/>
    <dgm:cxn modelId="{7DFDEC8A-196B-4182-835A-1B7B2C903136}" type="presParOf" srcId="{15088F43-A8D5-4823-AE24-CB9B27DFF01A}" destId="{F0231480-1FE8-45A3-8568-08C4E30E47ED}" srcOrd="0" destOrd="0" presId="urn:microsoft.com/office/officeart/2005/8/layout/hProcess11"/>
    <dgm:cxn modelId="{C31822F0-097E-40C9-AE2D-6C014C0CE8A5}" type="presParOf" srcId="{15088F43-A8D5-4823-AE24-CB9B27DFF01A}" destId="{D820DDE6-A9FD-4AC1-B11D-40FD3B9D2527}" srcOrd="1" destOrd="0" presId="urn:microsoft.com/office/officeart/2005/8/layout/hProcess11"/>
    <dgm:cxn modelId="{A7018646-44EF-4AB2-8309-00AAA349161C}" type="presParOf" srcId="{15088F43-A8D5-4823-AE24-CB9B27DFF01A}" destId="{383AC56B-34B7-40C7-96E3-3B5A9EDA7089}" srcOrd="2" destOrd="0" presId="urn:microsoft.com/office/officeart/2005/8/layout/hProcess11"/>
    <dgm:cxn modelId="{410E0B18-CF20-4184-A7B0-E472849EA777}" type="presParOf" srcId="{411079B8-06C6-47E2-A6C1-4B66F8A68B2E}" destId="{C5735258-341F-478F-99D8-4ADA837A594D}" srcOrd="1" destOrd="0" presId="urn:microsoft.com/office/officeart/2005/8/layout/hProcess11"/>
    <dgm:cxn modelId="{B8563555-3906-41BD-A3F2-C39EE88E1618}" type="presParOf" srcId="{411079B8-06C6-47E2-A6C1-4B66F8A68B2E}" destId="{F499A5D0-F710-420F-9FF3-E636C32AB400}" srcOrd="2" destOrd="0" presId="urn:microsoft.com/office/officeart/2005/8/layout/hProcess11"/>
    <dgm:cxn modelId="{792B0363-4B6C-4FD7-99D0-A4A2D1CC1811}" type="presParOf" srcId="{F499A5D0-F710-420F-9FF3-E636C32AB400}" destId="{E41CAC06-A98E-42CB-961B-3112D7C7EB0A}" srcOrd="0" destOrd="0" presId="urn:microsoft.com/office/officeart/2005/8/layout/hProcess11"/>
    <dgm:cxn modelId="{FD03E223-A853-4082-BD52-0613EA72C505}" type="presParOf" srcId="{F499A5D0-F710-420F-9FF3-E636C32AB400}" destId="{E8B721CB-0103-4A13-8146-BBBB070E5C77}" srcOrd="1" destOrd="0" presId="urn:microsoft.com/office/officeart/2005/8/layout/hProcess11"/>
    <dgm:cxn modelId="{37B3BA22-084C-4B11-8EB2-FBB0FDBE728A}" type="presParOf" srcId="{F499A5D0-F710-420F-9FF3-E636C32AB400}" destId="{5D540840-84CB-4505-A9CE-E10B6D7E6E2E}" srcOrd="2" destOrd="0" presId="urn:microsoft.com/office/officeart/2005/8/layout/hProcess11"/>
    <dgm:cxn modelId="{12E7A290-0ADA-4EB9-BAEC-E26FFA23A19D}" type="presParOf" srcId="{411079B8-06C6-47E2-A6C1-4B66F8A68B2E}" destId="{D15C56CB-5F92-4112-8C86-CE27362C9057}" srcOrd="3" destOrd="0" presId="urn:microsoft.com/office/officeart/2005/8/layout/hProcess11"/>
    <dgm:cxn modelId="{BCDBD9B3-D69A-4875-900D-D6E96FAB7E88}" type="presParOf" srcId="{411079B8-06C6-47E2-A6C1-4B66F8A68B2E}" destId="{00152A9D-8912-40B1-9A6E-47EFA10E166D}" srcOrd="4" destOrd="0" presId="urn:microsoft.com/office/officeart/2005/8/layout/hProcess11"/>
    <dgm:cxn modelId="{FB4257BA-A65F-441F-BBA5-77F2987C9F7B}" type="presParOf" srcId="{00152A9D-8912-40B1-9A6E-47EFA10E166D}" destId="{D6104E75-07E9-4A05-853D-4F0D50894632}" srcOrd="0" destOrd="0" presId="urn:microsoft.com/office/officeart/2005/8/layout/hProcess11"/>
    <dgm:cxn modelId="{FF485CEC-34D4-41C8-B8E9-E82A203FE34B}" type="presParOf" srcId="{00152A9D-8912-40B1-9A6E-47EFA10E166D}" destId="{7AD4E058-2EC5-4990-A516-ACCF69A7B6C7}" srcOrd="1" destOrd="0" presId="urn:microsoft.com/office/officeart/2005/8/layout/hProcess11"/>
    <dgm:cxn modelId="{0BE39062-AFF9-450C-A9CB-638F7657B3FB}" type="presParOf" srcId="{00152A9D-8912-40B1-9A6E-47EFA10E166D}" destId="{72EF40B8-8179-4D81-A26C-143E025C41E0}" srcOrd="2" destOrd="0" presId="urn:microsoft.com/office/officeart/2005/8/layout/hProcess11"/>
    <dgm:cxn modelId="{FE95180D-745B-439B-9330-C5F7C3205828}" type="presParOf" srcId="{411079B8-06C6-47E2-A6C1-4B66F8A68B2E}" destId="{29B15D72-F362-4F91-AE24-A17D00F4969F}" srcOrd="5" destOrd="0" presId="urn:microsoft.com/office/officeart/2005/8/layout/hProcess11"/>
    <dgm:cxn modelId="{C127004F-8C72-4812-BFC3-67962C6F1096}" type="presParOf" srcId="{411079B8-06C6-47E2-A6C1-4B66F8A68B2E}" destId="{88C9F7C0-8681-4187-BCDB-89879E6CB346}" srcOrd="6" destOrd="0" presId="urn:microsoft.com/office/officeart/2005/8/layout/hProcess11"/>
    <dgm:cxn modelId="{C7CD52C3-4580-41EE-AE73-AED00F41295B}" type="presParOf" srcId="{88C9F7C0-8681-4187-BCDB-89879E6CB346}" destId="{D643D59E-6C28-470B-BE1F-325FEB9A9191}" srcOrd="0" destOrd="0" presId="urn:microsoft.com/office/officeart/2005/8/layout/hProcess11"/>
    <dgm:cxn modelId="{9368BE5F-AC96-4C84-B845-D59D37646E5F}" type="presParOf" srcId="{88C9F7C0-8681-4187-BCDB-89879E6CB346}" destId="{F43FFEB1-6FBB-42B5-A4B0-2C54EE6F0D27}" srcOrd="1" destOrd="0" presId="urn:microsoft.com/office/officeart/2005/8/layout/hProcess11"/>
    <dgm:cxn modelId="{95C1BD98-8D01-4CC6-A672-85D1F2FF8241}" type="presParOf" srcId="{88C9F7C0-8681-4187-BCDB-89879E6CB346}" destId="{EF5CB051-B421-4B4D-BE76-94C6F33BD915}" srcOrd="2" destOrd="0" presId="urn:microsoft.com/office/officeart/2005/8/layout/hProcess11"/>
    <dgm:cxn modelId="{912E50EB-44AA-4C1D-9C09-2DB56122FCCE}" type="presParOf" srcId="{411079B8-06C6-47E2-A6C1-4B66F8A68B2E}" destId="{B0A286D2-5307-4D08-9C95-DB8256A4BF60}" srcOrd="7" destOrd="0" presId="urn:microsoft.com/office/officeart/2005/8/layout/hProcess11"/>
    <dgm:cxn modelId="{78EBE0A7-9CFF-4970-A9D1-E26DC1852120}" type="presParOf" srcId="{411079B8-06C6-47E2-A6C1-4B66F8A68B2E}" destId="{38BFD70A-61E2-4565-A8FC-7E4057937BDC}" srcOrd="8" destOrd="0" presId="urn:microsoft.com/office/officeart/2005/8/layout/hProcess11"/>
    <dgm:cxn modelId="{38B13156-CB7F-4737-A5D0-219314D909D3}" type="presParOf" srcId="{38BFD70A-61E2-4565-A8FC-7E4057937BDC}" destId="{71707B18-3025-46C8-9685-ADD5ACF3104A}" srcOrd="0" destOrd="0" presId="urn:microsoft.com/office/officeart/2005/8/layout/hProcess11"/>
    <dgm:cxn modelId="{C05CAB1A-FA92-40F7-9864-0450DD85F28A}" type="presParOf" srcId="{38BFD70A-61E2-4565-A8FC-7E4057937BDC}" destId="{75ACD790-89F0-4CE6-B436-DC8618AA17F7}" srcOrd="1" destOrd="0" presId="urn:microsoft.com/office/officeart/2005/8/layout/hProcess11"/>
    <dgm:cxn modelId="{B088B5EF-F2DC-4830-A518-F3BD648D1F93}" type="presParOf" srcId="{38BFD70A-61E2-4565-A8FC-7E4057937BDC}" destId="{FF5E8428-698A-4333-96A0-EC39041781E0}" srcOrd="2" destOrd="0" presId="urn:microsoft.com/office/officeart/2005/8/layout/hProcess11"/>
    <dgm:cxn modelId="{0E7D2C02-A29F-48B6-9ECC-888128AFFCFF}" type="presParOf" srcId="{411079B8-06C6-47E2-A6C1-4B66F8A68B2E}" destId="{C494757E-CD35-4D04-A192-B9204F3392E5}" srcOrd="9" destOrd="0" presId="urn:microsoft.com/office/officeart/2005/8/layout/hProcess11"/>
    <dgm:cxn modelId="{DDA686BC-4C0B-47C6-A735-4BD04AAD7A7B}" type="presParOf" srcId="{411079B8-06C6-47E2-A6C1-4B66F8A68B2E}" destId="{B2583B41-C39F-4AE7-96BD-FE46DC9CE7EC}" srcOrd="10" destOrd="0" presId="urn:microsoft.com/office/officeart/2005/8/layout/hProcess11"/>
    <dgm:cxn modelId="{2F360F6F-D466-48C5-B585-EE9C9DC78CCD}" type="presParOf" srcId="{B2583B41-C39F-4AE7-96BD-FE46DC9CE7EC}" destId="{314D61BE-F7B6-4931-8F97-663A32C51152}" srcOrd="0" destOrd="0" presId="urn:microsoft.com/office/officeart/2005/8/layout/hProcess11"/>
    <dgm:cxn modelId="{E2D95E61-3FCE-4003-8258-2067D215F4B1}" type="presParOf" srcId="{B2583B41-C39F-4AE7-96BD-FE46DC9CE7EC}" destId="{02422CCC-6FB3-494E-9433-2864D4307681}" srcOrd="1" destOrd="0" presId="urn:microsoft.com/office/officeart/2005/8/layout/hProcess11"/>
    <dgm:cxn modelId="{8DA5C387-B288-4AF6-8E70-4C36263D10A3}" type="presParOf" srcId="{B2583B41-C39F-4AE7-96BD-FE46DC9CE7EC}" destId="{351999C3-549B-44F6-8666-849F4775A3E7}" srcOrd="2" destOrd="0" presId="urn:microsoft.com/office/officeart/2005/8/layout/hProcess11"/>
    <dgm:cxn modelId="{92DD8EC9-67BD-4CD1-9E84-0DE07DF5F3A9}" type="presParOf" srcId="{411079B8-06C6-47E2-A6C1-4B66F8A68B2E}" destId="{5088EDA4-3B38-440B-AC71-FDE45ADD2DE5}" srcOrd="11" destOrd="0" presId="urn:microsoft.com/office/officeart/2005/8/layout/hProcess11"/>
    <dgm:cxn modelId="{9EF0C04D-6F5A-4302-A70C-9474BF4DF20D}" type="presParOf" srcId="{411079B8-06C6-47E2-A6C1-4B66F8A68B2E}" destId="{12147FA5-F0AA-48CC-8DDE-3DAEE78CA603}" srcOrd="12" destOrd="0" presId="urn:microsoft.com/office/officeart/2005/8/layout/hProcess11"/>
    <dgm:cxn modelId="{956CA965-EE46-4966-AB19-290E96C2B911}" type="presParOf" srcId="{12147FA5-F0AA-48CC-8DDE-3DAEE78CA603}" destId="{E6353089-31FD-4DB4-BB87-5AF7B2020623}" srcOrd="0" destOrd="0" presId="urn:microsoft.com/office/officeart/2005/8/layout/hProcess11"/>
    <dgm:cxn modelId="{A072B676-0BDA-4755-9E4B-EAF8E028711A}" type="presParOf" srcId="{12147FA5-F0AA-48CC-8DDE-3DAEE78CA603}" destId="{D65D7D17-560F-43E7-873E-CD0DB1EB1D6F}" srcOrd="1" destOrd="0" presId="urn:microsoft.com/office/officeart/2005/8/layout/hProcess11"/>
    <dgm:cxn modelId="{5B78BB04-A958-49DA-A6E2-0D5FBB5BA905}" type="presParOf" srcId="{12147FA5-F0AA-48CC-8DDE-3DAEE78CA603}" destId="{BDC670D2-A24A-4D6F-B872-B5E027D687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75BB57-4BC8-4586-A486-67946A46DB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84B5BF-32E5-43D8-8EC1-4183BFF5DD6D}">
      <dgm:prSet phldrT="[Texte]"/>
      <dgm:spPr>
        <a:solidFill>
          <a:srgbClr val="6497FA"/>
        </a:solidFill>
        <a:ln>
          <a:noFill/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Entretenir les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dynamiques partenariales de territoire</a:t>
          </a:r>
        </a:p>
      </dgm:t>
    </dgm:pt>
    <dgm:pt modelId="{A460A1B8-647F-4A63-8962-D380B9CEE262}" type="sibTrans" cxnId="{2DCBDC99-D1FB-40B0-8B5D-8A52587856FB}">
      <dgm:prSet/>
      <dgm:spPr/>
      <dgm:t>
        <a:bodyPr/>
        <a:lstStyle/>
        <a:p>
          <a:endParaRPr lang="fr-FR"/>
        </a:p>
      </dgm:t>
    </dgm:pt>
    <dgm:pt modelId="{6E7FA849-9CC6-4577-9FB7-B6DD73DCFF0C}" type="parTrans" cxnId="{2DCBDC99-D1FB-40B0-8B5D-8A52587856FB}">
      <dgm:prSet/>
      <dgm:spPr/>
      <dgm:t>
        <a:bodyPr/>
        <a:lstStyle/>
        <a:p>
          <a:endParaRPr lang="fr-FR"/>
        </a:p>
      </dgm:t>
    </dgm:pt>
    <dgm:pt modelId="{F637802F-3E3B-4DF8-B296-CCA273E41E04}">
      <dgm:prSet/>
      <dgm:spPr>
        <a:ln>
          <a:solidFill>
            <a:srgbClr val="6497FA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Investir les </a:t>
          </a:r>
          <a:r>
            <a:rPr lang="fr-FR" b="1" dirty="0" smtClean="0">
              <a:solidFill>
                <a:srgbClr val="6497FA"/>
              </a:solidFill>
              <a:latin typeface="Marianne" panose="02000000000000000000" pitchFamily="2" charset="0"/>
            </a:rPr>
            <a:t>Comités &amp; Schémas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Départementaux des Services aux Familles</a:t>
          </a:r>
          <a:endParaRPr lang="fr-FR" b="1" dirty="0" smtClean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5788C9AF-0179-44E1-9CC1-E39D64FA1730}" type="sibTrans" cxnId="{526BE4AD-24B6-4235-B607-CAA97BF86CAA}">
      <dgm:prSet/>
      <dgm:spPr/>
      <dgm:t>
        <a:bodyPr/>
        <a:lstStyle/>
        <a:p>
          <a:endParaRPr lang="fr-FR"/>
        </a:p>
      </dgm:t>
    </dgm:pt>
    <dgm:pt modelId="{E46593D7-E9F1-46D7-B2EC-CFAA09F28625}" type="parTrans" cxnId="{526BE4AD-24B6-4235-B607-CAA97BF86CAA}">
      <dgm:prSet/>
      <dgm:spPr/>
      <dgm:t>
        <a:bodyPr/>
        <a:lstStyle/>
        <a:p>
          <a:endParaRPr lang="fr-FR"/>
        </a:p>
      </dgm:t>
    </dgm:pt>
    <dgm:pt modelId="{5D70EDE0-7374-4609-9579-0C748CCB3BB2}">
      <dgm:prSet/>
      <dgm:spPr>
        <a:ln>
          <a:solidFill>
            <a:srgbClr val="6497FA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Lancer de nouveaux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Appels à Projets 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(en lien étroit avec les Commissaires Pauvreté)</a:t>
          </a:r>
          <a:endParaRPr lang="fr-FR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684764E2-3A99-422B-9E48-F13ACB5F1FD3}" type="sibTrans" cxnId="{6459537F-5F61-4CA4-A005-74723E9B9AB5}">
      <dgm:prSet/>
      <dgm:spPr/>
      <dgm:t>
        <a:bodyPr/>
        <a:lstStyle/>
        <a:p>
          <a:endParaRPr lang="fr-FR"/>
        </a:p>
      </dgm:t>
    </dgm:pt>
    <dgm:pt modelId="{071988B4-8304-4301-BD16-C67D9492FCE1}" type="parTrans" cxnId="{6459537F-5F61-4CA4-A005-74723E9B9AB5}">
      <dgm:prSet/>
      <dgm:spPr/>
      <dgm:t>
        <a:bodyPr/>
        <a:lstStyle/>
        <a:p>
          <a:endParaRPr lang="fr-FR"/>
        </a:p>
      </dgm:t>
    </dgm:pt>
    <dgm:pt modelId="{55C76358-EF15-4220-B899-1FBB59B4DEBA}">
      <dgm:prSet/>
      <dgm:spPr>
        <a:ln>
          <a:solidFill>
            <a:srgbClr val="6497FA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Incarner ces dynamiques territoriales via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les </a:t>
          </a:r>
          <a:r>
            <a:rPr lang="fr-FR" b="1" dirty="0" smtClean="0">
              <a:solidFill>
                <a:srgbClr val="FCCE4A"/>
              </a:solidFill>
              <a:latin typeface="Marianne" panose="02000000000000000000" pitchFamily="2" charset="0"/>
            </a:rPr>
            <a:t>Maisons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 des 1000 premiers jours</a:t>
          </a:r>
          <a:endParaRPr lang="fr-FR" dirty="0"/>
        </a:p>
      </dgm:t>
    </dgm:pt>
    <dgm:pt modelId="{05581C66-2DAA-4C22-968E-6E4775DC00EC}" type="sibTrans" cxnId="{F2837F60-2006-48B1-AB3B-FF7CCEB75115}">
      <dgm:prSet/>
      <dgm:spPr/>
      <dgm:t>
        <a:bodyPr/>
        <a:lstStyle/>
        <a:p>
          <a:endParaRPr lang="fr-FR"/>
        </a:p>
      </dgm:t>
    </dgm:pt>
    <dgm:pt modelId="{757460A1-9A46-43F7-BBBB-4996E8B0BDC1}" type="parTrans" cxnId="{F2837F60-2006-48B1-AB3B-FF7CCEB75115}">
      <dgm:prSet/>
      <dgm:spPr/>
      <dgm:t>
        <a:bodyPr/>
        <a:lstStyle/>
        <a:p>
          <a:endParaRPr lang="fr-FR"/>
        </a:p>
      </dgm:t>
    </dgm:pt>
    <dgm:pt modelId="{34C9360C-252B-4908-B98D-CC6344BB78B7}">
      <dgm:prSet/>
      <dgm:spPr>
        <a:solidFill>
          <a:srgbClr val="6EC785"/>
        </a:solidFill>
        <a:ln>
          <a:noFill/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(Se) donner du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temps</a:t>
          </a:r>
        </a:p>
      </dgm:t>
    </dgm:pt>
    <dgm:pt modelId="{A14CB164-0668-4C79-9E9E-07DE39120729}" type="sibTrans" cxnId="{7225AE6E-4C8F-4C6F-BF96-408436B41E9F}">
      <dgm:prSet/>
      <dgm:spPr/>
      <dgm:t>
        <a:bodyPr/>
        <a:lstStyle/>
        <a:p>
          <a:endParaRPr lang="fr-FR"/>
        </a:p>
      </dgm:t>
    </dgm:pt>
    <dgm:pt modelId="{98B19A86-151E-458D-9AC7-5F963152B264}" type="parTrans" cxnId="{7225AE6E-4C8F-4C6F-BF96-408436B41E9F}">
      <dgm:prSet/>
      <dgm:spPr/>
      <dgm:t>
        <a:bodyPr/>
        <a:lstStyle/>
        <a:p>
          <a:endParaRPr lang="fr-FR"/>
        </a:p>
      </dgm:t>
    </dgm:pt>
    <dgm:pt modelId="{15D6B710-E151-4B18-9C46-971DEF0B2E01}">
      <dgm:prSet/>
      <dgm:spPr>
        <a:ln>
          <a:solidFill>
            <a:srgbClr val="6EC785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Pour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renforcer ou poursuivre les actions engagées 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(ex. Application ; formation à l’EPP ; Entretien Postnatal ; SAPPH ; psychiatrie périnatale ; réforme des modes d’accueil – dont le Référent Santé &amp; Accueil Inclusif)</a:t>
          </a:r>
          <a:endParaRPr lang="fr-FR" dirty="0" smtClean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2016A38C-506B-4E71-9F87-97B1D2A48C18}" type="sibTrans" cxnId="{F8B61FF3-4B5D-4114-9FDA-E1AB1C5E9526}">
      <dgm:prSet/>
      <dgm:spPr/>
      <dgm:t>
        <a:bodyPr/>
        <a:lstStyle/>
        <a:p>
          <a:endParaRPr lang="fr-FR"/>
        </a:p>
      </dgm:t>
    </dgm:pt>
    <dgm:pt modelId="{F03C3FEF-E6F5-4F4C-9612-AC255B10C2FF}" type="parTrans" cxnId="{F8B61FF3-4B5D-4114-9FDA-E1AB1C5E9526}">
      <dgm:prSet/>
      <dgm:spPr/>
      <dgm:t>
        <a:bodyPr/>
        <a:lstStyle/>
        <a:p>
          <a:endParaRPr lang="fr-FR"/>
        </a:p>
      </dgm:t>
    </dgm:pt>
    <dgm:pt modelId="{39620E58-9942-4CFD-9047-F490BA412E00}">
      <dgm:prSet/>
      <dgm:spPr>
        <a:ln>
          <a:solidFill>
            <a:srgbClr val="6EC785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Pour aller au bout des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expérimentations lancées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 (ex. Référent Parcours Périnatalité - </a:t>
          </a:r>
          <a:r>
            <a:rPr lang="fr-FR" b="1" dirty="0" err="1" smtClean="0">
              <a:solidFill>
                <a:srgbClr val="6497FA"/>
              </a:solidFill>
              <a:latin typeface="Marianne" panose="02000000000000000000" pitchFamily="2" charset="0"/>
            </a:rPr>
            <a:t>RéPAP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 ; Groupes Naissance ; </a:t>
          </a:r>
          <a:r>
            <a:rPr lang="fr-FR" b="1" dirty="0" smtClean="0">
              <a:solidFill>
                <a:srgbClr val="FCCE4A"/>
              </a:solidFill>
              <a:latin typeface="Marianne" panose="02000000000000000000" pitchFamily="2" charset="0"/>
            </a:rPr>
            <a:t>Sac des 1000 premiers jours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)</a:t>
          </a:r>
          <a:endParaRPr lang="fr-FR" dirty="0">
            <a:latin typeface="Marianne" panose="02000000000000000000" pitchFamily="2" charset="0"/>
          </a:endParaRPr>
        </a:p>
      </dgm:t>
    </dgm:pt>
    <dgm:pt modelId="{E298FDDA-30C9-4252-84E4-E79670C01419}" type="sibTrans" cxnId="{83362A6B-9CEC-479C-900D-D27D25516C2B}">
      <dgm:prSet/>
      <dgm:spPr/>
      <dgm:t>
        <a:bodyPr/>
        <a:lstStyle/>
        <a:p>
          <a:endParaRPr lang="fr-FR"/>
        </a:p>
      </dgm:t>
    </dgm:pt>
    <dgm:pt modelId="{9B596E85-E23B-4DFB-B6AF-4811F11E8508}" type="parTrans" cxnId="{83362A6B-9CEC-479C-900D-D27D25516C2B}">
      <dgm:prSet/>
      <dgm:spPr/>
      <dgm:t>
        <a:bodyPr/>
        <a:lstStyle/>
        <a:p>
          <a:endParaRPr lang="fr-FR"/>
        </a:p>
      </dgm:t>
    </dgm:pt>
    <dgm:pt modelId="{D4FFAD09-3C7A-40C7-89B1-04547E290295}">
      <dgm:prSet/>
      <dgm:spPr>
        <a:ln>
          <a:solidFill>
            <a:srgbClr val="6EC785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Permettre au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nouvel exécutif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 de se positionner sur la suite à donner au projet (et préparer les arbitrages budgétaires)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 </a:t>
          </a:r>
          <a:endParaRPr lang="fr-FR" dirty="0">
            <a:latin typeface="Marianne" panose="02000000000000000000" pitchFamily="2" charset="0"/>
          </a:endParaRPr>
        </a:p>
      </dgm:t>
    </dgm:pt>
    <dgm:pt modelId="{9B1EB2A7-192B-461A-85B4-BA5F7D1001D1}" type="sibTrans" cxnId="{97D8F382-6D11-4B3B-AA38-05125975596D}">
      <dgm:prSet/>
      <dgm:spPr/>
      <dgm:t>
        <a:bodyPr/>
        <a:lstStyle/>
        <a:p>
          <a:endParaRPr lang="fr-FR"/>
        </a:p>
      </dgm:t>
    </dgm:pt>
    <dgm:pt modelId="{66848112-D5FE-413E-B8E1-1CEC3D1AD8F9}" type="parTrans" cxnId="{97D8F382-6D11-4B3B-AA38-05125975596D}">
      <dgm:prSet/>
      <dgm:spPr/>
      <dgm:t>
        <a:bodyPr/>
        <a:lstStyle/>
        <a:p>
          <a:endParaRPr lang="fr-FR"/>
        </a:p>
      </dgm:t>
    </dgm:pt>
    <dgm:pt modelId="{26669FF9-FA92-4EAC-8AF4-3E690953CAF2}" type="pres">
      <dgm:prSet presAssocID="{CB75BB57-4BC8-4586-A486-67946A46DBAE}" presName="Name0" presStyleCnt="0">
        <dgm:presLayoutVars>
          <dgm:dir/>
          <dgm:resizeHandles val="exact"/>
        </dgm:presLayoutVars>
      </dgm:prSet>
      <dgm:spPr/>
    </dgm:pt>
    <dgm:pt modelId="{AD29F354-5EFE-4FBF-8765-1407555CE4D8}" type="pres">
      <dgm:prSet presAssocID="{F584B5BF-32E5-43D8-8EC1-4183BFF5DD6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F3BD63-F179-4A39-A0CE-09C66FF2E3CE}" type="pres">
      <dgm:prSet presAssocID="{A460A1B8-647F-4A63-8962-D380B9CEE262}" presName="sibTrans" presStyleCnt="0"/>
      <dgm:spPr/>
    </dgm:pt>
    <dgm:pt modelId="{40E05F5D-2977-4950-B30E-B436279453B2}" type="pres">
      <dgm:prSet presAssocID="{34C9360C-252B-4908-B98D-CC6344BB78B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A9D212-EFF3-4AF8-A024-FC495825A03A}" type="presOf" srcId="{F637802F-3E3B-4DF8-B296-CCA273E41E04}" destId="{AD29F354-5EFE-4FBF-8765-1407555CE4D8}" srcOrd="0" destOrd="1" presId="urn:microsoft.com/office/officeart/2005/8/layout/hList6"/>
    <dgm:cxn modelId="{57EF7596-AB2A-4ED4-ACC3-ED04E48974AB}" type="presOf" srcId="{39620E58-9942-4CFD-9047-F490BA412E00}" destId="{40E05F5D-2977-4950-B30E-B436279453B2}" srcOrd="0" destOrd="2" presId="urn:microsoft.com/office/officeart/2005/8/layout/hList6"/>
    <dgm:cxn modelId="{6428131A-2720-41AE-94A6-E91C34750F11}" type="presOf" srcId="{CB75BB57-4BC8-4586-A486-67946A46DBAE}" destId="{26669FF9-FA92-4EAC-8AF4-3E690953CAF2}" srcOrd="0" destOrd="0" presId="urn:microsoft.com/office/officeart/2005/8/layout/hList6"/>
    <dgm:cxn modelId="{F2837F60-2006-48B1-AB3B-FF7CCEB75115}" srcId="{F584B5BF-32E5-43D8-8EC1-4183BFF5DD6D}" destId="{55C76358-EF15-4220-B899-1FBB59B4DEBA}" srcOrd="2" destOrd="0" parTransId="{757460A1-9A46-43F7-BBBB-4996E8B0BDC1}" sibTransId="{05581C66-2DAA-4C22-968E-6E4775DC00EC}"/>
    <dgm:cxn modelId="{7225AE6E-4C8F-4C6F-BF96-408436B41E9F}" srcId="{CB75BB57-4BC8-4586-A486-67946A46DBAE}" destId="{34C9360C-252B-4908-B98D-CC6344BB78B7}" srcOrd="1" destOrd="0" parTransId="{98B19A86-151E-458D-9AC7-5F963152B264}" sibTransId="{A14CB164-0668-4C79-9E9E-07DE39120729}"/>
    <dgm:cxn modelId="{83362A6B-9CEC-479C-900D-D27D25516C2B}" srcId="{34C9360C-252B-4908-B98D-CC6344BB78B7}" destId="{39620E58-9942-4CFD-9047-F490BA412E00}" srcOrd="1" destOrd="0" parTransId="{9B596E85-E23B-4DFB-B6AF-4811F11E8508}" sibTransId="{E298FDDA-30C9-4252-84E4-E79670C01419}"/>
    <dgm:cxn modelId="{2DCBDC99-D1FB-40B0-8B5D-8A52587856FB}" srcId="{CB75BB57-4BC8-4586-A486-67946A46DBAE}" destId="{F584B5BF-32E5-43D8-8EC1-4183BFF5DD6D}" srcOrd="0" destOrd="0" parTransId="{6E7FA849-9CC6-4577-9FB7-B6DD73DCFF0C}" sibTransId="{A460A1B8-647F-4A63-8962-D380B9CEE262}"/>
    <dgm:cxn modelId="{526BE4AD-24B6-4235-B607-CAA97BF86CAA}" srcId="{F584B5BF-32E5-43D8-8EC1-4183BFF5DD6D}" destId="{F637802F-3E3B-4DF8-B296-CCA273E41E04}" srcOrd="0" destOrd="0" parTransId="{E46593D7-E9F1-46D7-B2EC-CFAA09F28625}" sibTransId="{5788C9AF-0179-44E1-9CC1-E39D64FA1730}"/>
    <dgm:cxn modelId="{50976480-E67C-4FA4-96D8-900115E414A7}" type="presOf" srcId="{F584B5BF-32E5-43D8-8EC1-4183BFF5DD6D}" destId="{AD29F354-5EFE-4FBF-8765-1407555CE4D8}" srcOrd="0" destOrd="0" presId="urn:microsoft.com/office/officeart/2005/8/layout/hList6"/>
    <dgm:cxn modelId="{01626E7E-F587-4892-8082-48367D907E66}" type="presOf" srcId="{5D70EDE0-7374-4609-9579-0C748CCB3BB2}" destId="{AD29F354-5EFE-4FBF-8765-1407555CE4D8}" srcOrd="0" destOrd="2" presId="urn:microsoft.com/office/officeart/2005/8/layout/hList6"/>
    <dgm:cxn modelId="{6459537F-5F61-4CA4-A005-74723E9B9AB5}" srcId="{F584B5BF-32E5-43D8-8EC1-4183BFF5DD6D}" destId="{5D70EDE0-7374-4609-9579-0C748CCB3BB2}" srcOrd="1" destOrd="0" parTransId="{071988B4-8304-4301-BD16-C67D9492FCE1}" sibTransId="{684764E2-3A99-422B-9E48-F13ACB5F1FD3}"/>
    <dgm:cxn modelId="{2EC9C158-EDC6-447C-9979-7D0C96BF7C06}" type="presOf" srcId="{D4FFAD09-3C7A-40C7-89B1-04547E290295}" destId="{40E05F5D-2977-4950-B30E-B436279453B2}" srcOrd="0" destOrd="3" presId="urn:microsoft.com/office/officeart/2005/8/layout/hList6"/>
    <dgm:cxn modelId="{AE46E311-74DC-46DB-AC5C-C36962DCF578}" type="presOf" srcId="{34C9360C-252B-4908-B98D-CC6344BB78B7}" destId="{40E05F5D-2977-4950-B30E-B436279453B2}" srcOrd="0" destOrd="0" presId="urn:microsoft.com/office/officeart/2005/8/layout/hList6"/>
    <dgm:cxn modelId="{B846A9C2-F31E-41F8-B4C9-995EE89B8959}" type="presOf" srcId="{15D6B710-E151-4B18-9C46-971DEF0B2E01}" destId="{40E05F5D-2977-4950-B30E-B436279453B2}" srcOrd="0" destOrd="1" presId="urn:microsoft.com/office/officeart/2005/8/layout/hList6"/>
    <dgm:cxn modelId="{7665B5A2-AF7B-480E-87B2-98B573BB2383}" type="presOf" srcId="{55C76358-EF15-4220-B899-1FBB59B4DEBA}" destId="{AD29F354-5EFE-4FBF-8765-1407555CE4D8}" srcOrd="0" destOrd="3" presId="urn:microsoft.com/office/officeart/2005/8/layout/hList6"/>
    <dgm:cxn modelId="{97D8F382-6D11-4B3B-AA38-05125975596D}" srcId="{34C9360C-252B-4908-B98D-CC6344BB78B7}" destId="{D4FFAD09-3C7A-40C7-89B1-04547E290295}" srcOrd="2" destOrd="0" parTransId="{66848112-D5FE-413E-B8E1-1CEC3D1AD8F9}" sibTransId="{9B1EB2A7-192B-461A-85B4-BA5F7D1001D1}"/>
    <dgm:cxn modelId="{F8B61FF3-4B5D-4114-9FDA-E1AB1C5E9526}" srcId="{34C9360C-252B-4908-B98D-CC6344BB78B7}" destId="{15D6B710-E151-4B18-9C46-971DEF0B2E01}" srcOrd="0" destOrd="0" parTransId="{F03C3FEF-E6F5-4F4C-9612-AC255B10C2FF}" sibTransId="{2016A38C-506B-4E71-9F87-97B1D2A48C18}"/>
    <dgm:cxn modelId="{A9D143D1-D65B-4A7F-8E12-C9CADE04BB5F}" type="presParOf" srcId="{26669FF9-FA92-4EAC-8AF4-3E690953CAF2}" destId="{AD29F354-5EFE-4FBF-8765-1407555CE4D8}" srcOrd="0" destOrd="0" presId="urn:microsoft.com/office/officeart/2005/8/layout/hList6"/>
    <dgm:cxn modelId="{EF0C990D-7598-4C2B-8A3C-4217B658FF04}" type="presParOf" srcId="{26669FF9-FA92-4EAC-8AF4-3E690953CAF2}" destId="{BCF3BD63-F179-4A39-A0CE-09C66FF2E3CE}" srcOrd="1" destOrd="0" presId="urn:microsoft.com/office/officeart/2005/8/layout/hList6"/>
    <dgm:cxn modelId="{5C2BB5D2-5A3A-4113-ADBD-BF322AA596DA}" type="presParOf" srcId="{26669FF9-FA92-4EAC-8AF4-3E690953CAF2}" destId="{40E05F5D-2977-4950-B30E-B436279453B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6BBB34-5A9B-4F40-A91E-1E6F5C3486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155C9A-FBD0-40D4-94B4-1CDC774DA2EA}">
      <dgm:prSet phldrT="[Texte]"/>
      <dgm:spPr>
        <a:noFill/>
        <a:ln>
          <a:solidFill>
            <a:srgbClr val="FCCE4A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Repérage des fragilités et </a:t>
          </a:r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accompagnement sans rupture</a:t>
          </a:r>
          <a:endParaRPr lang="fr-FR" b="1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9832EE93-2AB8-4BE9-AB37-5182D2840CD8}" type="parTrans" cxnId="{AC8E9813-A1FD-47B0-BF5A-977D64B5B92D}">
      <dgm:prSet/>
      <dgm:spPr/>
      <dgm:t>
        <a:bodyPr/>
        <a:lstStyle/>
        <a:p>
          <a:endParaRPr lang="fr-FR"/>
        </a:p>
      </dgm:t>
    </dgm:pt>
    <dgm:pt modelId="{1EA2F3C7-2AB3-4632-90D4-8B3617A089DE}" type="sibTrans" cxnId="{AC8E9813-A1FD-47B0-BF5A-977D64B5B92D}">
      <dgm:prSet/>
      <dgm:spPr/>
      <dgm:t>
        <a:bodyPr/>
        <a:lstStyle/>
        <a:p>
          <a:endParaRPr lang="fr-FR"/>
        </a:p>
      </dgm:t>
    </dgm:pt>
    <dgm:pt modelId="{B9CBAD60-1CFE-4A1D-BF54-3DF02BFE8AA4}">
      <dgm:prSet phldrT="[Texte]"/>
      <dgm:spPr>
        <a:noFill/>
        <a:ln>
          <a:solidFill>
            <a:srgbClr val="6497FA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Promotion de la santé 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des tout-petits (nutrition, environnement, exposition aux substances toxiques y compris en </a:t>
          </a:r>
          <a:r>
            <a:rPr lang="fr-FR" dirty="0" err="1" smtClean="0">
              <a:solidFill>
                <a:schemeClr val="tx1"/>
              </a:solidFill>
              <a:latin typeface="Marianne" panose="02000000000000000000" pitchFamily="2" charset="0"/>
            </a:rPr>
            <a:t>préconceptionnelle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)</a:t>
          </a:r>
          <a:endParaRPr lang="fr-FR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E3D7565D-07FD-4645-9F74-40BF202DD03B}" type="parTrans" cxnId="{8366DF75-0DAA-4E2E-94B9-9163A7BF015E}">
      <dgm:prSet/>
      <dgm:spPr/>
      <dgm:t>
        <a:bodyPr/>
        <a:lstStyle/>
        <a:p>
          <a:endParaRPr lang="fr-FR"/>
        </a:p>
      </dgm:t>
    </dgm:pt>
    <dgm:pt modelId="{E83B338D-75C8-4D5C-8CC2-AB9B6C742116}" type="sibTrans" cxnId="{8366DF75-0DAA-4E2E-94B9-9163A7BF015E}">
      <dgm:prSet/>
      <dgm:spPr/>
      <dgm:t>
        <a:bodyPr/>
        <a:lstStyle/>
        <a:p>
          <a:endParaRPr lang="fr-FR"/>
        </a:p>
      </dgm:t>
    </dgm:pt>
    <dgm:pt modelId="{DB0D6BF9-84BA-4FEA-B36F-400D22B65991}">
      <dgm:prSet phldrT="[Texte]"/>
      <dgm:spPr>
        <a:noFill/>
        <a:ln>
          <a:solidFill>
            <a:srgbClr val="EE6D5F"/>
          </a:solidFill>
        </a:ln>
      </dgm:spPr>
      <dgm:t>
        <a:bodyPr/>
        <a:lstStyle/>
        <a:p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Prévention de l’isolement et de l’épuisement</a:t>
          </a:r>
          <a:endParaRPr lang="fr-FR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53FDDC18-F553-4569-BD05-2A76396E7AE5}" type="parTrans" cxnId="{F5B263F0-CA61-4DAF-A92D-61C69B453814}">
      <dgm:prSet/>
      <dgm:spPr/>
      <dgm:t>
        <a:bodyPr/>
        <a:lstStyle/>
        <a:p>
          <a:endParaRPr lang="fr-FR"/>
        </a:p>
      </dgm:t>
    </dgm:pt>
    <dgm:pt modelId="{7CCE8D4F-FF52-43FF-BC7E-10D42169974B}" type="sibTrans" cxnId="{F5B263F0-CA61-4DAF-A92D-61C69B453814}">
      <dgm:prSet/>
      <dgm:spPr/>
      <dgm:t>
        <a:bodyPr/>
        <a:lstStyle/>
        <a:p>
          <a:endParaRPr lang="fr-FR"/>
        </a:p>
      </dgm:t>
    </dgm:pt>
    <dgm:pt modelId="{45DDA8AC-855E-44E4-A46A-848F8CB9DC9E}">
      <dgm:prSet phldrT="[Texte]"/>
      <dgm:spPr>
        <a:noFill/>
        <a:ln>
          <a:solidFill>
            <a:srgbClr val="6EC785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Eveil</a:t>
          </a:r>
          <a:r>
            <a:rPr lang="fr-FR" dirty="0" smtClean="0">
              <a:solidFill>
                <a:schemeClr val="tx1"/>
              </a:solidFill>
              <a:latin typeface="Marianne" panose="02000000000000000000" pitchFamily="2" charset="0"/>
            </a:rPr>
            <a:t> culturel et artistique</a:t>
          </a:r>
          <a:endParaRPr lang="fr-FR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4F795738-8A68-4146-87BA-6D69DEC61C17}" type="parTrans" cxnId="{6121A819-B088-4986-A575-12CFC06C1D3E}">
      <dgm:prSet/>
      <dgm:spPr/>
      <dgm:t>
        <a:bodyPr/>
        <a:lstStyle/>
        <a:p>
          <a:endParaRPr lang="fr-FR"/>
        </a:p>
      </dgm:t>
    </dgm:pt>
    <dgm:pt modelId="{0241749A-0BB7-40FB-B465-0D173DDE45F0}" type="sibTrans" cxnId="{6121A819-B088-4986-A575-12CFC06C1D3E}">
      <dgm:prSet/>
      <dgm:spPr/>
      <dgm:t>
        <a:bodyPr/>
        <a:lstStyle/>
        <a:p>
          <a:endParaRPr lang="fr-FR"/>
        </a:p>
      </dgm:t>
    </dgm:pt>
    <dgm:pt modelId="{294F74B6-3C5A-48F3-998E-93975E02B133}">
      <dgm:prSet phldrT="[Texte]"/>
      <dgm:spPr>
        <a:noFill/>
        <a:ln>
          <a:solidFill>
            <a:srgbClr val="FCD151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Conciliation vie professionnelle et parentalité</a:t>
          </a:r>
          <a:endParaRPr lang="fr-FR" b="1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636AF8CF-FEB2-4023-BFFE-C4C1E1BD4AB3}" type="parTrans" cxnId="{3F399594-E811-463B-8C37-92B6BB0954CD}">
      <dgm:prSet/>
      <dgm:spPr/>
      <dgm:t>
        <a:bodyPr/>
        <a:lstStyle/>
        <a:p>
          <a:endParaRPr lang="fr-FR"/>
        </a:p>
      </dgm:t>
    </dgm:pt>
    <dgm:pt modelId="{8565D802-F03D-4D0B-B1BD-914BBE37DC81}" type="sibTrans" cxnId="{3F399594-E811-463B-8C37-92B6BB0954CD}">
      <dgm:prSet/>
      <dgm:spPr/>
      <dgm:t>
        <a:bodyPr/>
        <a:lstStyle/>
        <a:p>
          <a:endParaRPr lang="fr-FR"/>
        </a:p>
      </dgm:t>
    </dgm:pt>
    <dgm:pt modelId="{267523B2-52C9-4DDD-8D3A-D613B05E47CF}">
      <dgm:prSet phldrT="[Texte]"/>
      <dgm:spPr>
        <a:noFill/>
        <a:ln>
          <a:solidFill>
            <a:srgbClr val="6497FA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Marianne" panose="02000000000000000000" pitchFamily="2" charset="0"/>
            </a:rPr>
            <a:t>Place du père du second parent</a:t>
          </a:r>
          <a:endParaRPr lang="fr-FR" b="1" dirty="0">
            <a:solidFill>
              <a:schemeClr val="tx1"/>
            </a:solidFill>
            <a:latin typeface="Marianne" panose="02000000000000000000" pitchFamily="2" charset="0"/>
          </a:endParaRPr>
        </a:p>
      </dgm:t>
    </dgm:pt>
    <dgm:pt modelId="{116E50AF-8808-4716-945E-1D45062AF9A8}" type="parTrans" cxnId="{CAB11196-F226-4E2B-86AD-74B9B98513AA}">
      <dgm:prSet/>
      <dgm:spPr/>
      <dgm:t>
        <a:bodyPr/>
        <a:lstStyle/>
        <a:p>
          <a:endParaRPr lang="fr-FR"/>
        </a:p>
      </dgm:t>
    </dgm:pt>
    <dgm:pt modelId="{C4858AB6-02A1-49A8-B093-82D1B913AE68}" type="sibTrans" cxnId="{CAB11196-F226-4E2B-86AD-74B9B98513AA}">
      <dgm:prSet/>
      <dgm:spPr/>
      <dgm:t>
        <a:bodyPr/>
        <a:lstStyle/>
        <a:p>
          <a:endParaRPr lang="fr-FR"/>
        </a:p>
      </dgm:t>
    </dgm:pt>
    <dgm:pt modelId="{0791AACF-70C7-4FCC-A726-AF0003CB7B2D}" type="pres">
      <dgm:prSet presAssocID="{6C6BBB34-5A9B-4F40-A91E-1E6F5C3486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54E768-7C9D-43A9-81BF-84A199CD01FD}" type="pres">
      <dgm:prSet presAssocID="{65155C9A-FBD0-40D4-94B4-1CDC774DA2E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DAD20-91D2-49DE-AB2B-9C5F86E952BD}" type="pres">
      <dgm:prSet presAssocID="{1EA2F3C7-2AB3-4632-90D4-8B3617A089DE}" presName="spacer" presStyleCnt="0"/>
      <dgm:spPr/>
    </dgm:pt>
    <dgm:pt modelId="{77A2616B-BF4E-49E5-85C1-1D7FF22E287B}" type="pres">
      <dgm:prSet presAssocID="{B9CBAD60-1CFE-4A1D-BF54-3DF02BFE8AA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2E94EB-FC96-4338-85F8-45589FCC9917}" type="pres">
      <dgm:prSet presAssocID="{E83B338D-75C8-4D5C-8CC2-AB9B6C742116}" presName="spacer" presStyleCnt="0"/>
      <dgm:spPr/>
    </dgm:pt>
    <dgm:pt modelId="{40907214-1E41-43EA-B771-A17897302039}" type="pres">
      <dgm:prSet presAssocID="{DB0D6BF9-84BA-4FEA-B36F-400D22B6599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66BF44-2254-4FB4-AF44-6CD4BA850DE8}" type="pres">
      <dgm:prSet presAssocID="{7CCE8D4F-FF52-43FF-BC7E-10D42169974B}" presName="spacer" presStyleCnt="0"/>
      <dgm:spPr/>
    </dgm:pt>
    <dgm:pt modelId="{17F7966B-2949-4467-8391-27A202280468}" type="pres">
      <dgm:prSet presAssocID="{45DDA8AC-855E-44E4-A46A-848F8CB9DC9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BF8B49-1C45-41F0-8367-8CFD210850E2}" type="pres">
      <dgm:prSet presAssocID="{0241749A-0BB7-40FB-B465-0D173DDE45F0}" presName="spacer" presStyleCnt="0"/>
      <dgm:spPr/>
    </dgm:pt>
    <dgm:pt modelId="{F9A34278-F5AA-4AE1-B665-924A16016F1D}" type="pres">
      <dgm:prSet presAssocID="{294F74B6-3C5A-48F3-998E-93975E02B1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1C5CE4-DC76-4D50-AC99-76AC52282A6F}" type="pres">
      <dgm:prSet presAssocID="{8565D802-F03D-4D0B-B1BD-914BBE37DC81}" presName="spacer" presStyleCnt="0"/>
      <dgm:spPr/>
    </dgm:pt>
    <dgm:pt modelId="{51516ECF-0FCA-4208-9847-FC4F60C31FE1}" type="pres">
      <dgm:prSet presAssocID="{267523B2-52C9-4DDD-8D3A-D613B05E47C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1BB9D-1ACB-4590-9AFC-0EFAC17E4181}" type="presOf" srcId="{B9CBAD60-1CFE-4A1D-BF54-3DF02BFE8AA4}" destId="{77A2616B-BF4E-49E5-85C1-1D7FF22E287B}" srcOrd="0" destOrd="0" presId="urn:microsoft.com/office/officeart/2005/8/layout/vList2"/>
    <dgm:cxn modelId="{3F399594-E811-463B-8C37-92B6BB0954CD}" srcId="{6C6BBB34-5A9B-4F40-A91E-1E6F5C348691}" destId="{294F74B6-3C5A-48F3-998E-93975E02B133}" srcOrd="4" destOrd="0" parTransId="{636AF8CF-FEB2-4023-BFFE-C4C1E1BD4AB3}" sibTransId="{8565D802-F03D-4D0B-B1BD-914BBE37DC81}"/>
    <dgm:cxn modelId="{9C5443C2-EAEE-44EF-ADD2-6D50300879AC}" type="presOf" srcId="{267523B2-52C9-4DDD-8D3A-D613B05E47CF}" destId="{51516ECF-0FCA-4208-9847-FC4F60C31FE1}" srcOrd="0" destOrd="0" presId="urn:microsoft.com/office/officeart/2005/8/layout/vList2"/>
    <dgm:cxn modelId="{E5C7056D-3039-41A6-A067-0CA36C4139D7}" type="presOf" srcId="{294F74B6-3C5A-48F3-998E-93975E02B133}" destId="{F9A34278-F5AA-4AE1-B665-924A16016F1D}" srcOrd="0" destOrd="0" presId="urn:microsoft.com/office/officeart/2005/8/layout/vList2"/>
    <dgm:cxn modelId="{8366DF75-0DAA-4E2E-94B9-9163A7BF015E}" srcId="{6C6BBB34-5A9B-4F40-A91E-1E6F5C348691}" destId="{B9CBAD60-1CFE-4A1D-BF54-3DF02BFE8AA4}" srcOrd="1" destOrd="0" parTransId="{E3D7565D-07FD-4645-9F74-40BF202DD03B}" sibTransId="{E83B338D-75C8-4D5C-8CC2-AB9B6C742116}"/>
    <dgm:cxn modelId="{258A594B-41E4-4D84-9D23-D1F2A3FE62BE}" type="presOf" srcId="{65155C9A-FBD0-40D4-94B4-1CDC774DA2EA}" destId="{0754E768-7C9D-43A9-81BF-84A199CD01FD}" srcOrd="0" destOrd="0" presId="urn:microsoft.com/office/officeart/2005/8/layout/vList2"/>
    <dgm:cxn modelId="{CAB11196-F226-4E2B-86AD-74B9B98513AA}" srcId="{6C6BBB34-5A9B-4F40-A91E-1E6F5C348691}" destId="{267523B2-52C9-4DDD-8D3A-D613B05E47CF}" srcOrd="5" destOrd="0" parTransId="{116E50AF-8808-4716-945E-1D45062AF9A8}" sibTransId="{C4858AB6-02A1-49A8-B093-82D1B913AE68}"/>
    <dgm:cxn modelId="{AC8E9813-A1FD-47B0-BF5A-977D64B5B92D}" srcId="{6C6BBB34-5A9B-4F40-A91E-1E6F5C348691}" destId="{65155C9A-FBD0-40D4-94B4-1CDC774DA2EA}" srcOrd="0" destOrd="0" parTransId="{9832EE93-2AB8-4BE9-AB37-5182D2840CD8}" sibTransId="{1EA2F3C7-2AB3-4632-90D4-8B3617A089DE}"/>
    <dgm:cxn modelId="{B57F628A-9B93-4AE7-ABCD-5D546DF55A48}" type="presOf" srcId="{6C6BBB34-5A9B-4F40-A91E-1E6F5C348691}" destId="{0791AACF-70C7-4FCC-A726-AF0003CB7B2D}" srcOrd="0" destOrd="0" presId="urn:microsoft.com/office/officeart/2005/8/layout/vList2"/>
    <dgm:cxn modelId="{6121A819-B088-4986-A575-12CFC06C1D3E}" srcId="{6C6BBB34-5A9B-4F40-A91E-1E6F5C348691}" destId="{45DDA8AC-855E-44E4-A46A-848F8CB9DC9E}" srcOrd="3" destOrd="0" parTransId="{4F795738-8A68-4146-87BA-6D69DEC61C17}" sibTransId="{0241749A-0BB7-40FB-B465-0D173DDE45F0}"/>
    <dgm:cxn modelId="{A8D69837-1C77-4BF2-872C-16B67442EF1F}" type="presOf" srcId="{DB0D6BF9-84BA-4FEA-B36F-400D22B65991}" destId="{40907214-1E41-43EA-B771-A17897302039}" srcOrd="0" destOrd="0" presId="urn:microsoft.com/office/officeart/2005/8/layout/vList2"/>
    <dgm:cxn modelId="{F5B263F0-CA61-4DAF-A92D-61C69B453814}" srcId="{6C6BBB34-5A9B-4F40-A91E-1E6F5C348691}" destId="{DB0D6BF9-84BA-4FEA-B36F-400D22B65991}" srcOrd="2" destOrd="0" parTransId="{53FDDC18-F553-4569-BD05-2A76396E7AE5}" sibTransId="{7CCE8D4F-FF52-43FF-BC7E-10D42169974B}"/>
    <dgm:cxn modelId="{D54D5007-2E64-48E5-B5DA-6BEAC45B9FD8}" type="presOf" srcId="{45DDA8AC-855E-44E4-A46A-848F8CB9DC9E}" destId="{17F7966B-2949-4467-8391-27A202280468}" srcOrd="0" destOrd="0" presId="urn:microsoft.com/office/officeart/2005/8/layout/vList2"/>
    <dgm:cxn modelId="{AAA7DEF0-525B-4483-94EB-4EA814DC3424}" type="presParOf" srcId="{0791AACF-70C7-4FCC-A726-AF0003CB7B2D}" destId="{0754E768-7C9D-43A9-81BF-84A199CD01FD}" srcOrd="0" destOrd="0" presId="urn:microsoft.com/office/officeart/2005/8/layout/vList2"/>
    <dgm:cxn modelId="{64DDA1D7-6840-40C6-ACB9-98DB1175E7B3}" type="presParOf" srcId="{0791AACF-70C7-4FCC-A726-AF0003CB7B2D}" destId="{DFEDAD20-91D2-49DE-AB2B-9C5F86E952BD}" srcOrd="1" destOrd="0" presId="urn:microsoft.com/office/officeart/2005/8/layout/vList2"/>
    <dgm:cxn modelId="{F4533B31-4BDE-476F-AF99-46C64C7E2A89}" type="presParOf" srcId="{0791AACF-70C7-4FCC-A726-AF0003CB7B2D}" destId="{77A2616B-BF4E-49E5-85C1-1D7FF22E287B}" srcOrd="2" destOrd="0" presId="urn:microsoft.com/office/officeart/2005/8/layout/vList2"/>
    <dgm:cxn modelId="{78B803F4-842A-4724-8988-775CF093D6A6}" type="presParOf" srcId="{0791AACF-70C7-4FCC-A726-AF0003CB7B2D}" destId="{222E94EB-FC96-4338-85F8-45589FCC9917}" srcOrd="3" destOrd="0" presId="urn:microsoft.com/office/officeart/2005/8/layout/vList2"/>
    <dgm:cxn modelId="{6482516A-C211-4099-971C-A6D7912A1CB8}" type="presParOf" srcId="{0791AACF-70C7-4FCC-A726-AF0003CB7B2D}" destId="{40907214-1E41-43EA-B771-A17897302039}" srcOrd="4" destOrd="0" presId="urn:microsoft.com/office/officeart/2005/8/layout/vList2"/>
    <dgm:cxn modelId="{FD8A1BF4-7CEE-4562-9FF8-8C1F8F9F3C7D}" type="presParOf" srcId="{0791AACF-70C7-4FCC-A726-AF0003CB7B2D}" destId="{D066BF44-2254-4FB4-AF44-6CD4BA850DE8}" srcOrd="5" destOrd="0" presId="urn:microsoft.com/office/officeart/2005/8/layout/vList2"/>
    <dgm:cxn modelId="{E7B3442C-7169-4570-A403-5698C55C02E5}" type="presParOf" srcId="{0791AACF-70C7-4FCC-A726-AF0003CB7B2D}" destId="{17F7966B-2949-4467-8391-27A202280468}" srcOrd="6" destOrd="0" presId="urn:microsoft.com/office/officeart/2005/8/layout/vList2"/>
    <dgm:cxn modelId="{E076FA0F-355B-4D2F-A600-3CF9971B29F1}" type="presParOf" srcId="{0791AACF-70C7-4FCC-A726-AF0003CB7B2D}" destId="{78BF8B49-1C45-41F0-8367-8CFD210850E2}" srcOrd="7" destOrd="0" presId="urn:microsoft.com/office/officeart/2005/8/layout/vList2"/>
    <dgm:cxn modelId="{E08DBF7E-51A6-44AB-B560-F85D76345E06}" type="presParOf" srcId="{0791AACF-70C7-4FCC-A726-AF0003CB7B2D}" destId="{F9A34278-F5AA-4AE1-B665-924A16016F1D}" srcOrd="8" destOrd="0" presId="urn:microsoft.com/office/officeart/2005/8/layout/vList2"/>
    <dgm:cxn modelId="{81C5699A-02F3-494D-9FA6-2E60ED8DE655}" type="presParOf" srcId="{0791AACF-70C7-4FCC-A726-AF0003CB7B2D}" destId="{DB1C5CE4-DC76-4D50-AC99-76AC52282A6F}" srcOrd="9" destOrd="0" presId="urn:microsoft.com/office/officeart/2005/8/layout/vList2"/>
    <dgm:cxn modelId="{28CE5392-DE57-48AD-AD46-E1FC4D1DE96E}" type="presParOf" srcId="{0791AACF-70C7-4FCC-A726-AF0003CB7B2D}" destId="{51516ECF-0FCA-4208-9847-FC4F60C31F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C6BBB34-5A9B-4F40-A91E-1E6F5C3486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155C9A-FBD0-40D4-94B4-1CDC774DA2EA}">
      <dgm:prSet phldrT="[Texte]"/>
      <dgm:spPr>
        <a:solidFill>
          <a:srgbClr val="F2CD5A"/>
        </a:solidFill>
      </dgm:spPr>
      <dgm:t>
        <a:bodyPr/>
        <a:lstStyle/>
        <a:p>
          <a:r>
            <a:rPr lang="fr-FR" b="1" i="0" smtClean="0"/>
            <a:t>Une réponse globale et intégrée aux besoins des (futurs) parents et de leurs enfants.</a:t>
          </a:r>
          <a:endParaRPr lang="fr-FR" dirty="0"/>
        </a:p>
      </dgm:t>
    </dgm:pt>
    <dgm:pt modelId="{9832EE93-2AB8-4BE9-AB37-5182D2840CD8}" type="parTrans" cxnId="{AC8E9813-A1FD-47B0-BF5A-977D64B5B92D}">
      <dgm:prSet/>
      <dgm:spPr/>
      <dgm:t>
        <a:bodyPr/>
        <a:lstStyle/>
        <a:p>
          <a:endParaRPr lang="fr-FR"/>
        </a:p>
      </dgm:t>
    </dgm:pt>
    <dgm:pt modelId="{1EA2F3C7-2AB3-4632-90D4-8B3617A089DE}" type="sibTrans" cxnId="{AC8E9813-A1FD-47B0-BF5A-977D64B5B92D}">
      <dgm:prSet/>
      <dgm:spPr/>
      <dgm:t>
        <a:bodyPr/>
        <a:lstStyle/>
        <a:p>
          <a:endParaRPr lang="fr-FR"/>
        </a:p>
      </dgm:t>
    </dgm:pt>
    <dgm:pt modelId="{B9CBAD60-1CFE-4A1D-BF54-3DF02BFE8AA4}">
      <dgm:prSet phldrT="[Texte]"/>
      <dgm:spPr/>
      <dgm:t>
        <a:bodyPr/>
        <a:lstStyle/>
        <a:p>
          <a:r>
            <a:rPr lang="fr-FR" b="1" i="0" dirty="0" smtClean="0"/>
            <a:t>Tiers lieu et lieu unique pour les (futurs) parents pendant leurs 1000 premiers jours</a:t>
          </a:r>
          <a:endParaRPr lang="fr-FR" dirty="0"/>
        </a:p>
      </dgm:t>
    </dgm:pt>
    <dgm:pt modelId="{E3D7565D-07FD-4645-9F74-40BF202DD03B}" type="parTrans" cxnId="{8366DF75-0DAA-4E2E-94B9-9163A7BF015E}">
      <dgm:prSet/>
      <dgm:spPr/>
      <dgm:t>
        <a:bodyPr/>
        <a:lstStyle/>
        <a:p>
          <a:endParaRPr lang="fr-FR"/>
        </a:p>
      </dgm:t>
    </dgm:pt>
    <dgm:pt modelId="{E83B338D-75C8-4D5C-8CC2-AB9B6C742116}" type="sibTrans" cxnId="{8366DF75-0DAA-4E2E-94B9-9163A7BF015E}">
      <dgm:prSet/>
      <dgm:spPr/>
      <dgm:t>
        <a:bodyPr/>
        <a:lstStyle/>
        <a:p>
          <a:endParaRPr lang="fr-FR"/>
        </a:p>
      </dgm:t>
    </dgm:pt>
    <dgm:pt modelId="{DB0D6BF9-84BA-4FEA-B36F-400D22B65991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i="0" dirty="0" smtClean="0"/>
            <a:t>Un lieu ressource et un carrefour de rencontres, pour les parents et les professionnels</a:t>
          </a:r>
          <a:endParaRPr lang="fr-FR" dirty="0"/>
        </a:p>
      </dgm:t>
    </dgm:pt>
    <dgm:pt modelId="{53FDDC18-F553-4569-BD05-2A76396E7AE5}" type="parTrans" cxnId="{F5B263F0-CA61-4DAF-A92D-61C69B453814}">
      <dgm:prSet/>
      <dgm:spPr/>
      <dgm:t>
        <a:bodyPr/>
        <a:lstStyle/>
        <a:p>
          <a:endParaRPr lang="fr-FR"/>
        </a:p>
      </dgm:t>
    </dgm:pt>
    <dgm:pt modelId="{7CCE8D4F-FF52-43FF-BC7E-10D42169974B}" type="sibTrans" cxnId="{F5B263F0-CA61-4DAF-A92D-61C69B453814}">
      <dgm:prSet/>
      <dgm:spPr/>
      <dgm:t>
        <a:bodyPr/>
        <a:lstStyle/>
        <a:p>
          <a:endParaRPr lang="fr-FR"/>
        </a:p>
      </dgm:t>
    </dgm:pt>
    <dgm:pt modelId="{45DDA8AC-855E-44E4-A46A-848F8CB9DC9E}">
      <dgm:prSet phldrT="[Texte]"/>
      <dgm:spPr/>
      <dgm:t>
        <a:bodyPr/>
        <a:lstStyle/>
        <a:p>
          <a:r>
            <a:rPr lang="fr-FR" b="1" i="0" dirty="0" smtClean="0"/>
            <a:t>Une fabrique de territoire des 1000 premiers jours</a:t>
          </a:r>
          <a:endParaRPr lang="fr-FR" dirty="0"/>
        </a:p>
      </dgm:t>
    </dgm:pt>
    <dgm:pt modelId="{4F795738-8A68-4146-87BA-6D69DEC61C17}" type="parTrans" cxnId="{6121A819-B088-4986-A575-12CFC06C1D3E}">
      <dgm:prSet/>
      <dgm:spPr/>
      <dgm:t>
        <a:bodyPr/>
        <a:lstStyle/>
        <a:p>
          <a:endParaRPr lang="fr-FR"/>
        </a:p>
      </dgm:t>
    </dgm:pt>
    <dgm:pt modelId="{0241749A-0BB7-40FB-B465-0D173DDE45F0}" type="sibTrans" cxnId="{6121A819-B088-4986-A575-12CFC06C1D3E}">
      <dgm:prSet/>
      <dgm:spPr/>
      <dgm:t>
        <a:bodyPr/>
        <a:lstStyle/>
        <a:p>
          <a:endParaRPr lang="fr-FR"/>
        </a:p>
      </dgm:t>
    </dgm:pt>
    <dgm:pt modelId="{294F74B6-3C5A-48F3-998E-93975E02B133}">
      <dgm:prSet phldrT="[Texte]"/>
      <dgm:spPr>
        <a:solidFill>
          <a:srgbClr val="8FC788"/>
        </a:solidFill>
      </dgm:spPr>
      <dgm:t>
        <a:bodyPr/>
        <a:lstStyle/>
        <a:p>
          <a:r>
            <a:rPr lang="fr-FR" b="1" i="0" dirty="0" smtClean="0"/>
            <a:t>Il n’existe pas de modèle unique de Maison des 1000 premiers jours.</a:t>
          </a:r>
          <a:endParaRPr lang="fr-FR" dirty="0"/>
        </a:p>
      </dgm:t>
    </dgm:pt>
    <dgm:pt modelId="{636AF8CF-FEB2-4023-BFFE-C4C1E1BD4AB3}" type="parTrans" cxnId="{3F399594-E811-463B-8C37-92B6BB0954CD}">
      <dgm:prSet/>
      <dgm:spPr/>
      <dgm:t>
        <a:bodyPr/>
        <a:lstStyle/>
        <a:p>
          <a:endParaRPr lang="fr-FR"/>
        </a:p>
      </dgm:t>
    </dgm:pt>
    <dgm:pt modelId="{8565D802-F03D-4D0B-B1BD-914BBE37DC81}" type="sibTrans" cxnId="{3F399594-E811-463B-8C37-92B6BB0954CD}">
      <dgm:prSet/>
      <dgm:spPr/>
      <dgm:t>
        <a:bodyPr/>
        <a:lstStyle/>
        <a:p>
          <a:endParaRPr lang="fr-FR"/>
        </a:p>
      </dgm:t>
    </dgm:pt>
    <dgm:pt modelId="{5CE5FCD1-C0BC-4042-90DD-81D7A1FF1316}" type="pres">
      <dgm:prSet presAssocID="{6C6BBB34-5A9B-4F40-A91E-1E6F5C3486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F7A6CE-2711-463E-B48F-5CE61FB78D69}" type="pres">
      <dgm:prSet presAssocID="{65155C9A-FBD0-40D4-94B4-1CDC774DA2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C264FB-7328-4132-BF61-9B16216C9A74}" type="pres">
      <dgm:prSet presAssocID="{1EA2F3C7-2AB3-4632-90D4-8B3617A089DE}" presName="spacer" presStyleCnt="0"/>
      <dgm:spPr/>
    </dgm:pt>
    <dgm:pt modelId="{E6D502F9-66B9-4ACB-9B78-1CA58B9B8588}" type="pres">
      <dgm:prSet presAssocID="{B9CBAD60-1CFE-4A1D-BF54-3DF02BFE8A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541698-E2C4-42AC-A789-72A054104975}" type="pres">
      <dgm:prSet presAssocID="{E83B338D-75C8-4D5C-8CC2-AB9B6C742116}" presName="spacer" presStyleCnt="0"/>
      <dgm:spPr/>
    </dgm:pt>
    <dgm:pt modelId="{99D56EE1-77C9-445B-8CF0-09E94108BF69}" type="pres">
      <dgm:prSet presAssocID="{DB0D6BF9-84BA-4FEA-B36F-400D22B659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D6902B-7E7B-4156-9674-35CA3297DB97}" type="pres">
      <dgm:prSet presAssocID="{7CCE8D4F-FF52-43FF-BC7E-10D42169974B}" presName="spacer" presStyleCnt="0"/>
      <dgm:spPr/>
    </dgm:pt>
    <dgm:pt modelId="{D369A64C-D6F3-48E1-876E-E26EFDF5A88E}" type="pres">
      <dgm:prSet presAssocID="{45DDA8AC-855E-44E4-A46A-848F8CB9DC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2BEF47-263E-41AB-992B-4110491ECDF4}" type="pres">
      <dgm:prSet presAssocID="{0241749A-0BB7-40FB-B465-0D173DDE45F0}" presName="spacer" presStyleCnt="0"/>
      <dgm:spPr/>
    </dgm:pt>
    <dgm:pt modelId="{C6E29CA0-439D-4AF4-AE53-F3B15A1B67C1}" type="pres">
      <dgm:prSet presAssocID="{294F74B6-3C5A-48F3-998E-93975E02B1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399594-E811-463B-8C37-92B6BB0954CD}" srcId="{6C6BBB34-5A9B-4F40-A91E-1E6F5C348691}" destId="{294F74B6-3C5A-48F3-998E-93975E02B133}" srcOrd="4" destOrd="0" parTransId="{636AF8CF-FEB2-4023-BFFE-C4C1E1BD4AB3}" sibTransId="{8565D802-F03D-4D0B-B1BD-914BBE37DC81}"/>
    <dgm:cxn modelId="{2601EC34-E8BC-4235-8A92-B88EE7703551}" type="presOf" srcId="{45DDA8AC-855E-44E4-A46A-848F8CB9DC9E}" destId="{D369A64C-D6F3-48E1-876E-E26EFDF5A88E}" srcOrd="0" destOrd="0" presId="urn:microsoft.com/office/officeart/2005/8/layout/vList2"/>
    <dgm:cxn modelId="{FA888915-52AF-4D7D-BF7B-D6500E08AC28}" type="presOf" srcId="{294F74B6-3C5A-48F3-998E-93975E02B133}" destId="{C6E29CA0-439D-4AF4-AE53-F3B15A1B67C1}" srcOrd="0" destOrd="0" presId="urn:microsoft.com/office/officeart/2005/8/layout/vList2"/>
    <dgm:cxn modelId="{CDAB4A30-3BD1-46F7-B5C4-007284FF8A3F}" type="presOf" srcId="{6C6BBB34-5A9B-4F40-A91E-1E6F5C348691}" destId="{5CE5FCD1-C0BC-4042-90DD-81D7A1FF1316}" srcOrd="0" destOrd="0" presId="urn:microsoft.com/office/officeart/2005/8/layout/vList2"/>
    <dgm:cxn modelId="{8366DF75-0DAA-4E2E-94B9-9163A7BF015E}" srcId="{6C6BBB34-5A9B-4F40-A91E-1E6F5C348691}" destId="{B9CBAD60-1CFE-4A1D-BF54-3DF02BFE8AA4}" srcOrd="1" destOrd="0" parTransId="{E3D7565D-07FD-4645-9F74-40BF202DD03B}" sibTransId="{E83B338D-75C8-4D5C-8CC2-AB9B6C742116}"/>
    <dgm:cxn modelId="{4A2BE3FA-18BC-4509-A0E1-7EC863E7409C}" type="presOf" srcId="{DB0D6BF9-84BA-4FEA-B36F-400D22B65991}" destId="{99D56EE1-77C9-445B-8CF0-09E94108BF69}" srcOrd="0" destOrd="0" presId="urn:microsoft.com/office/officeart/2005/8/layout/vList2"/>
    <dgm:cxn modelId="{AC8E9813-A1FD-47B0-BF5A-977D64B5B92D}" srcId="{6C6BBB34-5A9B-4F40-A91E-1E6F5C348691}" destId="{65155C9A-FBD0-40D4-94B4-1CDC774DA2EA}" srcOrd="0" destOrd="0" parTransId="{9832EE93-2AB8-4BE9-AB37-5182D2840CD8}" sibTransId="{1EA2F3C7-2AB3-4632-90D4-8B3617A089DE}"/>
    <dgm:cxn modelId="{F045F534-3831-403F-8CA2-22247C58AF50}" type="presOf" srcId="{B9CBAD60-1CFE-4A1D-BF54-3DF02BFE8AA4}" destId="{E6D502F9-66B9-4ACB-9B78-1CA58B9B8588}" srcOrd="0" destOrd="0" presId="urn:microsoft.com/office/officeart/2005/8/layout/vList2"/>
    <dgm:cxn modelId="{6121A819-B088-4986-A575-12CFC06C1D3E}" srcId="{6C6BBB34-5A9B-4F40-A91E-1E6F5C348691}" destId="{45DDA8AC-855E-44E4-A46A-848F8CB9DC9E}" srcOrd="3" destOrd="0" parTransId="{4F795738-8A68-4146-87BA-6D69DEC61C17}" sibTransId="{0241749A-0BB7-40FB-B465-0D173DDE45F0}"/>
    <dgm:cxn modelId="{DB93DDB8-6BDB-4A6C-9169-E0E7422FBB1B}" type="presOf" srcId="{65155C9A-FBD0-40D4-94B4-1CDC774DA2EA}" destId="{20F7A6CE-2711-463E-B48F-5CE61FB78D69}" srcOrd="0" destOrd="0" presId="urn:microsoft.com/office/officeart/2005/8/layout/vList2"/>
    <dgm:cxn modelId="{F5B263F0-CA61-4DAF-A92D-61C69B453814}" srcId="{6C6BBB34-5A9B-4F40-A91E-1E6F5C348691}" destId="{DB0D6BF9-84BA-4FEA-B36F-400D22B65991}" srcOrd="2" destOrd="0" parTransId="{53FDDC18-F553-4569-BD05-2A76396E7AE5}" sibTransId="{7CCE8D4F-FF52-43FF-BC7E-10D42169974B}"/>
    <dgm:cxn modelId="{AFBDE4E8-CE3B-4291-8945-EFCD12EF421E}" type="presParOf" srcId="{5CE5FCD1-C0BC-4042-90DD-81D7A1FF1316}" destId="{20F7A6CE-2711-463E-B48F-5CE61FB78D69}" srcOrd="0" destOrd="0" presId="urn:microsoft.com/office/officeart/2005/8/layout/vList2"/>
    <dgm:cxn modelId="{64191E95-7C33-469D-A998-DA93195CFD4B}" type="presParOf" srcId="{5CE5FCD1-C0BC-4042-90DD-81D7A1FF1316}" destId="{5CC264FB-7328-4132-BF61-9B16216C9A74}" srcOrd="1" destOrd="0" presId="urn:microsoft.com/office/officeart/2005/8/layout/vList2"/>
    <dgm:cxn modelId="{A142477A-CBAA-4C60-A232-73C801F9F497}" type="presParOf" srcId="{5CE5FCD1-C0BC-4042-90DD-81D7A1FF1316}" destId="{E6D502F9-66B9-4ACB-9B78-1CA58B9B8588}" srcOrd="2" destOrd="0" presId="urn:microsoft.com/office/officeart/2005/8/layout/vList2"/>
    <dgm:cxn modelId="{86EEE8F3-41F9-4E45-B7C7-175D8E5AB4D1}" type="presParOf" srcId="{5CE5FCD1-C0BC-4042-90DD-81D7A1FF1316}" destId="{FD541698-E2C4-42AC-A789-72A054104975}" srcOrd="3" destOrd="0" presId="urn:microsoft.com/office/officeart/2005/8/layout/vList2"/>
    <dgm:cxn modelId="{FF528F87-7E52-4185-976E-E309104C3A9A}" type="presParOf" srcId="{5CE5FCD1-C0BC-4042-90DD-81D7A1FF1316}" destId="{99D56EE1-77C9-445B-8CF0-09E94108BF69}" srcOrd="4" destOrd="0" presId="urn:microsoft.com/office/officeart/2005/8/layout/vList2"/>
    <dgm:cxn modelId="{19CABF1F-301C-40A0-881B-27C4357F24A8}" type="presParOf" srcId="{5CE5FCD1-C0BC-4042-90DD-81D7A1FF1316}" destId="{EAD6902B-7E7B-4156-9674-35CA3297DB97}" srcOrd="5" destOrd="0" presId="urn:microsoft.com/office/officeart/2005/8/layout/vList2"/>
    <dgm:cxn modelId="{73E1F70A-C290-480E-B90C-634AE0F4DBBF}" type="presParOf" srcId="{5CE5FCD1-C0BC-4042-90DD-81D7A1FF1316}" destId="{D369A64C-D6F3-48E1-876E-E26EFDF5A88E}" srcOrd="6" destOrd="0" presId="urn:microsoft.com/office/officeart/2005/8/layout/vList2"/>
    <dgm:cxn modelId="{C6D3B6A7-7FF8-4EA8-A589-E23720E8386F}" type="presParOf" srcId="{5CE5FCD1-C0BC-4042-90DD-81D7A1FF1316}" destId="{E82BEF47-263E-41AB-992B-4110491ECDF4}" srcOrd="7" destOrd="0" presId="urn:microsoft.com/office/officeart/2005/8/layout/vList2"/>
    <dgm:cxn modelId="{362FDA13-3C13-4E44-9901-50949DBCAFAB}" type="presParOf" srcId="{5CE5FCD1-C0BC-4042-90DD-81D7A1FF1316}" destId="{C6E29CA0-439D-4AF4-AE53-F3B15A1B67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rgbClr val="FCCE4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rgbClr val="6497F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4E9E2-6A00-44BA-B55F-E70A25BE55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ADA816-9776-4422-B2CA-0F93F81BCBF9}">
      <dgm:prSet phldrT="[Texte]"/>
      <dgm:spPr>
        <a:solidFill>
          <a:srgbClr val="6A9BFA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bloc temporel</a:t>
          </a:r>
          <a:endParaRPr lang="fr-FR" b="1" dirty="0">
            <a:latin typeface="Marianne" panose="02000000000000000000" pitchFamily="2" charset="0"/>
          </a:endParaRPr>
        </a:p>
      </dgm:t>
    </dgm:pt>
    <dgm:pt modelId="{A69B4420-1788-4477-B113-80B8FD92F874}" type="parTrans" cxnId="{7CE66744-2A15-4016-BD53-0E2243599EB2}">
      <dgm:prSet/>
      <dgm:spPr/>
      <dgm:t>
        <a:bodyPr/>
        <a:lstStyle/>
        <a:p>
          <a:endParaRPr lang="fr-FR"/>
        </a:p>
      </dgm:t>
    </dgm:pt>
    <dgm:pt modelId="{8F233316-4E2D-402E-A957-DE46F0445C51}" type="sibTrans" cxnId="{7CE66744-2A15-4016-BD53-0E2243599EB2}">
      <dgm:prSet/>
      <dgm:spPr/>
      <dgm:t>
        <a:bodyPr/>
        <a:lstStyle/>
        <a:p>
          <a:endParaRPr lang="fr-FR"/>
        </a:p>
      </dgm:t>
    </dgm:pt>
    <dgm:pt modelId="{FFE16E4B-ACB2-46DE-885D-6F1DB75CDE00}">
      <dgm:prSet/>
      <dgm:spPr>
        <a:solidFill>
          <a:srgbClr val="6EC785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concept scientifique</a:t>
          </a:r>
        </a:p>
      </dgm:t>
    </dgm:pt>
    <dgm:pt modelId="{CD726F76-EF3A-4A5A-A935-08A5BB92C0F1}" type="parTrans" cxnId="{FD5FDE87-083E-4578-9D9A-6644E62FF0BD}">
      <dgm:prSet/>
      <dgm:spPr/>
      <dgm:t>
        <a:bodyPr/>
        <a:lstStyle/>
        <a:p>
          <a:endParaRPr lang="fr-FR"/>
        </a:p>
      </dgm:t>
    </dgm:pt>
    <dgm:pt modelId="{25B51B1A-2E31-4D8F-BB50-D0CAA07C764D}" type="sibTrans" cxnId="{FD5FDE87-083E-4578-9D9A-6644E62FF0BD}">
      <dgm:prSet/>
      <dgm:spPr/>
      <dgm:t>
        <a:bodyPr/>
        <a:lstStyle/>
        <a:p>
          <a:endParaRPr lang="fr-FR"/>
        </a:p>
      </dgm:t>
    </dgm:pt>
    <dgm:pt modelId="{929E6EC9-9344-4D96-BF4B-848C9E635934}">
      <dgm:prSet/>
      <dgm:spPr>
        <a:solidFill>
          <a:srgbClr val="EE6D5F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Une priorité de l’OMS et de l’UNICEF</a:t>
          </a:r>
        </a:p>
      </dgm:t>
    </dgm:pt>
    <dgm:pt modelId="{C0FF6D6A-7B9A-4363-B20A-EEF7FFF9CDF5}" type="parTrans" cxnId="{491FAECF-9AE6-465A-8395-B3DA0E402A0E}">
      <dgm:prSet/>
      <dgm:spPr/>
      <dgm:t>
        <a:bodyPr/>
        <a:lstStyle/>
        <a:p>
          <a:endParaRPr lang="fr-FR"/>
        </a:p>
      </dgm:t>
    </dgm:pt>
    <dgm:pt modelId="{742B76B2-C9E9-47B1-8C12-65771DF0161E}" type="sibTrans" cxnId="{491FAECF-9AE6-465A-8395-B3DA0E402A0E}">
      <dgm:prSet/>
      <dgm:spPr/>
      <dgm:t>
        <a:bodyPr/>
        <a:lstStyle/>
        <a:p>
          <a:endParaRPr lang="fr-FR"/>
        </a:p>
      </dgm:t>
    </dgm:pt>
    <dgm:pt modelId="{6F1A5A16-3755-44FF-92D4-642AC3A9F57E}">
      <dgm:prSet phldrT="[Texte]"/>
      <dgm:spPr>
        <a:ln>
          <a:noFill/>
        </a:ln>
      </dgm:spPr>
      <dgm:t>
        <a:bodyPr/>
        <a:lstStyle/>
        <a:p>
          <a:r>
            <a:rPr lang="fr-FR" dirty="0" smtClean="0">
              <a:latin typeface="Marianne" panose="02000000000000000000" pitchFamily="2" charset="0"/>
            </a:rPr>
            <a:t>Qui court </a:t>
          </a:r>
          <a:r>
            <a:rPr lang="fr-FR" b="1" dirty="0" smtClean="0">
              <a:latin typeface="Marianne" panose="02000000000000000000" pitchFamily="2" charset="0"/>
            </a:rPr>
            <a:t>de la conception aux 2 premières années de l’enfants</a:t>
          </a:r>
          <a:endParaRPr lang="fr-FR" b="1" dirty="0">
            <a:latin typeface="Marianne" panose="02000000000000000000" pitchFamily="2" charset="0"/>
          </a:endParaRPr>
        </a:p>
      </dgm:t>
    </dgm:pt>
    <dgm:pt modelId="{4BF643CB-2E5A-4F52-B453-28820F52D4E0}" type="parTrans" cxnId="{A2B91069-0DDC-4A6A-B6F3-33BAB89D9C57}">
      <dgm:prSet/>
      <dgm:spPr/>
      <dgm:t>
        <a:bodyPr/>
        <a:lstStyle/>
        <a:p>
          <a:endParaRPr lang="fr-FR"/>
        </a:p>
      </dgm:t>
    </dgm:pt>
    <dgm:pt modelId="{C2A6114C-1B5A-4B0B-946C-FBFC9768ADBE}" type="sibTrans" cxnId="{A2B91069-0DDC-4A6A-B6F3-33BAB89D9C57}">
      <dgm:prSet/>
      <dgm:spPr/>
      <dgm:t>
        <a:bodyPr/>
        <a:lstStyle/>
        <a:p>
          <a:endParaRPr lang="fr-FR"/>
        </a:p>
      </dgm:t>
    </dgm:pt>
    <dgm:pt modelId="{6ACD3D41-3AA5-42E8-9A11-4DDBEF36FE65}">
      <dgm:prSet/>
      <dgm:spPr>
        <a:ln>
          <a:noFill/>
        </a:ln>
      </dgm:spPr>
      <dgm:t>
        <a:bodyPr/>
        <a:lstStyle/>
        <a:p>
          <a:r>
            <a:rPr lang="fr-FR" dirty="0" smtClean="0">
              <a:latin typeface="Marianne" panose="02000000000000000000" pitchFamily="2" charset="0"/>
            </a:rPr>
            <a:t>Qui identifie une période qui </a:t>
          </a:r>
          <a:r>
            <a:rPr lang="fr-FR" b="1" dirty="0" smtClean="0">
              <a:latin typeface="Marianne" panose="02000000000000000000" pitchFamily="2" charset="0"/>
            </a:rPr>
            <a:t>influence la santé tout au long de la vie</a:t>
          </a:r>
          <a:r>
            <a:rPr lang="fr-FR" dirty="0" smtClean="0">
              <a:latin typeface="Marianne" panose="02000000000000000000" pitchFamily="2" charset="0"/>
            </a:rPr>
            <a:t> (programmation périnatale)</a:t>
          </a:r>
          <a:endParaRPr lang="fr-FR" b="1" dirty="0" smtClean="0">
            <a:latin typeface="Marianne" panose="02000000000000000000" pitchFamily="2" charset="0"/>
          </a:endParaRPr>
        </a:p>
      </dgm:t>
    </dgm:pt>
    <dgm:pt modelId="{C3455A20-9157-4F14-8279-28CA9B974367}" type="parTrans" cxnId="{C8132ADE-B265-4D5C-946A-D2B2B9EC8EDF}">
      <dgm:prSet/>
      <dgm:spPr/>
      <dgm:t>
        <a:bodyPr/>
        <a:lstStyle/>
        <a:p>
          <a:endParaRPr lang="fr-FR"/>
        </a:p>
      </dgm:t>
    </dgm:pt>
    <dgm:pt modelId="{765A7A14-39BF-41CB-9213-B3053D83E379}" type="sibTrans" cxnId="{C8132ADE-B265-4D5C-946A-D2B2B9EC8EDF}">
      <dgm:prSet/>
      <dgm:spPr/>
      <dgm:t>
        <a:bodyPr/>
        <a:lstStyle/>
        <a:p>
          <a:endParaRPr lang="fr-FR"/>
        </a:p>
      </dgm:t>
    </dgm:pt>
    <dgm:pt modelId="{B1685C51-3DEA-473B-BFD4-95126A7387B4}">
      <dgm:prSet/>
      <dgm:spPr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Rompre les cycles intergénérationnels négatifs</a:t>
          </a:r>
          <a:r>
            <a:rPr lang="fr-FR" dirty="0" smtClean="0">
              <a:latin typeface="Marianne" panose="02000000000000000000" pitchFamily="2" charset="0"/>
            </a:rPr>
            <a:t>, créés par des inégalités d’ordre sanitaire</a:t>
          </a:r>
        </a:p>
      </dgm:t>
    </dgm:pt>
    <dgm:pt modelId="{6D116500-64DA-4093-BC52-A2DF7E5EC98F}" type="parTrans" cxnId="{4CB0DB52-6E82-492E-AA89-1322F80A6CDB}">
      <dgm:prSet/>
      <dgm:spPr/>
      <dgm:t>
        <a:bodyPr/>
        <a:lstStyle/>
        <a:p>
          <a:endParaRPr lang="fr-FR"/>
        </a:p>
      </dgm:t>
    </dgm:pt>
    <dgm:pt modelId="{9DD75545-3021-48E6-8843-47F3154473E2}" type="sibTrans" cxnId="{4CB0DB52-6E82-492E-AA89-1322F80A6CDB}">
      <dgm:prSet/>
      <dgm:spPr/>
      <dgm:t>
        <a:bodyPr/>
        <a:lstStyle/>
        <a:p>
          <a:endParaRPr lang="fr-FR"/>
        </a:p>
      </dgm:t>
    </dgm:pt>
    <dgm:pt modelId="{11E1B116-7B66-4644-9DDA-BD863AD7AA78}">
      <dgm:prSet/>
      <dgm:spPr>
        <a:ln>
          <a:noFill/>
        </a:ln>
      </dgm:spPr>
      <dgm:t>
        <a:bodyPr/>
        <a:lstStyle/>
        <a:p>
          <a:r>
            <a:rPr lang="fr-FR" dirty="0" smtClean="0">
              <a:latin typeface="Marianne" panose="02000000000000000000" pitchFamily="2" charset="0"/>
            </a:rPr>
            <a:t>Qui souligne </a:t>
          </a:r>
          <a:r>
            <a:rPr lang="fr-FR" b="1" dirty="0" smtClean="0">
              <a:latin typeface="Marianne" panose="02000000000000000000" pitchFamily="2" charset="0"/>
            </a:rPr>
            <a:t>l’importance des facteurs environnementaux </a:t>
          </a:r>
          <a:r>
            <a:rPr lang="fr-FR" dirty="0" smtClean="0">
              <a:latin typeface="Marianne" panose="02000000000000000000" pitchFamily="2" charset="0"/>
            </a:rPr>
            <a:t>(stress toxique) sur le développement de l’enfant</a:t>
          </a:r>
          <a:endParaRPr lang="fr-FR" b="1" dirty="0" smtClean="0">
            <a:latin typeface="Marianne" panose="02000000000000000000" pitchFamily="2" charset="0"/>
          </a:endParaRPr>
        </a:p>
      </dgm:t>
    </dgm:pt>
    <dgm:pt modelId="{5D709DD4-BBEB-4FC2-B777-98385ED11319}" type="parTrans" cxnId="{98FB26AF-52A7-4724-A4DB-1F428E5DAFF7}">
      <dgm:prSet/>
      <dgm:spPr/>
      <dgm:t>
        <a:bodyPr/>
        <a:lstStyle/>
        <a:p>
          <a:endParaRPr lang="fr-FR"/>
        </a:p>
      </dgm:t>
    </dgm:pt>
    <dgm:pt modelId="{9A357ACA-31E8-466B-A7A7-2922E2228844}" type="sibTrans" cxnId="{98FB26AF-52A7-4724-A4DB-1F428E5DAFF7}">
      <dgm:prSet/>
      <dgm:spPr/>
      <dgm:t>
        <a:bodyPr/>
        <a:lstStyle/>
        <a:p>
          <a:endParaRPr lang="fr-FR"/>
        </a:p>
      </dgm:t>
    </dgm:pt>
    <dgm:pt modelId="{487F50B8-6544-43BF-A509-CA5C0F8C3D91}">
      <dgm:prSet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Qui met l’accent sur </a:t>
          </a:r>
          <a:r>
            <a:rPr lang="fr-FR" b="1" dirty="0" smtClean="0">
              <a:latin typeface="Marianne" panose="02000000000000000000" pitchFamily="2" charset="0"/>
            </a:rPr>
            <a:t>l’accompagnement des parents</a:t>
          </a:r>
        </a:p>
      </dgm:t>
    </dgm:pt>
    <dgm:pt modelId="{9AA057E4-AF08-4242-9132-6FB868DEA6FD}" type="parTrans" cxnId="{F34DAE96-DC2C-44EA-ABE2-283C4DABA763}">
      <dgm:prSet/>
      <dgm:spPr/>
      <dgm:t>
        <a:bodyPr/>
        <a:lstStyle/>
        <a:p>
          <a:endParaRPr lang="fr-FR"/>
        </a:p>
      </dgm:t>
    </dgm:pt>
    <dgm:pt modelId="{2827360A-2A0A-472B-B9E4-3E749363D9F7}" type="sibTrans" cxnId="{F34DAE96-DC2C-44EA-ABE2-283C4DABA763}">
      <dgm:prSet/>
      <dgm:spPr/>
      <dgm:t>
        <a:bodyPr/>
        <a:lstStyle/>
        <a:p>
          <a:endParaRPr lang="fr-FR"/>
        </a:p>
      </dgm:t>
    </dgm:pt>
    <dgm:pt modelId="{811D4877-5E68-43AA-97C3-6EAC566FADD1}">
      <dgm:prSet/>
      <dgm:spPr>
        <a:ln>
          <a:noFill/>
        </a:ln>
      </dgm:spPr>
      <dgm:t>
        <a:bodyPr/>
        <a:lstStyle/>
        <a:p>
          <a:r>
            <a:rPr lang="fr-FR" dirty="0" smtClean="0">
              <a:latin typeface="Marianne" panose="02000000000000000000" pitchFamily="2" charset="0"/>
            </a:rPr>
            <a:t>Afin de promouvoir le </a:t>
          </a:r>
          <a:r>
            <a:rPr lang="fr-FR" b="1" dirty="0" smtClean="0">
              <a:latin typeface="Marianne" panose="02000000000000000000" pitchFamily="2" charset="0"/>
            </a:rPr>
            <a:t>développement de jeunes en bonne santé</a:t>
          </a:r>
        </a:p>
      </dgm:t>
    </dgm:pt>
    <dgm:pt modelId="{7D7B8A58-E2FE-40F4-8AD3-7F7F666DCA11}" type="parTrans" cxnId="{99C5CE31-C529-403F-9B34-4E99A0256CFC}">
      <dgm:prSet/>
      <dgm:spPr/>
      <dgm:t>
        <a:bodyPr/>
        <a:lstStyle/>
        <a:p>
          <a:endParaRPr lang="fr-FR"/>
        </a:p>
      </dgm:t>
    </dgm:pt>
    <dgm:pt modelId="{2822821C-8DEC-4CA0-A701-6DE546444752}" type="sibTrans" cxnId="{99C5CE31-C529-403F-9B34-4E99A0256CFC}">
      <dgm:prSet/>
      <dgm:spPr/>
      <dgm:t>
        <a:bodyPr/>
        <a:lstStyle/>
        <a:p>
          <a:endParaRPr lang="fr-FR"/>
        </a:p>
      </dgm:t>
    </dgm:pt>
    <dgm:pt modelId="{9A8669DA-D9B3-4120-B545-03D1BA08624D}">
      <dgm:prSet/>
      <dgm:spPr>
        <a:ln>
          <a:noFill/>
        </a:ln>
      </dgm:spPr>
      <dgm:t>
        <a:bodyPr/>
        <a:lstStyle/>
        <a:p>
          <a:r>
            <a:rPr lang="fr-FR" dirty="0" smtClean="0">
              <a:latin typeface="Marianne" panose="02000000000000000000" pitchFamily="2" charset="0"/>
            </a:rPr>
            <a:t>Qui créeront à leur tour les conditions propices à l’évènement de </a:t>
          </a:r>
          <a:r>
            <a:rPr lang="fr-FR" b="1" dirty="0" smtClean="0">
              <a:latin typeface="Marianne" panose="02000000000000000000" pitchFamily="2" charset="0"/>
            </a:rPr>
            <a:t>générations futures en aussi bonne santé</a:t>
          </a:r>
          <a:r>
            <a:rPr lang="fr-FR" dirty="0" smtClean="0">
              <a:latin typeface="Marianne" panose="02000000000000000000" pitchFamily="2" charset="0"/>
            </a:rPr>
            <a:t>.</a:t>
          </a:r>
        </a:p>
      </dgm:t>
    </dgm:pt>
    <dgm:pt modelId="{5730433F-E2E6-4CA1-A6B5-B2AECCAB9B86}" type="parTrans" cxnId="{9AA467A3-92A6-4403-9122-80D320A68BA1}">
      <dgm:prSet/>
      <dgm:spPr/>
      <dgm:t>
        <a:bodyPr/>
        <a:lstStyle/>
        <a:p>
          <a:endParaRPr lang="fr-FR"/>
        </a:p>
      </dgm:t>
    </dgm:pt>
    <dgm:pt modelId="{AAAC313D-0D30-49D7-A35F-A86423839B8C}" type="sibTrans" cxnId="{9AA467A3-92A6-4403-9122-80D320A68BA1}">
      <dgm:prSet/>
      <dgm:spPr/>
      <dgm:t>
        <a:bodyPr/>
        <a:lstStyle/>
        <a:p>
          <a:endParaRPr lang="fr-FR"/>
        </a:p>
      </dgm:t>
    </dgm:pt>
    <dgm:pt modelId="{190D4048-6EE5-42FC-8744-4FA7E7843ED8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Moment de </a:t>
          </a:r>
          <a:r>
            <a:rPr lang="fr-FR" b="1" dirty="0" smtClean="0">
              <a:latin typeface="Marianne" panose="02000000000000000000" pitchFamily="2" charset="0"/>
            </a:rPr>
            <a:t>fragilités</a:t>
          </a:r>
          <a:r>
            <a:rPr lang="fr-FR" b="0" dirty="0" smtClean="0">
              <a:latin typeface="Marianne" panose="02000000000000000000" pitchFamily="2" charset="0"/>
            </a:rPr>
            <a:t> mais aussi de </a:t>
          </a:r>
          <a:r>
            <a:rPr lang="fr-FR" b="1" dirty="0" smtClean="0">
              <a:latin typeface="Marianne" panose="02000000000000000000" pitchFamily="2" charset="0"/>
            </a:rPr>
            <a:t>potentialités</a:t>
          </a:r>
          <a:endParaRPr lang="fr-FR" b="1" dirty="0">
            <a:latin typeface="Marianne" panose="02000000000000000000" pitchFamily="2" charset="0"/>
          </a:endParaRPr>
        </a:p>
      </dgm:t>
    </dgm:pt>
    <dgm:pt modelId="{BC14BEDE-A118-4A8D-93D1-4B2A6B6C7B92}" type="parTrans" cxnId="{5A936FC7-3368-4B41-9391-0E341FB9E02D}">
      <dgm:prSet/>
      <dgm:spPr/>
      <dgm:t>
        <a:bodyPr/>
        <a:lstStyle/>
        <a:p>
          <a:endParaRPr lang="fr-FR"/>
        </a:p>
      </dgm:t>
    </dgm:pt>
    <dgm:pt modelId="{D949B9C2-7398-49CA-A283-4977BAF19A8A}" type="sibTrans" cxnId="{5A936FC7-3368-4B41-9391-0E341FB9E02D}">
      <dgm:prSet/>
      <dgm:spPr/>
      <dgm:t>
        <a:bodyPr/>
        <a:lstStyle/>
        <a:p>
          <a:endParaRPr lang="fr-FR"/>
        </a:p>
      </dgm:t>
    </dgm:pt>
    <dgm:pt modelId="{BDAFDF33-5D86-44F8-B08A-8158B9CFC604}" type="pres">
      <dgm:prSet presAssocID="{2224E9E2-6A00-44BA-B55F-E70A25BE55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23D6F-D1AA-4ED3-A9D1-F97ED35FC06D}" type="pres">
      <dgm:prSet presAssocID="{A7ADA816-9776-4422-B2CA-0F93F81BCBF9}" presName="composite" presStyleCnt="0"/>
      <dgm:spPr/>
    </dgm:pt>
    <dgm:pt modelId="{2769C933-DEBF-43B2-A4C9-4FFB0AA46D30}" type="pres">
      <dgm:prSet presAssocID="{A7ADA816-9776-4422-B2CA-0F93F81BCBF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2F9E1-5AB4-48A5-8589-BF1E2CCD4333}" type="pres">
      <dgm:prSet presAssocID="{A7ADA816-9776-4422-B2CA-0F93F81BCBF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BA6AEC-63E8-4137-BE79-2EFA79C5F5EF}" type="pres">
      <dgm:prSet presAssocID="{8F233316-4E2D-402E-A957-DE46F0445C51}" presName="space" presStyleCnt="0"/>
      <dgm:spPr/>
    </dgm:pt>
    <dgm:pt modelId="{D9B6F843-EB0C-4DF4-883C-0A6F103E530E}" type="pres">
      <dgm:prSet presAssocID="{FFE16E4B-ACB2-46DE-885D-6F1DB75CDE00}" presName="composite" presStyleCnt="0"/>
      <dgm:spPr/>
    </dgm:pt>
    <dgm:pt modelId="{7456126E-12B2-4704-8CAA-D8BE59228BD4}" type="pres">
      <dgm:prSet presAssocID="{FFE16E4B-ACB2-46DE-885D-6F1DB75CDE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82585C-B408-47F4-9CFA-091E49A9309B}" type="pres">
      <dgm:prSet presAssocID="{FFE16E4B-ACB2-46DE-885D-6F1DB75CDE0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7ED23B-6DD6-4022-9577-0F4EB269211C}" type="pres">
      <dgm:prSet presAssocID="{25B51B1A-2E31-4D8F-BB50-D0CAA07C764D}" presName="space" presStyleCnt="0"/>
      <dgm:spPr/>
    </dgm:pt>
    <dgm:pt modelId="{5836A917-E304-41C6-A64E-0CB3C6F4CEDD}" type="pres">
      <dgm:prSet presAssocID="{929E6EC9-9344-4D96-BF4B-848C9E635934}" presName="composite" presStyleCnt="0"/>
      <dgm:spPr/>
    </dgm:pt>
    <dgm:pt modelId="{436AF569-0C28-4E82-B6B8-A012910CC328}" type="pres">
      <dgm:prSet presAssocID="{929E6EC9-9344-4D96-BF4B-848C9E6359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3C928F-3ABA-4174-9B0E-8BC73BF4D466}" type="pres">
      <dgm:prSet presAssocID="{929E6EC9-9344-4D96-BF4B-848C9E63593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1FAECF-9AE6-465A-8395-B3DA0E402A0E}" srcId="{2224E9E2-6A00-44BA-B55F-E70A25BE5526}" destId="{929E6EC9-9344-4D96-BF4B-848C9E635934}" srcOrd="2" destOrd="0" parTransId="{C0FF6D6A-7B9A-4363-B20A-EEF7FFF9CDF5}" sibTransId="{742B76B2-C9E9-47B1-8C12-65771DF0161E}"/>
    <dgm:cxn modelId="{B8E55C8B-1312-4CB8-AD6F-C57FE594939F}" type="presOf" srcId="{9A8669DA-D9B3-4120-B545-03D1BA08624D}" destId="{883C928F-3ABA-4174-9B0E-8BC73BF4D466}" srcOrd="0" destOrd="2" presId="urn:microsoft.com/office/officeart/2005/8/layout/hList1"/>
    <dgm:cxn modelId="{EE826CE3-D0A6-47F0-8987-1F76A9B50626}" type="presOf" srcId="{FFE16E4B-ACB2-46DE-885D-6F1DB75CDE00}" destId="{7456126E-12B2-4704-8CAA-D8BE59228BD4}" srcOrd="0" destOrd="0" presId="urn:microsoft.com/office/officeart/2005/8/layout/hList1"/>
    <dgm:cxn modelId="{80CF36DE-7A4D-4BE8-B131-5560A3219511}" type="presOf" srcId="{487F50B8-6544-43BF-A509-CA5C0F8C3D91}" destId="{C682585C-B408-47F4-9CFA-091E49A9309B}" srcOrd="0" destOrd="2" presId="urn:microsoft.com/office/officeart/2005/8/layout/hList1"/>
    <dgm:cxn modelId="{3072E5AF-308F-4810-9F1A-3FEF7599CFDC}" type="presOf" srcId="{6F1A5A16-3755-44FF-92D4-642AC3A9F57E}" destId="{3752F9E1-5AB4-48A5-8589-BF1E2CCD4333}" srcOrd="0" destOrd="0" presId="urn:microsoft.com/office/officeart/2005/8/layout/hList1"/>
    <dgm:cxn modelId="{7CE66744-2A15-4016-BD53-0E2243599EB2}" srcId="{2224E9E2-6A00-44BA-B55F-E70A25BE5526}" destId="{A7ADA816-9776-4422-B2CA-0F93F81BCBF9}" srcOrd="0" destOrd="0" parTransId="{A69B4420-1788-4477-B113-80B8FD92F874}" sibTransId="{8F233316-4E2D-402E-A957-DE46F0445C51}"/>
    <dgm:cxn modelId="{126CE0D2-5E86-4E5B-836E-D206F71CA695}" type="presOf" srcId="{6ACD3D41-3AA5-42E8-9A11-4DDBEF36FE65}" destId="{C682585C-B408-47F4-9CFA-091E49A9309B}" srcOrd="0" destOrd="0" presId="urn:microsoft.com/office/officeart/2005/8/layout/hList1"/>
    <dgm:cxn modelId="{4A736C61-F193-489C-8181-795FABB0D024}" type="presOf" srcId="{A7ADA816-9776-4422-B2CA-0F93F81BCBF9}" destId="{2769C933-DEBF-43B2-A4C9-4FFB0AA46D30}" srcOrd="0" destOrd="0" presId="urn:microsoft.com/office/officeart/2005/8/layout/hList1"/>
    <dgm:cxn modelId="{68500AC3-6E46-4B61-AFBA-B4C574CC0DA9}" type="presOf" srcId="{811D4877-5E68-43AA-97C3-6EAC566FADD1}" destId="{883C928F-3ABA-4174-9B0E-8BC73BF4D466}" srcOrd="0" destOrd="1" presId="urn:microsoft.com/office/officeart/2005/8/layout/hList1"/>
    <dgm:cxn modelId="{F0AB947B-2869-4966-A039-1E48F7D27B06}" type="presOf" srcId="{11E1B116-7B66-4644-9DDA-BD863AD7AA78}" destId="{C682585C-B408-47F4-9CFA-091E49A9309B}" srcOrd="0" destOrd="1" presId="urn:microsoft.com/office/officeart/2005/8/layout/hList1"/>
    <dgm:cxn modelId="{F34DAE96-DC2C-44EA-ABE2-283C4DABA763}" srcId="{FFE16E4B-ACB2-46DE-885D-6F1DB75CDE00}" destId="{487F50B8-6544-43BF-A509-CA5C0F8C3D91}" srcOrd="2" destOrd="0" parTransId="{9AA057E4-AF08-4242-9132-6FB868DEA6FD}" sibTransId="{2827360A-2A0A-472B-B9E4-3E749363D9F7}"/>
    <dgm:cxn modelId="{98FB26AF-52A7-4724-A4DB-1F428E5DAFF7}" srcId="{FFE16E4B-ACB2-46DE-885D-6F1DB75CDE00}" destId="{11E1B116-7B66-4644-9DDA-BD863AD7AA78}" srcOrd="1" destOrd="0" parTransId="{5D709DD4-BBEB-4FC2-B777-98385ED11319}" sibTransId="{9A357ACA-31E8-466B-A7A7-2922E2228844}"/>
    <dgm:cxn modelId="{5A936FC7-3368-4B41-9391-0E341FB9E02D}" srcId="{A7ADA816-9776-4422-B2CA-0F93F81BCBF9}" destId="{190D4048-6EE5-42FC-8744-4FA7E7843ED8}" srcOrd="1" destOrd="0" parTransId="{BC14BEDE-A118-4A8D-93D1-4B2A6B6C7B92}" sibTransId="{D949B9C2-7398-49CA-A283-4977BAF19A8A}"/>
    <dgm:cxn modelId="{99C5CE31-C529-403F-9B34-4E99A0256CFC}" srcId="{929E6EC9-9344-4D96-BF4B-848C9E635934}" destId="{811D4877-5E68-43AA-97C3-6EAC566FADD1}" srcOrd="1" destOrd="0" parTransId="{7D7B8A58-E2FE-40F4-8AD3-7F7F666DCA11}" sibTransId="{2822821C-8DEC-4CA0-A701-6DE546444752}"/>
    <dgm:cxn modelId="{FE7652C4-C574-47D2-A372-6925D8EF3E01}" type="presOf" srcId="{929E6EC9-9344-4D96-BF4B-848C9E635934}" destId="{436AF569-0C28-4E82-B6B8-A012910CC328}" srcOrd="0" destOrd="0" presId="urn:microsoft.com/office/officeart/2005/8/layout/hList1"/>
    <dgm:cxn modelId="{83C4EB18-3C49-4C45-B215-8884A65D9618}" type="presOf" srcId="{B1685C51-3DEA-473B-BFD4-95126A7387B4}" destId="{883C928F-3ABA-4174-9B0E-8BC73BF4D466}" srcOrd="0" destOrd="0" presId="urn:microsoft.com/office/officeart/2005/8/layout/hList1"/>
    <dgm:cxn modelId="{134804C4-979D-485A-96D9-99025B7F8330}" type="presOf" srcId="{2224E9E2-6A00-44BA-B55F-E70A25BE5526}" destId="{BDAFDF33-5D86-44F8-B08A-8158B9CFC604}" srcOrd="0" destOrd="0" presId="urn:microsoft.com/office/officeart/2005/8/layout/hList1"/>
    <dgm:cxn modelId="{FD5FDE87-083E-4578-9D9A-6644E62FF0BD}" srcId="{2224E9E2-6A00-44BA-B55F-E70A25BE5526}" destId="{FFE16E4B-ACB2-46DE-885D-6F1DB75CDE00}" srcOrd="1" destOrd="0" parTransId="{CD726F76-EF3A-4A5A-A935-08A5BB92C0F1}" sibTransId="{25B51B1A-2E31-4D8F-BB50-D0CAA07C764D}"/>
    <dgm:cxn modelId="{9AA467A3-92A6-4403-9122-80D320A68BA1}" srcId="{929E6EC9-9344-4D96-BF4B-848C9E635934}" destId="{9A8669DA-D9B3-4120-B545-03D1BA08624D}" srcOrd="2" destOrd="0" parTransId="{5730433F-E2E6-4CA1-A6B5-B2AECCAB9B86}" sibTransId="{AAAC313D-0D30-49D7-A35F-A86423839B8C}"/>
    <dgm:cxn modelId="{C8132ADE-B265-4D5C-946A-D2B2B9EC8EDF}" srcId="{FFE16E4B-ACB2-46DE-885D-6F1DB75CDE00}" destId="{6ACD3D41-3AA5-42E8-9A11-4DDBEF36FE65}" srcOrd="0" destOrd="0" parTransId="{C3455A20-9157-4F14-8279-28CA9B974367}" sibTransId="{765A7A14-39BF-41CB-9213-B3053D83E379}"/>
    <dgm:cxn modelId="{A2B91069-0DDC-4A6A-B6F3-33BAB89D9C57}" srcId="{A7ADA816-9776-4422-B2CA-0F93F81BCBF9}" destId="{6F1A5A16-3755-44FF-92D4-642AC3A9F57E}" srcOrd="0" destOrd="0" parTransId="{4BF643CB-2E5A-4F52-B453-28820F52D4E0}" sibTransId="{C2A6114C-1B5A-4B0B-946C-FBFC9768ADBE}"/>
    <dgm:cxn modelId="{0CE79847-112E-4F53-8CD1-F20F85B1F11C}" type="presOf" srcId="{190D4048-6EE5-42FC-8744-4FA7E7843ED8}" destId="{3752F9E1-5AB4-48A5-8589-BF1E2CCD4333}" srcOrd="0" destOrd="1" presId="urn:microsoft.com/office/officeart/2005/8/layout/hList1"/>
    <dgm:cxn modelId="{4CB0DB52-6E82-492E-AA89-1322F80A6CDB}" srcId="{929E6EC9-9344-4D96-BF4B-848C9E635934}" destId="{B1685C51-3DEA-473B-BFD4-95126A7387B4}" srcOrd="0" destOrd="0" parTransId="{6D116500-64DA-4093-BC52-A2DF7E5EC98F}" sibTransId="{9DD75545-3021-48E6-8843-47F3154473E2}"/>
    <dgm:cxn modelId="{B622961B-D765-409E-B87C-B61A01F690C4}" type="presParOf" srcId="{BDAFDF33-5D86-44F8-B08A-8158B9CFC604}" destId="{D9623D6F-D1AA-4ED3-A9D1-F97ED35FC06D}" srcOrd="0" destOrd="0" presId="urn:microsoft.com/office/officeart/2005/8/layout/hList1"/>
    <dgm:cxn modelId="{5142D21D-87A0-44ED-875E-31275F117C36}" type="presParOf" srcId="{D9623D6F-D1AA-4ED3-A9D1-F97ED35FC06D}" destId="{2769C933-DEBF-43B2-A4C9-4FFB0AA46D30}" srcOrd="0" destOrd="0" presId="urn:microsoft.com/office/officeart/2005/8/layout/hList1"/>
    <dgm:cxn modelId="{9C9B69FB-BD7E-441C-8EBC-BC92E8DE372B}" type="presParOf" srcId="{D9623D6F-D1AA-4ED3-A9D1-F97ED35FC06D}" destId="{3752F9E1-5AB4-48A5-8589-BF1E2CCD4333}" srcOrd="1" destOrd="0" presId="urn:microsoft.com/office/officeart/2005/8/layout/hList1"/>
    <dgm:cxn modelId="{E246EB8B-0123-49D8-A433-AC723DA91639}" type="presParOf" srcId="{BDAFDF33-5D86-44F8-B08A-8158B9CFC604}" destId="{A1BA6AEC-63E8-4137-BE79-2EFA79C5F5EF}" srcOrd="1" destOrd="0" presId="urn:microsoft.com/office/officeart/2005/8/layout/hList1"/>
    <dgm:cxn modelId="{0610C0CC-005F-4AB5-9EFB-D4C2BCF42B5B}" type="presParOf" srcId="{BDAFDF33-5D86-44F8-B08A-8158B9CFC604}" destId="{D9B6F843-EB0C-4DF4-883C-0A6F103E530E}" srcOrd="2" destOrd="0" presId="urn:microsoft.com/office/officeart/2005/8/layout/hList1"/>
    <dgm:cxn modelId="{6D1C8967-4A1F-4B5A-A7D1-F85AAB46B2E4}" type="presParOf" srcId="{D9B6F843-EB0C-4DF4-883C-0A6F103E530E}" destId="{7456126E-12B2-4704-8CAA-D8BE59228BD4}" srcOrd="0" destOrd="0" presId="urn:microsoft.com/office/officeart/2005/8/layout/hList1"/>
    <dgm:cxn modelId="{BDA90F23-59E5-4079-B88B-0ABED02FC56A}" type="presParOf" srcId="{D9B6F843-EB0C-4DF4-883C-0A6F103E530E}" destId="{C682585C-B408-47F4-9CFA-091E49A9309B}" srcOrd="1" destOrd="0" presId="urn:microsoft.com/office/officeart/2005/8/layout/hList1"/>
    <dgm:cxn modelId="{9CA35A9D-27AA-405B-A10B-C7E058FD0B9C}" type="presParOf" srcId="{BDAFDF33-5D86-44F8-B08A-8158B9CFC604}" destId="{077ED23B-6DD6-4022-9577-0F4EB269211C}" srcOrd="3" destOrd="0" presId="urn:microsoft.com/office/officeart/2005/8/layout/hList1"/>
    <dgm:cxn modelId="{968977C2-8BCE-4B5F-845F-82F80EF8FCA3}" type="presParOf" srcId="{BDAFDF33-5D86-44F8-B08A-8158B9CFC604}" destId="{5836A917-E304-41C6-A64E-0CB3C6F4CEDD}" srcOrd="4" destOrd="0" presId="urn:microsoft.com/office/officeart/2005/8/layout/hList1"/>
    <dgm:cxn modelId="{329C10A5-461F-4444-8E4C-8C28D4F26B32}" type="presParOf" srcId="{5836A917-E304-41C6-A64E-0CB3C6F4CEDD}" destId="{436AF569-0C28-4E82-B6B8-A012910CC328}" srcOrd="0" destOrd="0" presId="urn:microsoft.com/office/officeart/2005/8/layout/hList1"/>
    <dgm:cxn modelId="{BAA6B7AA-F3F1-4544-AAC5-64472C93BCA2}" type="presParOf" srcId="{5836A917-E304-41C6-A64E-0CB3C6F4CEDD}" destId="{883C928F-3ABA-4174-9B0E-8BC73BF4D4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rgbClr val="6497FA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008A73-E591-44A2-965F-70E4882C72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B21E4D-AEDA-4C83-BF60-1A10426D64C3}">
      <dgm:prSet phldrT="[Texte]"/>
      <dgm:spPr>
        <a:solidFill>
          <a:srgbClr val="EE6E60"/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Qu’avons-nous fait ?</a:t>
          </a:r>
        </a:p>
        <a:p>
          <a:r>
            <a:rPr lang="fr-FR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dirty="0">
            <a:latin typeface="Marianne" panose="02000000000000000000" pitchFamily="2" charset="0"/>
          </a:endParaRPr>
        </a:p>
      </dgm:t>
    </dgm:pt>
    <dgm:pt modelId="{EB0E27A0-8A3D-4C6C-8086-BB58E111CBDB}" type="par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9511F814-DBE0-471F-A567-1165F6251D7E}" type="sibTrans" cxnId="{4DEDB564-9032-4534-AB82-192B2C183A7C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E19E1590-1AB2-4BBF-8A5C-E889C3E7779F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Et demain ?</a:t>
          </a:r>
        </a:p>
        <a:p>
          <a:r>
            <a:rPr lang="fr-FR" dirty="0" smtClean="0">
              <a:latin typeface="Marianne" panose="02000000000000000000" pitchFamily="2" charset="0"/>
            </a:rPr>
            <a:t>Comment transformer l’essai</a:t>
          </a:r>
          <a:endParaRPr lang="fr-FR" dirty="0">
            <a:latin typeface="Marianne" panose="02000000000000000000" pitchFamily="2" charset="0"/>
          </a:endParaRPr>
        </a:p>
      </dgm:t>
    </dgm:pt>
    <dgm:pt modelId="{8728AC77-7E00-4D0D-BBC0-86734C4FDF55}" type="par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84E7FC98-4F8C-498F-9607-060FD86D2FB5}" type="sibTrans" cxnId="{ED44441C-C6C6-4652-B8E8-5C48B2A9AAA7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557C5C20-B30B-4964-8459-B0415432C6E3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Un « projet » ?</a:t>
          </a:r>
        </a:p>
        <a:p>
          <a:r>
            <a:rPr lang="fr-FR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dirty="0">
            <a:latin typeface="Marianne" panose="02000000000000000000" pitchFamily="2" charset="0"/>
          </a:endParaRPr>
        </a:p>
      </dgm:t>
    </dgm:pt>
    <dgm:pt modelId="{23C9C520-5B7C-440F-B5EC-ED08225F3747}" type="par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F8866718-1731-4CF3-9EFF-663F7D2027A4}" type="sibTrans" cxnId="{CF3A6875-6854-4264-A96E-086BE7D5BFCE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D486D8AD-151F-48FE-8D8D-466BCEBAEEB0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Pourquoi ?</a:t>
          </a:r>
        </a:p>
        <a:p>
          <a:r>
            <a:rPr lang="fr-FR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dirty="0">
            <a:latin typeface="Marianne" panose="02000000000000000000" pitchFamily="2" charset="0"/>
          </a:endParaRPr>
        </a:p>
      </dgm:t>
    </dgm:pt>
    <dgm:pt modelId="{7B712044-63A2-48A7-BC69-1EFEF436A409}" type="par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D81ECC0-281D-4141-A6EA-D5B14CF8AE0E}" type="sibTrans" cxnId="{015F815E-1EC5-4436-B49D-456D6DED0CF3}">
      <dgm:prSet/>
      <dgm:spPr/>
      <dgm:t>
        <a:bodyPr/>
        <a:lstStyle/>
        <a:p>
          <a:endParaRPr lang="fr-FR">
            <a:latin typeface="Marianne" panose="02000000000000000000" pitchFamily="2" charset="0"/>
          </a:endParaRPr>
        </a:p>
      </dgm:t>
    </dgm:pt>
    <dgm:pt modelId="{6BC4AC85-A19C-4C2D-928B-2116507034A7}" type="pres">
      <dgm:prSet presAssocID="{DC008A73-E591-44A2-965F-70E4882C7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7ACA3B7-E057-44B6-8B73-5A9FD29EC536}" type="pres">
      <dgm:prSet presAssocID="{557C5C20-B30B-4964-8459-B0415432C6E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7F8F71-845F-45C0-B67C-2FC80A3E2D3E}" type="pres">
      <dgm:prSet presAssocID="{F8866718-1731-4CF3-9EFF-663F7D2027A4}" presName="parSpace" presStyleCnt="0"/>
      <dgm:spPr/>
    </dgm:pt>
    <dgm:pt modelId="{CBED885C-7ED8-466D-AD72-38F6037B9EB7}" type="pres">
      <dgm:prSet presAssocID="{D486D8AD-151F-48FE-8D8D-466BCEBAEEB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98753-673F-41C7-95E4-4E43F4D3A637}" type="pres">
      <dgm:prSet presAssocID="{6D81ECC0-281D-4141-A6EA-D5B14CF8AE0E}" presName="parSpace" presStyleCnt="0"/>
      <dgm:spPr/>
    </dgm:pt>
    <dgm:pt modelId="{18FABE58-B130-4FD3-9F1B-7F006B0BD040}" type="pres">
      <dgm:prSet presAssocID="{9BB21E4D-AEDA-4C83-BF60-1A10426D64C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9D60B7-F4B1-458B-96DB-19BCF46B5686}" type="pres">
      <dgm:prSet presAssocID="{9511F814-DBE0-471F-A567-1165F6251D7E}" presName="parSpace" presStyleCnt="0"/>
      <dgm:spPr/>
    </dgm:pt>
    <dgm:pt modelId="{EE427586-0750-451C-B8C4-4FB2AECD5CAA}" type="pres">
      <dgm:prSet presAssocID="{E19E1590-1AB2-4BBF-8A5C-E889C3E7779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F5DD423-0F9B-497A-8A84-7EE31C5FCD07}" type="presOf" srcId="{E19E1590-1AB2-4BBF-8A5C-E889C3E7779F}" destId="{EE427586-0750-451C-B8C4-4FB2AECD5CAA}" srcOrd="0" destOrd="0" presId="urn:microsoft.com/office/officeart/2005/8/layout/hChevron3"/>
    <dgm:cxn modelId="{ED44441C-C6C6-4652-B8E8-5C48B2A9AAA7}" srcId="{DC008A73-E591-44A2-965F-70E4882C72B9}" destId="{E19E1590-1AB2-4BBF-8A5C-E889C3E7779F}" srcOrd="3" destOrd="0" parTransId="{8728AC77-7E00-4D0D-BBC0-86734C4FDF55}" sibTransId="{84E7FC98-4F8C-498F-9607-060FD86D2FB5}"/>
    <dgm:cxn modelId="{D9D3BB04-F9EA-4598-BF2B-98795BDB5D36}" type="presOf" srcId="{9BB21E4D-AEDA-4C83-BF60-1A10426D64C3}" destId="{18FABE58-B130-4FD3-9F1B-7F006B0BD040}" srcOrd="0" destOrd="0" presId="urn:microsoft.com/office/officeart/2005/8/layout/hChevron3"/>
    <dgm:cxn modelId="{57157CFF-19AE-4124-BDD5-4DF8BA55D470}" type="presOf" srcId="{D486D8AD-151F-48FE-8D8D-466BCEBAEEB0}" destId="{CBED885C-7ED8-466D-AD72-38F6037B9EB7}" srcOrd="0" destOrd="0" presId="urn:microsoft.com/office/officeart/2005/8/layout/hChevron3"/>
    <dgm:cxn modelId="{015F815E-1EC5-4436-B49D-456D6DED0CF3}" srcId="{DC008A73-E591-44A2-965F-70E4882C72B9}" destId="{D486D8AD-151F-48FE-8D8D-466BCEBAEEB0}" srcOrd="1" destOrd="0" parTransId="{7B712044-63A2-48A7-BC69-1EFEF436A409}" sibTransId="{6D81ECC0-281D-4141-A6EA-D5B14CF8AE0E}"/>
    <dgm:cxn modelId="{4DEDB564-9032-4534-AB82-192B2C183A7C}" srcId="{DC008A73-E591-44A2-965F-70E4882C72B9}" destId="{9BB21E4D-AEDA-4C83-BF60-1A10426D64C3}" srcOrd="2" destOrd="0" parTransId="{EB0E27A0-8A3D-4C6C-8086-BB58E111CBDB}" sibTransId="{9511F814-DBE0-471F-A567-1165F6251D7E}"/>
    <dgm:cxn modelId="{CED7A5E4-D6F8-4523-B630-D92FC54B519B}" type="presOf" srcId="{DC008A73-E591-44A2-965F-70E4882C72B9}" destId="{6BC4AC85-A19C-4C2D-928B-2116507034A7}" srcOrd="0" destOrd="0" presId="urn:microsoft.com/office/officeart/2005/8/layout/hChevron3"/>
    <dgm:cxn modelId="{CF3A6875-6854-4264-A96E-086BE7D5BFCE}" srcId="{DC008A73-E591-44A2-965F-70E4882C72B9}" destId="{557C5C20-B30B-4964-8459-B0415432C6E3}" srcOrd="0" destOrd="0" parTransId="{23C9C520-5B7C-440F-B5EC-ED08225F3747}" sibTransId="{F8866718-1731-4CF3-9EFF-663F7D2027A4}"/>
    <dgm:cxn modelId="{1B757ABB-D891-4D7E-8D9E-BB80D9D132D1}" type="presOf" srcId="{557C5C20-B30B-4964-8459-B0415432C6E3}" destId="{77ACA3B7-E057-44B6-8B73-5A9FD29EC536}" srcOrd="0" destOrd="0" presId="urn:microsoft.com/office/officeart/2005/8/layout/hChevron3"/>
    <dgm:cxn modelId="{78C7494A-2971-4D30-B729-AF694E86C6F7}" type="presParOf" srcId="{6BC4AC85-A19C-4C2D-928B-2116507034A7}" destId="{77ACA3B7-E057-44B6-8B73-5A9FD29EC536}" srcOrd="0" destOrd="0" presId="urn:microsoft.com/office/officeart/2005/8/layout/hChevron3"/>
    <dgm:cxn modelId="{F25A3C74-143F-4737-A865-4AF7C543BC31}" type="presParOf" srcId="{6BC4AC85-A19C-4C2D-928B-2116507034A7}" destId="{D67F8F71-845F-45C0-B67C-2FC80A3E2D3E}" srcOrd="1" destOrd="0" presId="urn:microsoft.com/office/officeart/2005/8/layout/hChevron3"/>
    <dgm:cxn modelId="{9AAE8C88-DDD2-4468-AA5C-F1D660477EA3}" type="presParOf" srcId="{6BC4AC85-A19C-4C2D-928B-2116507034A7}" destId="{CBED885C-7ED8-466D-AD72-38F6037B9EB7}" srcOrd="2" destOrd="0" presId="urn:microsoft.com/office/officeart/2005/8/layout/hChevron3"/>
    <dgm:cxn modelId="{1CE07D71-BBAE-4C41-9232-26F28E855995}" type="presParOf" srcId="{6BC4AC85-A19C-4C2D-928B-2116507034A7}" destId="{5E598753-673F-41C7-95E4-4E43F4D3A637}" srcOrd="3" destOrd="0" presId="urn:microsoft.com/office/officeart/2005/8/layout/hChevron3"/>
    <dgm:cxn modelId="{C5F27216-08B0-424A-885C-9EA38F5F96B0}" type="presParOf" srcId="{6BC4AC85-A19C-4C2D-928B-2116507034A7}" destId="{18FABE58-B130-4FD3-9F1B-7F006B0BD040}" srcOrd="4" destOrd="0" presId="urn:microsoft.com/office/officeart/2005/8/layout/hChevron3"/>
    <dgm:cxn modelId="{5C52A013-C0E8-42BE-9EBC-E99DB58CC4A6}" type="presParOf" srcId="{6BC4AC85-A19C-4C2D-928B-2116507034A7}" destId="{E19D60B7-F4B1-458B-96DB-19BCF46B5686}" srcOrd="5" destOrd="0" presId="urn:microsoft.com/office/officeart/2005/8/layout/hChevron3"/>
    <dgm:cxn modelId="{6637E4FE-191A-4D70-B337-25256AAB54F0}" type="presParOf" srcId="{6BC4AC85-A19C-4C2D-928B-2116507034A7}" destId="{EE427586-0750-451C-B8C4-4FB2AECD5CA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24E9E2-6A00-44BA-B55F-E70A25BE55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ADA816-9776-4422-B2CA-0F93F81BCBF9}">
      <dgm:prSet phldrT="[Texte]"/>
      <dgm:spPr>
        <a:solidFill>
          <a:srgbClr val="6A9BFA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Le rapport des 1000 premiers jours</a:t>
          </a:r>
          <a:endParaRPr lang="fr-FR" b="1" dirty="0">
            <a:latin typeface="Marianne" panose="02000000000000000000" pitchFamily="2" charset="0"/>
          </a:endParaRPr>
        </a:p>
      </dgm:t>
    </dgm:pt>
    <dgm:pt modelId="{A69B4420-1788-4477-B113-80B8FD92F874}" type="parTrans" cxnId="{7CE66744-2A15-4016-BD53-0E2243599EB2}">
      <dgm:prSet/>
      <dgm:spPr/>
      <dgm:t>
        <a:bodyPr/>
        <a:lstStyle/>
        <a:p>
          <a:endParaRPr lang="fr-FR"/>
        </a:p>
      </dgm:t>
    </dgm:pt>
    <dgm:pt modelId="{8F233316-4E2D-402E-A957-DE46F0445C51}" type="sibTrans" cxnId="{7CE66744-2A15-4016-BD53-0E2243599EB2}">
      <dgm:prSet/>
      <dgm:spPr/>
      <dgm:t>
        <a:bodyPr/>
        <a:lstStyle/>
        <a:p>
          <a:endParaRPr lang="fr-FR"/>
        </a:p>
      </dgm:t>
    </dgm:pt>
    <dgm:pt modelId="{FFE16E4B-ACB2-46DE-885D-6F1DB75CDE00}">
      <dgm:prSet/>
      <dgm:spPr>
        <a:solidFill>
          <a:srgbClr val="EE6D5F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Des administrations mobilisées</a:t>
          </a:r>
          <a:endParaRPr lang="fr-FR" b="1" dirty="0" smtClean="0">
            <a:latin typeface="Marianne" panose="02000000000000000000" pitchFamily="2" charset="0"/>
          </a:endParaRPr>
        </a:p>
      </dgm:t>
    </dgm:pt>
    <dgm:pt modelId="{CD726F76-EF3A-4A5A-A935-08A5BB92C0F1}" type="parTrans" cxnId="{FD5FDE87-083E-4578-9D9A-6644E62FF0BD}">
      <dgm:prSet/>
      <dgm:spPr/>
      <dgm:t>
        <a:bodyPr/>
        <a:lstStyle/>
        <a:p>
          <a:endParaRPr lang="fr-FR"/>
        </a:p>
      </dgm:t>
    </dgm:pt>
    <dgm:pt modelId="{25B51B1A-2E31-4D8F-BB50-D0CAA07C764D}" type="sibTrans" cxnId="{FD5FDE87-083E-4578-9D9A-6644E62FF0BD}">
      <dgm:prSet/>
      <dgm:spPr/>
      <dgm:t>
        <a:bodyPr/>
        <a:lstStyle/>
        <a:p>
          <a:endParaRPr lang="fr-FR"/>
        </a:p>
      </dgm:t>
    </dgm:pt>
    <dgm:pt modelId="{929E6EC9-9344-4D96-BF4B-848C9E635934}">
      <dgm:prSet/>
      <dgm:spPr>
        <a:solidFill>
          <a:srgbClr val="76CA8B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2 instructions nationales</a:t>
          </a:r>
        </a:p>
      </dgm:t>
    </dgm:pt>
    <dgm:pt modelId="{C0FF6D6A-7B9A-4363-B20A-EEF7FFF9CDF5}" type="parTrans" cxnId="{491FAECF-9AE6-465A-8395-B3DA0E402A0E}">
      <dgm:prSet/>
      <dgm:spPr/>
      <dgm:t>
        <a:bodyPr/>
        <a:lstStyle/>
        <a:p>
          <a:endParaRPr lang="fr-FR"/>
        </a:p>
      </dgm:t>
    </dgm:pt>
    <dgm:pt modelId="{742B76B2-C9E9-47B1-8C12-65771DF0161E}" type="sibTrans" cxnId="{491FAECF-9AE6-465A-8395-B3DA0E402A0E}">
      <dgm:prSet/>
      <dgm:spPr/>
      <dgm:t>
        <a:bodyPr/>
        <a:lstStyle/>
        <a:p>
          <a:endParaRPr lang="fr-FR"/>
        </a:p>
      </dgm:t>
    </dgm:pt>
    <dgm:pt modelId="{66983603-E164-463F-98B9-29E36BC98352}">
      <dgm:prSet/>
      <dgm:spPr>
        <a:solidFill>
          <a:srgbClr val="FCCE4A"/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Des territoires mobilisés</a:t>
          </a:r>
        </a:p>
      </dgm:t>
    </dgm:pt>
    <dgm:pt modelId="{D4A80427-1806-46DD-8A3B-0D5C87E25CA3}" type="parTrans" cxnId="{81D6F423-DC23-476F-BE11-F833093F34FC}">
      <dgm:prSet/>
      <dgm:spPr/>
      <dgm:t>
        <a:bodyPr/>
        <a:lstStyle/>
        <a:p>
          <a:endParaRPr lang="fr-FR"/>
        </a:p>
      </dgm:t>
    </dgm:pt>
    <dgm:pt modelId="{631F7CB3-5CFD-4BFE-AA06-64ACA4C28D35}" type="sibTrans" cxnId="{81D6F423-DC23-476F-BE11-F833093F34FC}">
      <dgm:prSet/>
      <dgm:spPr/>
      <dgm:t>
        <a:bodyPr/>
        <a:lstStyle/>
        <a:p>
          <a:endParaRPr lang="fr-FR"/>
        </a:p>
      </dgm:t>
    </dgm:pt>
    <dgm:pt modelId="{190D4048-6EE5-42FC-8744-4FA7E7843ED8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Commission d’expert réunis autour de </a:t>
          </a:r>
          <a:r>
            <a:rPr lang="fr-FR" b="1" dirty="0" smtClean="0">
              <a:latin typeface="Marianne" panose="02000000000000000000" pitchFamily="2" charset="0"/>
            </a:rPr>
            <a:t>Boris Cyrulnik</a:t>
          </a:r>
          <a:endParaRPr lang="fr-FR" b="1" dirty="0">
            <a:latin typeface="Marianne" panose="02000000000000000000" pitchFamily="2" charset="0"/>
          </a:endParaRPr>
        </a:p>
      </dgm:t>
    </dgm:pt>
    <dgm:pt modelId="{BC14BEDE-A118-4A8D-93D1-4B2A6B6C7B92}" type="parTrans" cxnId="{5A936FC7-3368-4B41-9391-0E341FB9E02D}">
      <dgm:prSet/>
      <dgm:spPr/>
      <dgm:t>
        <a:bodyPr/>
        <a:lstStyle/>
        <a:p>
          <a:endParaRPr lang="fr-FR"/>
        </a:p>
      </dgm:t>
    </dgm:pt>
    <dgm:pt modelId="{D949B9C2-7398-49CA-A283-4977BAF19A8A}" type="sibTrans" cxnId="{5A936FC7-3368-4B41-9391-0E341FB9E02D}">
      <dgm:prSet/>
      <dgm:spPr/>
      <dgm:t>
        <a:bodyPr/>
        <a:lstStyle/>
        <a:p>
          <a:endParaRPr lang="fr-FR"/>
        </a:p>
      </dgm:t>
    </dgm:pt>
    <dgm:pt modelId="{AEA5BC34-7544-41C9-8CE6-78CBD1F464C5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Toutes </a:t>
          </a:r>
          <a:r>
            <a:rPr lang="fr-FR" b="1" dirty="0" smtClean="0">
              <a:latin typeface="Marianne" panose="02000000000000000000" pitchFamily="2" charset="0"/>
            </a:rPr>
            <a:t>les directions d’administration centrale </a:t>
          </a:r>
          <a:r>
            <a:rPr lang="fr-FR" b="1" dirty="0" smtClean="0">
              <a:latin typeface="Marianne" panose="02000000000000000000" pitchFamily="2" charset="0"/>
            </a:rPr>
            <a:t>solidarités &amp; santé</a:t>
          </a:r>
          <a:r>
            <a:rPr lang="fr-FR" b="0" dirty="0" smtClean="0">
              <a:latin typeface="Marianne" panose="02000000000000000000" pitchFamily="2" charset="0"/>
            </a:rPr>
            <a:t> (DGS, DGOS, DGCS, DSS, SG-CIH, DILP, DIA, DMSM)</a:t>
          </a:r>
        </a:p>
      </dgm:t>
    </dgm:pt>
    <dgm:pt modelId="{79B80A92-4F17-4CA2-9694-8B382C205553}" type="parTrans" cxnId="{46E8D398-CD1B-4C95-87D6-38FBFC0E3FA2}">
      <dgm:prSet/>
      <dgm:spPr/>
      <dgm:t>
        <a:bodyPr/>
        <a:lstStyle/>
        <a:p>
          <a:endParaRPr lang="fr-FR"/>
        </a:p>
      </dgm:t>
    </dgm:pt>
    <dgm:pt modelId="{A55EA900-6114-41CF-AEDD-C32CAABBAEAC}" type="sibTrans" cxnId="{46E8D398-CD1B-4C95-87D6-38FBFC0E3FA2}">
      <dgm:prSet/>
      <dgm:spPr/>
      <dgm:t>
        <a:bodyPr/>
        <a:lstStyle/>
        <a:p>
          <a:endParaRPr lang="fr-FR"/>
        </a:p>
      </dgm:t>
    </dgm:pt>
    <dgm:pt modelId="{DA1DBAD3-4B12-4D31-9330-529F70AD74BD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Les caisses </a:t>
          </a:r>
          <a:r>
            <a:rPr lang="fr-FR" b="0" dirty="0" smtClean="0">
              <a:latin typeface="Marianne" panose="02000000000000000000" pitchFamily="2" charset="0"/>
            </a:rPr>
            <a:t>(CNAF, CNAM, MSA)</a:t>
          </a:r>
        </a:p>
      </dgm:t>
    </dgm:pt>
    <dgm:pt modelId="{28AD67F1-46BE-4AEF-BC6C-71C4B5972D5F}" type="parTrans" cxnId="{A7C88DF4-A20B-4F3A-A523-2603BC568693}">
      <dgm:prSet/>
      <dgm:spPr/>
      <dgm:t>
        <a:bodyPr/>
        <a:lstStyle/>
        <a:p>
          <a:endParaRPr lang="fr-FR"/>
        </a:p>
      </dgm:t>
    </dgm:pt>
    <dgm:pt modelId="{2A2074FB-A7DB-4A32-87DB-7CB750895AB2}" type="sibTrans" cxnId="{A7C88DF4-A20B-4F3A-A523-2603BC568693}">
      <dgm:prSet/>
      <dgm:spPr/>
      <dgm:t>
        <a:bodyPr/>
        <a:lstStyle/>
        <a:p>
          <a:endParaRPr lang="fr-FR"/>
        </a:p>
      </dgm:t>
    </dgm:pt>
    <dgm:pt modelId="{5B509CB3-C304-4FCF-87D6-51D83EF4808F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Santé publique France</a:t>
          </a:r>
        </a:p>
      </dgm:t>
    </dgm:pt>
    <dgm:pt modelId="{027502C8-F45B-4159-90B0-4B1FECD48169}" type="parTrans" cxnId="{52DB3693-6485-4514-8CBA-A7696D52E7AA}">
      <dgm:prSet/>
      <dgm:spPr/>
      <dgm:t>
        <a:bodyPr/>
        <a:lstStyle/>
        <a:p>
          <a:endParaRPr lang="fr-FR"/>
        </a:p>
      </dgm:t>
    </dgm:pt>
    <dgm:pt modelId="{900ECDF5-E4D9-4E15-9FBF-2C1F4A06BF65}" type="sibTrans" cxnId="{52DB3693-6485-4514-8CBA-A7696D52E7AA}">
      <dgm:prSet/>
      <dgm:spPr/>
      <dgm:t>
        <a:bodyPr/>
        <a:lstStyle/>
        <a:p>
          <a:endParaRPr lang="fr-FR"/>
        </a:p>
      </dgm:t>
    </dgm:pt>
    <dgm:pt modelId="{AA8FB3E4-2400-49F3-BC1D-60CEDED96D5E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Liens avec Culture, Sports, ANCT, DGEFP, DGE</a:t>
          </a:r>
        </a:p>
      </dgm:t>
    </dgm:pt>
    <dgm:pt modelId="{35B0EC82-722C-4A86-91BF-D77BDFCEEB8A}" type="parTrans" cxnId="{4585DD0F-2232-4D2C-B0B1-1369724831B5}">
      <dgm:prSet/>
      <dgm:spPr/>
      <dgm:t>
        <a:bodyPr/>
        <a:lstStyle/>
        <a:p>
          <a:endParaRPr lang="fr-FR"/>
        </a:p>
      </dgm:t>
    </dgm:pt>
    <dgm:pt modelId="{A07DA5D1-F161-40C9-8A46-0ECB80C41EAB}" type="sibTrans" cxnId="{4585DD0F-2232-4D2C-B0B1-1369724831B5}">
      <dgm:prSet/>
      <dgm:spPr/>
      <dgm:t>
        <a:bodyPr/>
        <a:lstStyle/>
        <a:p>
          <a:endParaRPr lang="fr-FR"/>
        </a:p>
      </dgm:t>
    </dgm:pt>
    <dgm:pt modelId="{8CB0F067-36D7-4024-A536-7A5CDDFF3CB8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Aux ARS et DREETS</a:t>
          </a:r>
        </a:p>
      </dgm:t>
    </dgm:pt>
    <dgm:pt modelId="{38A295D9-FC55-4598-8CAA-B2C6092623BE}" type="parTrans" cxnId="{1E4DF717-D83E-488D-912D-BE71B1A1C670}">
      <dgm:prSet/>
      <dgm:spPr/>
      <dgm:t>
        <a:bodyPr/>
        <a:lstStyle/>
        <a:p>
          <a:endParaRPr lang="fr-FR"/>
        </a:p>
      </dgm:t>
    </dgm:pt>
    <dgm:pt modelId="{BBA950FC-7DD6-4B6E-A1C5-B65FA92A7FB4}" type="sibTrans" cxnId="{1E4DF717-D83E-488D-912D-BE71B1A1C670}">
      <dgm:prSet/>
      <dgm:spPr/>
      <dgm:t>
        <a:bodyPr/>
        <a:lstStyle/>
        <a:p>
          <a:endParaRPr lang="fr-FR"/>
        </a:p>
      </dgm:t>
    </dgm:pt>
    <dgm:pt modelId="{6FFDCD58-39AE-43D3-9A11-27F5107F5385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1</a:t>
          </a:r>
          <a:r>
            <a:rPr lang="fr-FR" b="1" baseline="30000" dirty="0" smtClean="0">
              <a:latin typeface="Marianne" panose="02000000000000000000" pitchFamily="2" charset="0"/>
            </a:rPr>
            <a:t>er</a:t>
          </a:r>
          <a:r>
            <a:rPr lang="fr-FR" b="1" dirty="0" smtClean="0">
              <a:latin typeface="Marianne" panose="02000000000000000000" pitchFamily="2" charset="0"/>
            </a:rPr>
            <a:t> avril 2021</a:t>
          </a:r>
        </a:p>
      </dgm:t>
    </dgm:pt>
    <dgm:pt modelId="{487F1D01-75EB-4ECF-A76D-6CD9A442D65A}" type="parTrans" cxnId="{4ADB76C3-CC70-4A86-A984-6B8268B11619}">
      <dgm:prSet/>
      <dgm:spPr/>
      <dgm:t>
        <a:bodyPr/>
        <a:lstStyle/>
        <a:p>
          <a:endParaRPr lang="fr-FR"/>
        </a:p>
      </dgm:t>
    </dgm:pt>
    <dgm:pt modelId="{A770DD56-3E46-47A2-85FD-7838125B4F1B}" type="sibTrans" cxnId="{4ADB76C3-CC70-4A86-A984-6B8268B11619}">
      <dgm:prSet/>
      <dgm:spPr/>
      <dgm:t>
        <a:bodyPr/>
        <a:lstStyle/>
        <a:p>
          <a:endParaRPr lang="fr-FR"/>
        </a:p>
      </dgm:t>
    </dgm:pt>
    <dgm:pt modelId="{1ACE960A-A24F-42BF-B181-00B323340548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1" dirty="0" smtClean="0">
              <a:latin typeface="Marianne" panose="02000000000000000000" pitchFamily="2" charset="0"/>
            </a:rPr>
            <a:t>12 avril 2022</a:t>
          </a:r>
        </a:p>
      </dgm:t>
    </dgm:pt>
    <dgm:pt modelId="{994C4DA8-5760-41CF-80D9-301AE1E94A0D}" type="parTrans" cxnId="{1218E1D0-9583-4E48-A15B-AAC72716D129}">
      <dgm:prSet/>
      <dgm:spPr/>
      <dgm:t>
        <a:bodyPr/>
        <a:lstStyle/>
        <a:p>
          <a:endParaRPr lang="fr-FR"/>
        </a:p>
      </dgm:t>
    </dgm:pt>
    <dgm:pt modelId="{9B410E4E-E49F-405F-B23A-6F2661F196E0}" type="sibTrans" cxnId="{1218E1D0-9583-4E48-A15B-AAC72716D129}">
      <dgm:prSet/>
      <dgm:spPr/>
      <dgm:t>
        <a:bodyPr/>
        <a:lstStyle/>
        <a:p>
          <a:endParaRPr lang="fr-FR"/>
        </a:p>
      </dgm:t>
    </dgm:pt>
    <dgm:pt modelId="{DEC7E1FD-6728-4D01-A004-A4D62576802C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Via les </a:t>
          </a:r>
          <a:r>
            <a:rPr lang="fr-FR" b="1" dirty="0" smtClean="0">
              <a:latin typeface="Marianne" panose="02000000000000000000" pitchFamily="2" charset="0"/>
            </a:rPr>
            <a:t>Appels à projets </a:t>
          </a:r>
          <a:r>
            <a:rPr lang="fr-FR" b="0" dirty="0" smtClean="0">
              <a:latin typeface="Marianne" panose="02000000000000000000" pitchFamily="2" charset="0"/>
            </a:rPr>
            <a:t>régionaux </a:t>
          </a:r>
        </a:p>
      </dgm:t>
    </dgm:pt>
    <dgm:pt modelId="{F0CC29E8-7552-43AF-AACB-C91B2621563B}" type="parTrans" cxnId="{69C28921-26DA-42F8-A288-378285B1C0CA}">
      <dgm:prSet/>
      <dgm:spPr/>
      <dgm:t>
        <a:bodyPr/>
        <a:lstStyle/>
        <a:p>
          <a:endParaRPr lang="fr-FR"/>
        </a:p>
      </dgm:t>
    </dgm:pt>
    <dgm:pt modelId="{B85CEEA0-F6E9-4D9F-8BB2-DFE7A2A8618A}" type="sibTrans" cxnId="{69C28921-26DA-42F8-A288-378285B1C0CA}">
      <dgm:prSet/>
      <dgm:spPr/>
      <dgm:t>
        <a:bodyPr/>
        <a:lstStyle/>
        <a:p>
          <a:endParaRPr lang="fr-FR"/>
        </a:p>
      </dgm:t>
    </dgm:pt>
    <dgm:pt modelId="{AB7F1873-96CD-43E4-9EC6-6E8AD572482C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Organisés par ARS, DREETS et Commissaires</a:t>
          </a:r>
        </a:p>
      </dgm:t>
    </dgm:pt>
    <dgm:pt modelId="{240F7296-DF1E-4C1D-96E2-9FFB64D3B51C}" type="parTrans" cxnId="{C6AAA9B8-1E5A-4CCB-86F8-B8BD63E8A8B1}">
      <dgm:prSet/>
      <dgm:spPr/>
      <dgm:t>
        <a:bodyPr/>
        <a:lstStyle/>
        <a:p>
          <a:endParaRPr lang="fr-FR"/>
        </a:p>
      </dgm:t>
    </dgm:pt>
    <dgm:pt modelId="{E011F3A9-8129-4303-99AF-DA5F24209A21}" type="sibTrans" cxnId="{C6AAA9B8-1E5A-4CCB-86F8-B8BD63E8A8B1}">
      <dgm:prSet/>
      <dgm:spPr/>
      <dgm:t>
        <a:bodyPr/>
        <a:lstStyle/>
        <a:p>
          <a:endParaRPr lang="fr-FR"/>
        </a:p>
      </dgm:t>
    </dgm:pt>
    <dgm:pt modelId="{7E912686-2538-46BF-B03E-E2F24115E409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190 lauréats 1000PJ</a:t>
          </a:r>
        </a:p>
      </dgm:t>
    </dgm:pt>
    <dgm:pt modelId="{E632A114-CA87-42D5-AA69-5EC9FEBFDF6F}" type="parTrans" cxnId="{E19CFB1F-7599-4C85-A43F-AD9A57DA73C7}">
      <dgm:prSet/>
      <dgm:spPr/>
      <dgm:t>
        <a:bodyPr/>
        <a:lstStyle/>
        <a:p>
          <a:endParaRPr lang="fr-FR"/>
        </a:p>
      </dgm:t>
    </dgm:pt>
    <dgm:pt modelId="{0C4CE3BB-A298-447A-82E3-7CEB3A9E0CED}" type="sibTrans" cxnId="{E19CFB1F-7599-4C85-A43F-AD9A57DA73C7}">
      <dgm:prSet/>
      <dgm:spPr/>
      <dgm:t>
        <a:bodyPr/>
        <a:lstStyle/>
        <a:p>
          <a:endParaRPr lang="fr-FR"/>
        </a:p>
      </dgm:t>
    </dgm:pt>
    <dgm:pt modelId="{4BB34541-C9D8-4061-943C-A81742AFA3AB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5 axes d’action</a:t>
          </a:r>
        </a:p>
      </dgm:t>
    </dgm:pt>
    <dgm:pt modelId="{685794A1-4A2D-4277-A29F-F9B131C7C597}" type="parTrans" cxnId="{DDA11E9B-B5D5-4A14-B2F8-6F4560A76392}">
      <dgm:prSet/>
      <dgm:spPr/>
      <dgm:t>
        <a:bodyPr/>
        <a:lstStyle/>
        <a:p>
          <a:endParaRPr lang="fr-FR"/>
        </a:p>
      </dgm:t>
    </dgm:pt>
    <dgm:pt modelId="{CB199C63-5171-4D72-9AB4-98F15F72533A}" type="sibTrans" cxnId="{DDA11E9B-B5D5-4A14-B2F8-6F4560A76392}">
      <dgm:prSet/>
      <dgm:spPr/>
      <dgm:t>
        <a:bodyPr/>
        <a:lstStyle/>
        <a:p>
          <a:endParaRPr lang="fr-FR"/>
        </a:p>
      </dgm:t>
    </dgm:pt>
    <dgm:pt modelId="{F99BC78C-EBBF-4A48-AA29-EE38F608ACF8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Définissant un </a:t>
          </a:r>
          <a:r>
            <a:rPr lang="fr-FR" b="1" dirty="0" smtClean="0">
              <a:latin typeface="Marianne" panose="02000000000000000000" pitchFamily="2" charset="0"/>
            </a:rPr>
            <a:t>large périmètre </a:t>
          </a:r>
          <a:r>
            <a:rPr lang="fr-FR" b="0" dirty="0" smtClean="0">
              <a:latin typeface="Marianne" panose="02000000000000000000" pitchFamily="2" charset="0"/>
            </a:rPr>
            <a:t>(santé maternelle et infantile, information, soutien à la parentalité, accueil du jeune enfant)</a:t>
          </a:r>
        </a:p>
      </dgm:t>
    </dgm:pt>
    <dgm:pt modelId="{59321840-6698-4A05-A7D3-D7C068F15203}" type="parTrans" cxnId="{B91FC599-2170-4F84-BA0A-02904F238473}">
      <dgm:prSet/>
      <dgm:spPr/>
      <dgm:t>
        <a:bodyPr/>
        <a:lstStyle/>
        <a:p>
          <a:endParaRPr lang="fr-FR"/>
        </a:p>
      </dgm:t>
    </dgm:pt>
    <dgm:pt modelId="{BD8A4580-A2F9-4F45-A095-5F7DDABDE989}" type="sibTrans" cxnId="{B91FC599-2170-4F84-BA0A-02904F238473}">
      <dgm:prSet/>
      <dgm:spPr/>
      <dgm:t>
        <a:bodyPr/>
        <a:lstStyle/>
        <a:p>
          <a:endParaRPr lang="fr-FR"/>
        </a:p>
      </dgm:t>
    </dgm:pt>
    <dgm:pt modelId="{E7213E03-FEFB-4F4B-808A-788D41488127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141 lauréats Enfance=Egalité</a:t>
          </a:r>
        </a:p>
      </dgm:t>
    </dgm:pt>
    <dgm:pt modelId="{DECB2605-628E-4C8B-85E4-BE4EEFEEF1BC}" type="parTrans" cxnId="{D00EC62D-91B8-49C7-AB61-4C80F5E5B680}">
      <dgm:prSet/>
      <dgm:spPr/>
      <dgm:t>
        <a:bodyPr/>
        <a:lstStyle/>
        <a:p>
          <a:endParaRPr lang="fr-FR"/>
        </a:p>
      </dgm:t>
    </dgm:pt>
    <dgm:pt modelId="{B34793CC-DEA4-4B92-B6DC-79A48EF03F33}" type="sibTrans" cxnId="{D00EC62D-91B8-49C7-AB61-4C80F5E5B680}">
      <dgm:prSet/>
      <dgm:spPr/>
      <dgm:t>
        <a:bodyPr/>
        <a:lstStyle/>
        <a:p>
          <a:endParaRPr lang="fr-FR"/>
        </a:p>
      </dgm:t>
    </dgm:pt>
    <dgm:pt modelId="{0E610562-7A3F-44E3-8400-E31D92790A5A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19 lauréats de l’AMI Accueil pour tous</a:t>
          </a:r>
        </a:p>
      </dgm:t>
    </dgm:pt>
    <dgm:pt modelId="{F9D97F35-1464-489E-8078-1167D1297B07}" type="parTrans" cxnId="{3747B3A9-B590-4BEB-82FA-2FA056BE58C5}">
      <dgm:prSet/>
      <dgm:spPr/>
      <dgm:t>
        <a:bodyPr/>
        <a:lstStyle/>
        <a:p>
          <a:endParaRPr lang="fr-FR"/>
        </a:p>
      </dgm:t>
    </dgm:pt>
    <dgm:pt modelId="{14EFA9FA-A011-4BEA-B471-B0FC4F191E41}" type="sibTrans" cxnId="{3747B3A9-B590-4BEB-82FA-2FA056BE58C5}">
      <dgm:prSet/>
      <dgm:spPr/>
      <dgm:t>
        <a:bodyPr/>
        <a:lstStyle/>
        <a:p>
          <a:endParaRPr lang="fr-FR"/>
        </a:p>
      </dgm:t>
    </dgm:pt>
    <dgm:pt modelId="{FF7827DF-F527-4AA8-9DA0-82F44C78F625}">
      <dgm:prSet phldrT="[Texte]"/>
      <dgm:spPr>
        <a:ln>
          <a:noFill/>
        </a:ln>
      </dgm:spPr>
      <dgm:t>
        <a:bodyPr/>
        <a:lstStyle/>
        <a:p>
          <a:endParaRPr lang="fr-FR" b="0" dirty="0">
            <a:latin typeface="Marianne" panose="02000000000000000000" pitchFamily="2" charset="0"/>
          </a:endParaRPr>
        </a:p>
      </dgm:t>
    </dgm:pt>
    <dgm:pt modelId="{8D756481-2336-41CB-9A7C-25C06F8B954C}" type="parTrans" cxnId="{8433202B-4F10-435F-9ECE-6A9446455BA0}">
      <dgm:prSet/>
      <dgm:spPr/>
      <dgm:t>
        <a:bodyPr/>
        <a:lstStyle/>
        <a:p>
          <a:endParaRPr lang="fr-FR"/>
        </a:p>
      </dgm:t>
    </dgm:pt>
    <dgm:pt modelId="{0E48F787-B5AA-4E70-919A-1C785EC2213D}" type="sibTrans" cxnId="{8433202B-4F10-435F-9ECE-6A9446455BA0}">
      <dgm:prSet/>
      <dgm:spPr/>
      <dgm:t>
        <a:bodyPr/>
        <a:lstStyle/>
        <a:p>
          <a:endParaRPr lang="fr-FR"/>
        </a:p>
      </dgm:t>
    </dgm:pt>
    <dgm:pt modelId="{0435BA65-1964-4000-9D94-A7EC8E300039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Identifier des </a:t>
          </a:r>
          <a:r>
            <a:rPr lang="fr-FR" b="1" dirty="0" smtClean="0">
              <a:latin typeface="Marianne" panose="02000000000000000000" pitchFamily="2" charset="0"/>
            </a:rPr>
            <a:t>messages clefs</a:t>
          </a:r>
          <a:r>
            <a:rPr lang="fr-FR" b="0" dirty="0" smtClean="0">
              <a:latin typeface="Marianne" panose="02000000000000000000" pitchFamily="2" charset="0"/>
            </a:rPr>
            <a:t> de santé publique</a:t>
          </a:r>
          <a:endParaRPr lang="fr-FR" b="0" dirty="0">
            <a:latin typeface="Marianne" panose="02000000000000000000" pitchFamily="2" charset="0"/>
          </a:endParaRPr>
        </a:p>
      </dgm:t>
    </dgm:pt>
    <dgm:pt modelId="{7BA6E9F6-E787-4068-ADFE-38639E5997EF}" type="parTrans" cxnId="{412320CB-B0C2-4F23-A7F2-F9D83DC9A1EC}">
      <dgm:prSet/>
      <dgm:spPr/>
      <dgm:t>
        <a:bodyPr/>
        <a:lstStyle/>
        <a:p>
          <a:endParaRPr lang="fr-FR"/>
        </a:p>
      </dgm:t>
    </dgm:pt>
    <dgm:pt modelId="{1E1F6FD7-F9CF-44EB-A8B5-C3968A1940E1}" type="sibTrans" cxnId="{412320CB-B0C2-4F23-A7F2-F9D83DC9A1EC}">
      <dgm:prSet/>
      <dgm:spPr/>
      <dgm:t>
        <a:bodyPr/>
        <a:lstStyle/>
        <a:p>
          <a:endParaRPr lang="fr-FR"/>
        </a:p>
      </dgm:t>
    </dgm:pt>
    <dgm:pt modelId="{394E0247-3483-41A6-A9DA-D005F5FAD51C}">
      <dgm:prSet phldrT="[Texte]"/>
      <dgm:spPr>
        <a:ln>
          <a:noFill/>
        </a:ln>
      </dgm:spPr>
      <dgm:t>
        <a:bodyPr/>
        <a:lstStyle/>
        <a:p>
          <a:endParaRPr lang="fr-FR" b="0" dirty="0">
            <a:latin typeface="Marianne" panose="02000000000000000000" pitchFamily="2" charset="0"/>
          </a:endParaRPr>
        </a:p>
      </dgm:t>
    </dgm:pt>
    <dgm:pt modelId="{A0EDEBA3-935E-467C-ADC8-64017D2EEDD2}" type="parTrans" cxnId="{684EF2A2-47FE-4A41-9CCF-0F2C5CCFAB57}">
      <dgm:prSet/>
      <dgm:spPr/>
      <dgm:t>
        <a:bodyPr/>
        <a:lstStyle/>
        <a:p>
          <a:endParaRPr lang="fr-FR"/>
        </a:p>
      </dgm:t>
    </dgm:pt>
    <dgm:pt modelId="{EA7625BB-4ED4-4C80-9B60-38848B098EA3}" type="sibTrans" cxnId="{684EF2A2-47FE-4A41-9CCF-0F2C5CCFAB57}">
      <dgm:prSet/>
      <dgm:spPr/>
      <dgm:t>
        <a:bodyPr/>
        <a:lstStyle/>
        <a:p>
          <a:endParaRPr lang="fr-FR"/>
        </a:p>
      </dgm:t>
    </dgm:pt>
    <dgm:pt modelId="{528FB31E-9CF5-4C1F-B97E-A00B89D6CD79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Proposer un </a:t>
          </a:r>
          <a:r>
            <a:rPr lang="fr-FR" b="1" dirty="0" smtClean="0">
              <a:latin typeface="Marianne" panose="02000000000000000000" pitchFamily="2" charset="0"/>
            </a:rPr>
            <a:t>parcours</a:t>
          </a:r>
          <a:r>
            <a:rPr lang="fr-FR" b="0" dirty="0" smtClean="0">
              <a:latin typeface="Marianne" panose="02000000000000000000" pitchFamily="2" charset="0"/>
            </a:rPr>
            <a:t> d’accompagnement</a:t>
          </a:r>
          <a:endParaRPr lang="fr-FR" b="0" dirty="0">
            <a:latin typeface="Marianne" panose="02000000000000000000" pitchFamily="2" charset="0"/>
          </a:endParaRPr>
        </a:p>
      </dgm:t>
    </dgm:pt>
    <dgm:pt modelId="{2FEE48F9-DBEF-4272-A822-6A349B665683}" type="parTrans" cxnId="{E8BCEAD9-BE4C-469B-A0B4-6A674DC164A4}">
      <dgm:prSet/>
      <dgm:spPr/>
      <dgm:t>
        <a:bodyPr/>
        <a:lstStyle/>
        <a:p>
          <a:endParaRPr lang="fr-FR"/>
        </a:p>
      </dgm:t>
    </dgm:pt>
    <dgm:pt modelId="{AAD6F606-07F3-4743-8D51-7D48152771B2}" type="sibTrans" cxnId="{E8BCEAD9-BE4C-469B-A0B4-6A674DC164A4}">
      <dgm:prSet/>
      <dgm:spPr/>
      <dgm:t>
        <a:bodyPr/>
        <a:lstStyle/>
        <a:p>
          <a:endParaRPr lang="fr-FR"/>
        </a:p>
      </dgm:t>
    </dgm:pt>
    <dgm:pt modelId="{5989EC33-CCEC-4590-8515-AE3AF0A17105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Travailler la </a:t>
          </a:r>
          <a:r>
            <a:rPr lang="fr-FR" b="1" dirty="0" smtClean="0">
              <a:latin typeface="Marianne" panose="02000000000000000000" pitchFamily="2" charset="0"/>
            </a:rPr>
            <a:t>détection précoce </a:t>
          </a:r>
          <a:r>
            <a:rPr lang="fr-FR" b="0" dirty="0" smtClean="0">
              <a:latin typeface="Marianne" panose="02000000000000000000" pitchFamily="2" charset="0"/>
            </a:rPr>
            <a:t>des troubles de développement et situations à risque</a:t>
          </a:r>
          <a:endParaRPr lang="fr-FR" b="0" dirty="0">
            <a:latin typeface="Marianne" panose="02000000000000000000" pitchFamily="2" charset="0"/>
          </a:endParaRPr>
        </a:p>
      </dgm:t>
    </dgm:pt>
    <dgm:pt modelId="{38AA9552-9ED5-48FA-937B-860E5F324F8D}" type="parTrans" cxnId="{ACFFA635-3392-46A7-988D-DBEB2A6D24C5}">
      <dgm:prSet/>
      <dgm:spPr/>
      <dgm:t>
        <a:bodyPr/>
        <a:lstStyle/>
        <a:p>
          <a:endParaRPr lang="fr-FR"/>
        </a:p>
      </dgm:t>
    </dgm:pt>
    <dgm:pt modelId="{D11AF056-A4A5-4395-A93B-0CA68BBC2BCF}" type="sibTrans" cxnId="{ACFFA635-3392-46A7-988D-DBEB2A6D24C5}">
      <dgm:prSet/>
      <dgm:spPr/>
      <dgm:t>
        <a:bodyPr/>
        <a:lstStyle/>
        <a:p>
          <a:endParaRPr lang="fr-FR"/>
        </a:p>
      </dgm:t>
    </dgm:pt>
    <dgm:pt modelId="{294080D9-C597-444C-B336-30C22C4ECAE3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Repenser les </a:t>
          </a:r>
          <a:r>
            <a:rPr lang="fr-FR" b="1" dirty="0" smtClean="0">
              <a:latin typeface="Marianne" panose="02000000000000000000" pitchFamily="2" charset="0"/>
            </a:rPr>
            <a:t>congés naissance</a:t>
          </a:r>
          <a:endParaRPr lang="fr-FR" b="1" dirty="0">
            <a:latin typeface="Marianne" panose="02000000000000000000" pitchFamily="2" charset="0"/>
          </a:endParaRPr>
        </a:p>
      </dgm:t>
    </dgm:pt>
    <dgm:pt modelId="{325662CC-BA4F-487E-B105-7C865F43A103}" type="parTrans" cxnId="{E7E8D21D-1C01-4476-8AFD-F44AE9738F6C}">
      <dgm:prSet/>
      <dgm:spPr/>
      <dgm:t>
        <a:bodyPr/>
        <a:lstStyle/>
        <a:p>
          <a:endParaRPr lang="fr-FR"/>
        </a:p>
      </dgm:t>
    </dgm:pt>
    <dgm:pt modelId="{A8A99512-7FBC-4817-B96B-093CEEE03B8E}" type="sibTrans" cxnId="{E7E8D21D-1C01-4476-8AFD-F44AE9738F6C}">
      <dgm:prSet/>
      <dgm:spPr/>
      <dgm:t>
        <a:bodyPr/>
        <a:lstStyle/>
        <a:p>
          <a:endParaRPr lang="fr-FR"/>
        </a:p>
      </dgm:t>
    </dgm:pt>
    <dgm:pt modelId="{756B2131-9635-457A-BE89-6AC5F2A42CD5}">
      <dgm:prSet phldrT="[Texte]"/>
      <dgm:spPr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Repenser le système de l’</a:t>
          </a:r>
          <a:r>
            <a:rPr lang="fr-FR" b="1" dirty="0" smtClean="0">
              <a:latin typeface="Marianne" panose="02000000000000000000" pitchFamily="2" charset="0"/>
            </a:rPr>
            <a:t>accueil du jeune enfant</a:t>
          </a:r>
          <a:endParaRPr lang="fr-FR" b="1" dirty="0">
            <a:latin typeface="Marianne" panose="02000000000000000000" pitchFamily="2" charset="0"/>
          </a:endParaRPr>
        </a:p>
      </dgm:t>
    </dgm:pt>
    <dgm:pt modelId="{01A85A5B-7A7A-4377-81D9-198D5CA0A9CD}" type="parTrans" cxnId="{5923DBCD-0F85-45F3-AE88-44544C881D1D}">
      <dgm:prSet/>
      <dgm:spPr/>
      <dgm:t>
        <a:bodyPr/>
        <a:lstStyle/>
        <a:p>
          <a:endParaRPr lang="fr-FR"/>
        </a:p>
      </dgm:t>
    </dgm:pt>
    <dgm:pt modelId="{9CE26F71-2993-4A3A-90FB-20887FEF93EE}" type="sibTrans" cxnId="{5923DBCD-0F85-45F3-AE88-44544C881D1D}">
      <dgm:prSet/>
      <dgm:spPr/>
      <dgm:t>
        <a:bodyPr/>
        <a:lstStyle/>
        <a:p>
          <a:endParaRPr lang="fr-FR"/>
        </a:p>
      </dgm:t>
    </dgm:pt>
    <dgm:pt modelId="{CD3CFB6C-F758-4A70-8FED-5F914AA48AC1}">
      <dgm:prSet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fr-FR" b="0" dirty="0" smtClean="0">
              <a:latin typeface="Marianne" panose="02000000000000000000" pitchFamily="2" charset="0"/>
            </a:rPr>
            <a:t>Coordonné par une </a:t>
          </a:r>
          <a:r>
            <a:rPr lang="fr-FR" b="1" dirty="0" smtClean="0">
              <a:latin typeface="Marianne" panose="02000000000000000000" pitchFamily="2" charset="0"/>
            </a:rPr>
            <a:t>direction de projet</a:t>
          </a:r>
          <a:r>
            <a:rPr lang="fr-FR" b="0" dirty="0" smtClean="0">
              <a:latin typeface="Marianne" panose="02000000000000000000" pitchFamily="2" charset="0"/>
            </a:rPr>
            <a:t> (SGMAS, 2 personnes)</a:t>
          </a:r>
          <a:endParaRPr lang="fr-FR" b="0" dirty="0" smtClean="0">
            <a:latin typeface="Marianne" panose="02000000000000000000" pitchFamily="2" charset="0"/>
          </a:endParaRPr>
        </a:p>
      </dgm:t>
    </dgm:pt>
    <dgm:pt modelId="{B1C623B1-FA21-493B-9A17-E1688512817E}" type="parTrans" cxnId="{D74EB22B-A561-4207-B2DD-223E713530C8}">
      <dgm:prSet/>
      <dgm:spPr/>
      <dgm:t>
        <a:bodyPr/>
        <a:lstStyle/>
        <a:p>
          <a:endParaRPr lang="fr-FR"/>
        </a:p>
      </dgm:t>
    </dgm:pt>
    <dgm:pt modelId="{A7BD6ED5-0808-49A0-95E2-8C685D4256E5}" type="sibTrans" cxnId="{D74EB22B-A561-4207-B2DD-223E713530C8}">
      <dgm:prSet/>
      <dgm:spPr/>
      <dgm:t>
        <a:bodyPr/>
        <a:lstStyle/>
        <a:p>
          <a:endParaRPr lang="fr-FR"/>
        </a:p>
      </dgm:t>
    </dgm:pt>
    <dgm:pt modelId="{BDAFDF33-5D86-44F8-B08A-8158B9CFC604}" type="pres">
      <dgm:prSet presAssocID="{2224E9E2-6A00-44BA-B55F-E70A25BE55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23D6F-D1AA-4ED3-A9D1-F97ED35FC06D}" type="pres">
      <dgm:prSet presAssocID="{A7ADA816-9776-4422-B2CA-0F93F81BCBF9}" presName="composite" presStyleCnt="0"/>
      <dgm:spPr/>
    </dgm:pt>
    <dgm:pt modelId="{2769C933-DEBF-43B2-A4C9-4FFB0AA46D30}" type="pres">
      <dgm:prSet presAssocID="{A7ADA816-9776-4422-B2CA-0F93F81BCBF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2F9E1-5AB4-48A5-8589-BF1E2CCD4333}" type="pres">
      <dgm:prSet presAssocID="{A7ADA816-9776-4422-B2CA-0F93F81BCBF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BA6AEC-63E8-4137-BE79-2EFA79C5F5EF}" type="pres">
      <dgm:prSet presAssocID="{8F233316-4E2D-402E-A957-DE46F0445C51}" presName="space" presStyleCnt="0"/>
      <dgm:spPr/>
    </dgm:pt>
    <dgm:pt modelId="{D9B6F843-EB0C-4DF4-883C-0A6F103E530E}" type="pres">
      <dgm:prSet presAssocID="{FFE16E4B-ACB2-46DE-885D-6F1DB75CDE00}" presName="composite" presStyleCnt="0"/>
      <dgm:spPr/>
    </dgm:pt>
    <dgm:pt modelId="{7456126E-12B2-4704-8CAA-D8BE59228BD4}" type="pres">
      <dgm:prSet presAssocID="{FFE16E4B-ACB2-46DE-885D-6F1DB75CDE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82585C-B408-47F4-9CFA-091E49A9309B}" type="pres">
      <dgm:prSet presAssocID="{FFE16E4B-ACB2-46DE-885D-6F1DB75CDE00}" presName="desTx" presStyleLbl="alignAccFollowNode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fr-FR"/>
        </a:p>
      </dgm:t>
    </dgm:pt>
    <dgm:pt modelId="{077ED23B-6DD6-4022-9577-0F4EB269211C}" type="pres">
      <dgm:prSet presAssocID="{25B51B1A-2E31-4D8F-BB50-D0CAA07C764D}" presName="space" presStyleCnt="0"/>
      <dgm:spPr/>
    </dgm:pt>
    <dgm:pt modelId="{5836A917-E304-41C6-A64E-0CB3C6F4CEDD}" type="pres">
      <dgm:prSet presAssocID="{929E6EC9-9344-4D96-BF4B-848C9E635934}" presName="composite" presStyleCnt="0"/>
      <dgm:spPr/>
    </dgm:pt>
    <dgm:pt modelId="{436AF569-0C28-4E82-B6B8-A012910CC328}" type="pres">
      <dgm:prSet presAssocID="{929E6EC9-9344-4D96-BF4B-848C9E63593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3C928F-3ABA-4174-9B0E-8BC73BF4D466}" type="pres">
      <dgm:prSet presAssocID="{929E6EC9-9344-4D96-BF4B-848C9E635934}" presName="desTx" presStyleLbl="alignAccFollowNode1" presStyleIdx="2" presStyleCnt="4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fr-FR"/>
        </a:p>
      </dgm:t>
    </dgm:pt>
    <dgm:pt modelId="{79B7B7E0-01D4-45E2-A839-8B89FD551267}" type="pres">
      <dgm:prSet presAssocID="{742B76B2-C9E9-47B1-8C12-65771DF0161E}" presName="space" presStyleCnt="0"/>
      <dgm:spPr/>
    </dgm:pt>
    <dgm:pt modelId="{CD1A8215-37A2-47AA-8ACB-FFB33D3A6888}" type="pres">
      <dgm:prSet presAssocID="{66983603-E164-463F-98B9-29E36BC98352}" presName="composite" presStyleCnt="0"/>
      <dgm:spPr/>
    </dgm:pt>
    <dgm:pt modelId="{9F7CACB7-7B00-4F6D-A0A4-0BBC9E70A750}" type="pres">
      <dgm:prSet presAssocID="{66983603-E164-463F-98B9-29E36BC9835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695CD4-A553-4D5E-8F58-0A426FB63CFD}" type="pres">
      <dgm:prSet presAssocID="{66983603-E164-463F-98B9-29E36BC9835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DB76C3-CC70-4A86-A984-6B8268B11619}" srcId="{929E6EC9-9344-4D96-BF4B-848C9E635934}" destId="{6FFDCD58-39AE-43D3-9A11-27F5107F5385}" srcOrd="1" destOrd="0" parTransId="{487F1D01-75EB-4ECF-A76D-6CD9A442D65A}" sibTransId="{A770DD56-3E46-47A2-85FD-7838125B4F1B}"/>
    <dgm:cxn modelId="{8433202B-4F10-435F-9ECE-6A9446455BA0}" srcId="{A7ADA816-9776-4422-B2CA-0F93F81BCBF9}" destId="{FF7827DF-F527-4AA8-9DA0-82F44C78F625}" srcOrd="7" destOrd="0" parTransId="{8D756481-2336-41CB-9A7C-25C06F8B954C}" sibTransId="{0E48F787-B5AA-4E70-919A-1C785EC2213D}"/>
    <dgm:cxn modelId="{2A5D5015-2255-4B76-8410-26F5B52607B6}" type="presOf" srcId="{5989EC33-CCEC-4590-8515-AE3AF0A17105}" destId="{3752F9E1-5AB4-48A5-8589-BF1E2CCD4333}" srcOrd="0" destOrd="3" presId="urn:microsoft.com/office/officeart/2005/8/layout/hList1"/>
    <dgm:cxn modelId="{5CFB302F-EB5C-4979-8C5A-6DB47420A5B2}" type="presOf" srcId="{6FFDCD58-39AE-43D3-9A11-27F5107F5385}" destId="{883C928F-3ABA-4174-9B0E-8BC73BF4D466}" srcOrd="0" destOrd="1" presId="urn:microsoft.com/office/officeart/2005/8/layout/hList1"/>
    <dgm:cxn modelId="{C6AAA9B8-1E5A-4CCB-86F8-B8BD63E8A8B1}" srcId="{66983603-E164-463F-98B9-29E36BC98352}" destId="{AB7F1873-96CD-43E4-9EC6-6E8AD572482C}" srcOrd="1" destOrd="0" parTransId="{240F7296-DF1E-4C1D-96E2-9FFB64D3B51C}" sibTransId="{E011F3A9-8129-4303-99AF-DA5F24209A21}"/>
    <dgm:cxn modelId="{81D6F423-DC23-476F-BE11-F833093F34FC}" srcId="{2224E9E2-6A00-44BA-B55F-E70A25BE5526}" destId="{66983603-E164-463F-98B9-29E36BC98352}" srcOrd="3" destOrd="0" parTransId="{D4A80427-1806-46DD-8A3B-0D5C87E25CA3}" sibTransId="{631F7CB3-5CFD-4BFE-AA06-64ACA4C28D35}"/>
    <dgm:cxn modelId="{E19CFB1F-7599-4C85-A43F-AD9A57DA73C7}" srcId="{66983603-E164-463F-98B9-29E36BC98352}" destId="{7E912686-2538-46BF-B03E-E2F24115E409}" srcOrd="2" destOrd="0" parTransId="{E632A114-CA87-42D5-AA69-5EC9FEBFDF6F}" sibTransId="{0C4CE3BB-A298-447A-82E3-7CEB3A9E0CED}"/>
    <dgm:cxn modelId="{21ADCD71-410F-4BD0-822B-17D618391638}" type="presOf" srcId="{8CB0F067-36D7-4024-A536-7A5CDDFF3CB8}" destId="{883C928F-3ABA-4174-9B0E-8BC73BF4D466}" srcOrd="0" destOrd="0" presId="urn:microsoft.com/office/officeart/2005/8/layout/hList1"/>
    <dgm:cxn modelId="{684EF2A2-47FE-4A41-9CCF-0F2C5CCFAB57}" srcId="{A7ADA816-9776-4422-B2CA-0F93F81BCBF9}" destId="{394E0247-3483-41A6-A9DA-D005F5FAD51C}" srcOrd="6" destOrd="0" parTransId="{A0EDEBA3-935E-467C-ADC8-64017D2EEDD2}" sibTransId="{EA7625BB-4ED4-4C80-9B60-38848B098EA3}"/>
    <dgm:cxn modelId="{412320CB-B0C2-4F23-A7F2-F9D83DC9A1EC}" srcId="{A7ADA816-9776-4422-B2CA-0F93F81BCBF9}" destId="{0435BA65-1964-4000-9D94-A7EC8E300039}" srcOrd="1" destOrd="0" parTransId="{7BA6E9F6-E787-4068-ADFE-38639E5997EF}" sibTransId="{1E1F6FD7-F9CF-44EB-A8B5-C3968A1940E1}"/>
    <dgm:cxn modelId="{134804C4-979D-485A-96D9-99025B7F8330}" type="presOf" srcId="{2224E9E2-6A00-44BA-B55F-E70A25BE5526}" destId="{BDAFDF33-5D86-44F8-B08A-8158B9CFC604}" srcOrd="0" destOrd="0" presId="urn:microsoft.com/office/officeart/2005/8/layout/hList1"/>
    <dgm:cxn modelId="{F6885548-F523-4578-8E12-15F5F967DA87}" type="presOf" srcId="{AA8FB3E4-2400-49F3-BC1D-60CEDED96D5E}" destId="{C682585C-B408-47F4-9CFA-091E49A9309B}" srcOrd="0" destOrd="3" presId="urn:microsoft.com/office/officeart/2005/8/layout/hList1"/>
    <dgm:cxn modelId="{ACFFA635-3392-46A7-988D-DBEB2A6D24C5}" srcId="{A7ADA816-9776-4422-B2CA-0F93F81BCBF9}" destId="{5989EC33-CCEC-4590-8515-AE3AF0A17105}" srcOrd="3" destOrd="0" parTransId="{38AA9552-9ED5-48FA-937B-860E5F324F8D}" sibTransId="{D11AF056-A4A5-4395-A93B-0CA68BBC2BCF}"/>
    <dgm:cxn modelId="{491FAECF-9AE6-465A-8395-B3DA0E402A0E}" srcId="{2224E9E2-6A00-44BA-B55F-E70A25BE5526}" destId="{929E6EC9-9344-4D96-BF4B-848C9E635934}" srcOrd="2" destOrd="0" parTransId="{C0FF6D6A-7B9A-4363-B20A-EEF7FFF9CDF5}" sibTransId="{742B76B2-C9E9-47B1-8C12-65771DF0161E}"/>
    <dgm:cxn modelId="{1218E1D0-9583-4E48-A15B-AAC72716D129}" srcId="{929E6EC9-9344-4D96-BF4B-848C9E635934}" destId="{1ACE960A-A24F-42BF-B181-00B323340548}" srcOrd="2" destOrd="0" parTransId="{994C4DA8-5760-41CF-80D9-301AE1E94A0D}" sibTransId="{9B410E4E-E49F-405F-B23A-6F2661F196E0}"/>
    <dgm:cxn modelId="{DDA11E9B-B5D5-4A14-B2F8-6F4560A76392}" srcId="{929E6EC9-9344-4D96-BF4B-848C9E635934}" destId="{4BB34541-C9D8-4061-943C-A81742AFA3AB}" srcOrd="3" destOrd="0" parTransId="{685794A1-4A2D-4277-A29F-F9B131C7C597}" sibTransId="{CB199C63-5171-4D72-9AB4-98F15F72533A}"/>
    <dgm:cxn modelId="{7FF41DEB-07FB-428C-B1E7-7729FC730893}" type="presOf" srcId="{DEC7E1FD-6728-4D01-A004-A4D62576802C}" destId="{BD695CD4-A553-4D5E-8F58-0A426FB63CFD}" srcOrd="0" destOrd="0" presId="urn:microsoft.com/office/officeart/2005/8/layout/hList1"/>
    <dgm:cxn modelId="{B6411C6B-18C5-4235-B356-228B99728614}" type="presOf" srcId="{FF7827DF-F527-4AA8-9DA0-82F44C78F625}" destId="{3752F9E1-5AB4-48A5-8589-BF1E2CCD4333}" srcOrd="0" destOrd="7" presId="urn:microsoft.com/office/officeart/2005/8/layout/hList1"/>
    <dgm:cxn modelId="{E7E8D21D-1C01-4476-8AFD-F44AE9738F6C}" srcId="{A7ADA816-9776-4422-B2CA-0F93F81BCBF9}" destId="{294080D9-C597-444C-B336-30C22C4ECAE3}" srcOrd="4" destOrd="0" parTransId="{325662CC-BA4F-487E-B105-7C865F43A103}" sibTransId="{A8A99512-7FBC-4817-B96B-093CEEE03B8E}"/>
    <dgm:cxn modelId="{C0AFFF91-3493-4A4C-99CC-AB7372C7B77E}" type="presOf" srcId="{CD3CFB6C-F758-4A70-8FED-5F914AA48AC1}" destId="{C682585C-B408-47F4-9CFA-091E49A9309B}" srcOrd="0" destOrd="4" presId="urn:microsoft.com/office/officeart/2005/8/layout/hList1"/>
    <dgm:cxn modelId="{D00EC62D-91B8-49C7-AB61-4C80F5E5B680}" srcId="{66983603-E164-463F-98B9-29E36BC98352}" destId="{E7213E03-FEFB-4F4B-808A-788D41488127}" srcOrd="3" destOrd="0" parTransId="{DECB2605-628E-4C8B-85E4-BE4EEFEEF1BC}" sibTransId="{B34793CC-DEA4-4B92-B6DC-79A48EF03F33}"/>
    <dgm:cxn modelId="{DEA0FBCD-281C-48AF-9326-156FCE8285B2}" type="presOf" srcId="{294080D9-C597-444C-B336-30C22C4ECAE3}" destId="{3752F9E1-5AB4-48A5-8589-BF1E2CCD4333}" srcOrd="0" destOrd="4" presId="urn:microsoft.com/office/officeart/2005/8/layout/hList1"/>
    <dgm:cxn modelId="{5923DBCD-0F85-45F3-AE88-44544C881D1D}" srcId="{A7ADA816-9776-4422-B2CA-0F93F81BCBF9}" destId="{756B2131-9635-457A-BE89-6AC5F2A42CD5}" srcOrd="5" destOrd="0" parTransId="{01A85A5B-7A7A-4377-81D9-198D5CA0A9CD}" sibTransId="{9CE26F71-2993-4A3A-90FB-20887FEF93EE}"/>
    <dgm:cxn modelId="{C1820A02-0A28-43D4-9855-5A76E657FD9B}" type="presOf" srcId="{0435BA65-1964-4000-9D94-A7EC8E300039}" destId="{3752F9E1-5AB4-48A5-8589-BF1E2CCD4333}" srcOrd="0" destOrd="1" presId="urn:microsoft.com/office/officeart/2005/8/layout/hList1"/>
    <dgm:cxn modelId="{A7C88DF4-A20B-4F3A-A523-2603BC568693}" srcId="{FFE16E4B-ACB2-46DE-885D-6F1DB75CDE00}" destId="{DA1DBAD3-4B12-4D31-9330-529F70AD74BD}" srcOrd="1" destOrd="0" parTransId="{28AD67F1-46BE-4AEF-BC6C-71C4B5972D5F}" sibTransId="{2A2074FB-A7DB-4A32-87DB-7CB750895AB2}"/>
    <dgm:cxn modelId="{0CE79847-112E-4F53-8CD1-F20F85B1F11C}" type="presOf" srcId="{190D4048-6EE5-42FC-8744-4FA7E7843ED8}" destId="{3752F9E1-5AB4-48A5-8589-BF1E2CCD4333}" srcOrd="0" destOrd="0" presId="urn:microsoft.com/office/officeart/2005/8/layout/hList1"/>
    <dgm:cxn modelId="{69C28921-26DA-42F8-A288-378285B1C0CA}" srcId="{66983603-E164-463F-98B9-29E36BC98352}" destId="{DEC7E1FD-6728-4D01-A004-A4D62576802C}" srcOrd="0" destOrd="0" parTransId="{F0CC29E8-7552-43AF-AACB-C91B2621563B}" sibTransId="{B85CEEA0-F6E9-4D9F-8BB2-DFE7A2A8618A}"/>
    <dgm:cxn modelId="{5534CF73-3F54-4121-97A4-3D3932F7FB3B}" type="presOf" srcId="{E7213E03-FEFB-4F4B-808A-788D41488127}" destId="{BD695CD4-A553-4D5E-8F58-0A426FB63CFD}" srcOrd="0" destOrd="3" presId="urn:microsoft.com/office/officeart/2005/8/layout/hList1"/>
    <dgm:cxn modelId="{EE826CE3-D0A6-47F0-8987-1F76A9B50626}" type="presOf" srcId="{FFE16E4B-ACB2-46DE-885D-6F1DB75CDE00}" destId="{7456126E-12B2-4704-8CAA-D8BE59228BD4}" srcOrd="0" destOrd="0" presId="urn:microsoft.com/office/officeart/2005/8/layout/hList1"/>
    <dgm:cxn modelId="{FDBCFC85-A3F5-458B-8FE5-2FC4149265E9}" type="presOf" srcId="{756B2131-9635-457A-BE89-6AC5F2A42CD5}" destId="{3752F9E1-5AB4-48A5-8589-BF1E2CCD4333}" srcOrd="0" destOrd="5" presId="urn:microsoft.com/office/officeart/2005/8/layout/hList1"/>
    <dgm:cxn modelId="{C07FA724-68A4-4AE4-B8ED-0E7032E38F87}" type="presOf" srcId="{1ACE960A-A24F-42BF-B181-00B323340548}" destId="{883C928F-3ABA-4174-9B0E-8BC73BF4D466}" srcOrd="0" destOrd="2" presId="urn:microsoft.com/office/officeart/2005/8/layout/hList1"/>
    <dgm:cxn modelId="{D74EB22B-A561-4207-B2DD-223E713530C8}" srcId="{FFE16E4B-ACB2-46DE-885D-6F1DB75CDE00}" destId="{CD3CFB6C-F758-4A70-8FED-5F914AA48AC1}" srcOrd="4" destOrd="0" parTransId="{B1C623B1-FA21-493B-9A17-E1688512817E}" sibTransId="{A7BD6ED5-0808-49A0-95E2-8C685D4256E5}"/>
    <dgm:cxn modelId="{FD5FDE87-083E-4578-9D9A-6644E62FF0BD}" srcId="{2224E9E2-6A00-44BA-B55F-E70A25BE5526}" destId="{FFE16E4B-ACB2-46DE-885D-6F1DB75CDE00}" srcOrd="1" destOrd="0" parTransId="{CD726F76-EF3A-4A5A-A935-08A5BB92C0F1}" sibTransId="{25B51B1A-2E31-4D8F-BB50-D0CAA07C764D}"/>
    <dgm:cxn modelId="{4A736C61-F193-489C-8181-795FABB0D024}" type="presOf" srcId="{A7ADA816-9776-4422-B2CA-0F93F81BCBF9}" destId="{2769C933-DEBF-43B2-A4C9-4FFB0AA46D30}" srcOrd="0" destOrd="0" presId="urn:microsoft.com/office/officeart/2005/8/layout/hList1"/>
    <dgm:cxn modelId="{7E0D49C5-9E20-4EE8-868E-2F6C6F144CE9}" type="presOf" srcId="{DA1DBAD3-4B12-4D31-9330-529F70AD74BD}" destId="{C682585C-B408-47F4-9CFA-091E49A9309B}" srcOrd="0" destOrd="1" presId="urn:microsoft.com/office/officeart/2005/8/layout/hList1"/>
    <dgm:cxn modelId="{E8BCEAD9-BE4C-469B-A0B4-6A674DC164A4}" srcId="{A7ADA816-9776-4422-B2CA-0F93F81BCBF9}" destId="{528FB31E-9CF5-4C1F-B97E-A00B89D6CD79}" srcOrd="2" destOrd="0" parTransId="{2FEE48F9-DBEF-4272-A822-6A349B665683}" sibTransId="{AAD6F606-07F3-4743-8D51-7D48152771B2}"/>
    <dgm:cxn modelId="{9EAE1777-BD62-44A1-87B2-A956DDF26958}" type="presOf" srcId="{66983603-E164-463F-98B9-29E36BC98352}" destId="{9F7CACB7-7B00-4F6D-A0A4-0BBC9E70A750}" srcOrd="0" destOrd="0" presId="urn:microsoft.com/office/officeart/2005/8/layout/hList1"/>
    <dgm:cxn modelId="{8F17160A-DC72-49DC-AB9B-0F7DD53F632E}" type="presOf" srcId="{5B509CB3-C304-4FCF-87D6-51D83EF4808F}" destId="{C682585C-B408-47F4-9CFA-091E49A9309B}" srcOrd="0" destOrd="2" presId="urn:microsoft.com/office/officeart/2005/8/layout/hList1"/>
    <dgm:cxn modelId="{52DB3693-6485-4514-8CBA-A7696D52E7AA}" srcId="{FFE16E4B-ACB2-46DE-885D-6F1DB75CDE00}" destId="{5B509CB3-C304-4FCF-87D6-51D83EF4808F}" srcOrd="2" destOrd="0" parTransId="{027502C8-F45B-4159-90B0-4B1FECD48169}" sibTransId="{900ECDF5-E4D9-4E15-9FBF-2C1F4A06BF65}"/>
    <dgm:cxn modelId="{061FB076-78D1-4940-BA9F-C01EE77795DA}" type="presOf" srcId="{F99BC78C-EBBF-4A48-AA29-EE38F608ACF8}" destId="{883C928F-3ABA-4174-9B0E-8BC73BF4D466}" srcOrd="0" destOrd="4" presId="urn:microsoft.com/office/officeart/2005/8/layout/hList1"/>
    <dgm:cxn modelId="{46E8D398-CD1B-4C95-87D6-38FBFC0E3FA2}" srcId="{FFE16E4B-ACB2-46DE-885D-6F1DB75CDE00}" destId="{AEA5BC34-7544-41C9-8CE6-78CBD1F464C5}" srcOrd="0" destOrd="0" parTransId="{79B80A92-4F17-4CA2-9694-8B382C205553}" sibTransId="{A55EA900-6114-41CF-AEDD-C32CAABBAEAC}"/>
    <dgm:cxn modelId="{FE7652C4-C574-47D2-A372-6925D8EF3E01}" type="presOf" srcId="{929E6EC9-9344-4D96-BF4B-848C9E635934}" destId="{436AF569-0C28-4E82-B6B8-A012910CC328}" srcOrd="0" destOrd="0" presId="urn:microsoft.com/office/officeart/2005/8/layout/hList1"/>
    <dgm:cxn modelId="{7CE66744-2A15-4016-BD53-0E2243599EB2}" srcId="{2224E9E2-6A00-44BA-B55F-E70A25BE5526}" destId="{A7ADA816-9776-4422-B2CA-0F93F81BCBF9}" srcOrd="0" destOrd="0" parTransId="{A69B4420-1788-4477-B113-80B8FD92F874}" sibTransId="{8F233316-4E2D-402E-A957-DE46F0445C51}"/>
    <dgm:cxn modelId="{624060BB-0110-4257-A8DE-8CEAC36FDD78}" type="presOf" srcId="{528FB31E-9CF5-4C1F-B97E-A00B89D6CD79}" destId="{3752F9E1-5AB4-48A5-8589-BF1E2CCD4333}" srcOrd="0" destOrd="2" presId="urn:microsoft.com/office/officeart/2005/8/layout/hList1"/>
    <dgm:cxn modelId="{475B647D-6ED2-4699-A411-4482AC69F177}" type="presOf" srcId="{394E0247-3483-41A6-A9DA-D005F5FAD51C}" destId="{3752F9E1-5AB4-48A5-8589-BF1E2CCD4333}" srcOrd="0" destOrd="6" presId="urn:microsoft.com/office/officeart/2005/8/layout/hList1"/>
    <dgm:cxn modelId="{5A936FC7-3368-4B41-9391-0E341FB9E02D}" srcId="{A7ADA816-9776-4422-B2CA-0F93F81BCBF9}" destId="{190D4048-6EE5-42FC-8744-4FA7E7843ED8}" srcOrd="0" destOrd="0" parTransId="{BC14BEDE-A118-4A8D-93D1-4B2A6B6C7B92}" sibTransId="{D949B9C2-7398-49CA-A283-4977BAF19A8A}"/>
    <dgm:cxn modelId="{2B15A4AE-EC35-4708-9154-00245439FD78}" type="presOf" srcId="{AB7F1873-96CD-43E4-9EC6-6E8AD572482C}" destId="{BD695CD4-A553-4D5E-8F58-0A426FB63CFD}" srcOrd="0" destOrd="1" presId="urn:microsoft.com/office/officeart/2005/8/layout/hList1"/>
    <dgm:cxn modelId="{4585DD0F-2232-4D2C-B0B1-1369724831B5}" srcId="{FFE16E4B-ACB2-46DE-885D-6F1DB75CDE00}" destId="{AA8FB3E4-2400-49F3-BC1D-60CEDED96D5E}" srcOrd="3" destOrd="0" parTransId="{35B0EC82-722C-4A86-91BF-D77BDFCEEB8A}" sibTransId="{A07DA5D1-F161-40C9-8A46-0ECB80C41EAB}"/>
    <dgm:cxn modelId="{B91FC599-2170-4F84-BA0A-02904F238473}" srcId="{929E6EC9-9344-4D96-BF4B-848C9E635934}" destId="{F99BC78C-EBBF-4A48-AA29-EE38F608ACF8}" srcOrd="4" destOrd="0" parTransId="{59321840-6698-4A05-A7D3-D7C068F15203}" sibTransId="{BD8A4580-A2F9-4F45-A095-5F7DDABDE989}"/>
    <dgm:cxn modelId="{E1DE7326-2C39-4C7E-9431-409301AB7052}" type="presOf" srcId="{4BB34541-C9D8-4061-943C-A81742AFA3AB}" destId="{883C928F-3ABA-4174-9B0E-8BC73BF4D466}" srcOrd="0" destOrd="3" presId="urn:microsoft.com/office/officeart/2005/8/layout/hList1"/>
    <dgm:cxn modelId="{B6082EE4-48FA-4C43-B084-156C65665AB1}" type="presOf" srcId="{0E610562-7A3F-44E3-8400-E31D92790A5A}" destId="{BD695CD4-A553-4D5E-8F58-0A426FB63CFD}" srcOrd="0" destOrd="4" presId="urn:microsoft.com/office/officeart/2005/8/layout/hList1"/>
    <dgm:cxn modelId="{A69FA17F-C715-42CC-BED5-383DAB346981}" type="presOf" srcId="{7E912686-2538-46BF-B03E-E2F24115E409}" destId="{BD695CD4-A553-4D5E-8F58-0A426FB63CFD}" srcOrd="0" destOrd="2" presId="urn:microsoft.com/office/officeart/2005/8/layout/hList1"/>
    <dgm:cxn modelId="{1E4DF717-D83E-488D-912D-BE71B1A1C670}" srcId="{929E6EC9-9344-4D96-BF4B-848C9E635934}" destId="{8CB0F067-36D7-4024-A536-7A5CDDFF3CB8}" srcOrd="0" destOrd="0" parTransId="{38A295D9-FC55-4598-8CAA-B2C6092623BE}" sibTransId="{BBA950FC-7DD6-4B6E-A1C5-B65FA92A7FB4}"/>
    <dgm:cxn modelId="{3747B3A9-B590-4BEB-82FA-2FA056BE58C5}" srcId="{66983603-E164-463F-98B9-29E36BC98352}" destId="{0E610562-7A3F-44E3-8400-E31D92790A5A}" srcOrd="4" destOrd="0" parTransId="{F9D97F35-1464-489E-8078-1167D1297B07}" sibTransId="{14EFA9FA-A011-4BEA-B471-B0FC4F191E41}"/>
    <dgm:cxn modelId="{C399A472-D276-4C35-8FBD-52844BE511CB}" type="presOf" srcId="{AEA5BC34-7544-41C9-8CE6-78CBD1F464C5}" destId="{C682585C-B408-47F4-9CFA-091E49A9309B}" srcOrd="0" destOrd="0" presId="urn:microsoft.com/office/officeart/2005/8/layout/hList1"/>
    <dgm:cxn modelId="{B622961B-D765-409E-B87C-B61A01F690C4}" type="presParOf" srcId="{BDAFDF33-5D86-44F8-B08A-8158B9CFC604}" destId="{D9623D6F-D1AA-4ED3-A9D1-F97ED35FC06D}" srcOrd="0" destOrd="0" presId="urn:microsoft.com/office/officeart/2005/8/layout/hList1"/>
    <dgm:cxn modelId="{5142D21D-87A0-44ED-875E-31275F117C36}" type="presParOf" srcId="{D9623D6F-D1AA-4ED3-A9D1-F97ED35FC06D}" destId="{2769C933-DEBF-43B2-A4C9-4FFB0AA46D30}" srcOrd="0" destOrd="0" presId="urn:microsoft.com/office/officeart/2005/8/layout/hList1"/>
    <dgm:cxn modelId="{9C9B69FB-BD7E-441C-8EBC-BC92E8DE372B}" type="presParOf" srcId="{D9623D6F-D1AA-4ED3-A9D1-F97ED35FC06D}" destId="{3752F9E1-5AB4-48A5-8589-BF1E2CCD4333}" srcOrd="1" destOrd="0" presId="urn:microsoft.com/office/officeart/2005/8/layout/hList1"/>
    <dgm:cxn modelId="{E246EB8B-0123-49D8-A433-AC723DA91639}" type="presParOf" srcId="{BDAFDF33-5D86-44F8-B08A-8158B9CFC604}" destId="{A1BA6AEC-63E8-4137-BE79-2EFA79C5F5EF}" srcOrd="1" destOrd="0" presId="urn:microsoft.com/office/officeart/2005/8/layout/hList1"/>
    <dgm:cxn modelId="{0610C0CC-005F-4AB5-9EFB-D4C2BCF42B5B}" type="presParOf" srcId="{BDAFDF33-5D86-44F8-B08A-8158B9CFC604}" destId="{D9B6F843-EB0C-4DF4-883C-0A6F103E530E}" srcOrd="2" destOrd="0" presId="urn:microsoft.com/office/officeart/2005/8/layout/hList1"/>
    <dgm:cxn modelId="{6D1C8967-4A1F-4B5A-A7D1-F85AAB46B2E4}" type="presParOf" srcId="{D9B6F843-EB0C-4DF4-883C-0A6F103E530E}" destId="{7456126E-12B2-4704-8CAA-D8BE59228BD4}" srcOrd="0" destOrd="0" presId="urn:microsoft.com/office/officeart/2005/8/layout/hList1"/>
    <dgm:cxn modelId="{BDA90F23-59E5-4079-B88B-0ABED02FC56A}" type="presParOf" srcId="{D9B6F843-EB0C-4DF4-883C-0A6F103E530E}" destId="{C682585C-B408-47F4-9CFA-091E49A9309B}" srcOrd="1" destOrd="0" presId="urn:microsoft.com/office/officeart/2005/8/layout/hList1"/>
    <dgm:cxn modelId="{9CA35A9D-27AA-405B-A10B-C7E058FD0B9C}" type="presParOf" srcId="{BDAFDF33-5D86-44F8-B08A-8158B9CFC604}" destId="{077ED23B-6DD6-4022-9577-0F4EB269211C}" srcOrd="3" destOrd="0" presId="urn:microsoft.com/office/officeart/2005/8/layout/hList1"/>
    <dgm:cxn modelId="{968977C2-8BCE-4B5F-845F-82F80EF8FCA3}" type="presParOf" srcId="{BDAFDF33-5D86-44F8-B08A-8158B9CFC604}" destId="{5836A917-E304-41C6-A64E-0CB3C6F4CEDD}" srcOrd="4" destOrd="0" presId="urn:microsoft.com/office/officeart/2005/8/layout/hList1"/>
    <dgm:cxn modelId="{329C10A5-461F-4444-8E4C-8C28D4F26B32}" type="presParOf" srcId="{5836A917-E304-41C6-A64E-0CB3C6F4CEDD}" destId="{436AF569-0C28-4E82-B6B8-A012910CC328}" srcOrd="0" destOrd="0" presId="urn:microsoft.com/office/officeart/2005/8/layout/hList1"/>
    <dgm:cxn modelId="{BAA6B7AA-F3F1-4544-AAC5-64472C93BCA2}" type="presParOf" srcId="{5836A917-E304-41C6-A64E-0CB3C6F4CEDD}" destId="{883C928F-3ABA-4174-9B0E-8BC73BF4D466}" srcOrd="1" destOrd="0" presId="urn:microsoft.com/office/officeart/2005/8/layout/hList1"/>
    <dgm:cxn modelId="{8C7CAF55-537A-484C-A97A-833E48D6EC1B}" type="presParOf" srcId="{BDAFDF33-5D86-44F8-B08A-8158B9CFC604}" destId="{79B7B7E0-01D4-45E2-A839-8B89FD551267}" srcOrd="5" destOrd="0" presId="urn:microsoft.com/office/officeart/2005/8/layout/hList1"/>
    <dgm:cxn modelId="{494492F4-BB8C-4CF3-898D-A355A7D187EF}" type="presParOf" srcId="{BDAFDF33-5D86-44F8-B08A-8158B9CFC604}" destId="{CD1A8215-37A2-47AA-8ACB-FFB33D3A6888}" srcOrd="6" destOrd="0" presId="urn:microsoft.com/office/officeart/2005/8/layout/hList1"/>
    <dgm:cxn modelId="{BDA387AB-BB16-4B20-B399-E3D11B3ED6DF}" type="presParOf" srcId="{CD1A8215-37A2-47AA-8ACB-FFB33D3A6888}" destId="{9F7CACB7-7B00-4F6D-A0A4-0BBC9E70A750}" srcOrd="0" destOrd="0" presId="urn:microsoft.com/office/officeart/2005/8/layout/hList1"/>
    <dgm:cxn modelId="{0E3DAB83-546D-4085-B522-3B955647AE88}" type="presParOf" srcId="{CD1A8215-37A2-47AA-8ACB-FFB33D3A6888}" destId="{BD695CD4-A553-4D5E-8F58-0A426FB63C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2468" y="1528822"/>
          <a:ext cx="2476448" cy="990579"/>
        </a:xfrm>
        <a:prstGeom prst="homePlate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68" y="1528822"/>
        <a:ext cx="2228803" cy="990579"/>
      </dsp:txXfrm>
    </dsp:sp>
    <dsp:sp modelId="{CBED885C-7ED8-466D-AD72-38F6037B9EB7}">
      <dsp:nvSpPr>
        <dsp:cNvPr id="0" name=""/>
        <dsp:cNvSpPr/>
      </dsp:nvSpPr>
      <dsp:spPr>
        <a:xfrm>
          <a:off x="1983627" y="1528822"/>
          <a:ext cx="2476448" cy="990579"/>
        </a:xfrm>
        <a:prstGeom prst="chevron">
          <a:avLst/>
        </a:prstGeom>
        <a:solidFill>
          <a:srgbClr val="6A9B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78917" y="1528822"/>
        <a:ext cx="1485869" cy="990579"/>
      </dsp:txXfrm>
    </dsp:sp>
    <dsp:sp modelId="{18FABE58-B130-4FD3-9F1B-7F006B0BD040}">
      <dsp:nvSpPr>
        <dsp:cNvPr id="0" name=""/>
        <dsp:cNvSpPr/>
      </dsp:nvSpPr>
      <dsp:spPr>
        <a:xfrm>
          <a:off x="3964786" y="1528822"/>
          <a:ext cx="2476448" cy="990579"/>
        </a:xfrm>
        <a:prstGeom prst="chevron">
          <a:avLst/>
        </a:prstGeom>
        <a:solidFill>
          <a:srgbClr val="EE6D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4460076" y="1528822"/>
        <a:ext cx="1485869" cy="990579"/>
      </dsp:txXfrm>
    </dsp:sp>
    <dsp:sp modelId="{EE427586-0750-451C-B8C4-4FB2AECD5CAA}">
      <dsp:nvSpPr>
        <dsp:cNvPr id="0" name=""/>
        <dsp:cNvSpPr/>
      </dsp:nvSpPr>
      <dsp:spPr>
        <a:xfrm>
          <a:off x="5945945" y="1528822"/>
          <a:ext cx="2476448" cy="990579"/>
        </a:xfrm>
        <a:prstGeom prst="chevron">
          <a:avLst/>
        </a:prstGeom>
        <a:solidFill>
          <a:srgbClr val="6EC7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Comment transformer l’essai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6441235" y="1528822"/>
        <a:ext cx="1485869" cy="9905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rgbClr val="EE6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2B52B-033E-4B5F-B2D3-FE8E156349BD}">
      <dsp:nvSpPr>
        <dsp:cNvPr id="0" name=""/>
        <dsp:cNvSpPr/>
      </dsp:nvSpPr>
      <dsp:spPr>
        <a:xfrm>
          <a:off x="0" y="180011"/>
          <a:ext cx="6841010" cy="488250"/>
        </a:xfrm>
        <a:prstGeom prst="rect">
          <a:avLst/>
        </a:prstGeom>
        <a:noFill/>
        <a:ln w="25400" cap="flat" cmpd="sng" algn="ctr">
          <a:solidFill>
            <a:srgbClr val="6A9B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8" tIns="208280" rIns="5309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Projet d’enfant, grossesse, naissance, premiers mois et des premières années</a:t>
          </a:r>
          <a:endParaRPr lang="fr-FR" sz="1200" b="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0" y="180011"/>
        <a:ext cx="6841010" cy="488250"/>
      </dsp:txXfrm>
    </dsp:sp>
    <dsp:sp modelId="{FE93E3AF-5AD8-4315-BB16-BD4B351C6387}">
      <dsp:nvSpPr>
        <dsp:cNvPr id="0" name=""/>
        <dsp:cNvSpPr/>
      </dsp:nvSpPr>
      <dsp:spPr>
        <a:xfrm>
          <a:off x="342050" y="32411"/>
          <a:ext cx="4788707" cy="295200"/>
        </a:xfrm>
        <a:prstGeom prst="roundRect">
          <a:avLst/>
        </a:prstGeom>
        <a:solidFill>
          <a:srgbClr val="6A9B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002" tIns="0" rIns="1810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POPULATIONNELLE – Embrasser les temps</a:t>
          </a:r>
          <a:endParaRPr lang="fr-FR" sz="14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356460" y="46821"/>
        <a:ext cx="4759887" cy="266380"/>
      </dsp:txXfrm>
    </dsp:sp>
    <dsp:sp modelId="{5B24FF0F-C24C-41B3-A71F-7BB25F557A7E}">
      <dsp:nvSpPr>
        <dsp:cNvPr id="0" name=""/>
        <dsp:cNvSpPr/>
      </dsp:nvSpPr>
      <dsp:spPr>
        <a:xfrm>
          <a:off x="0" y="869861"/>
          <a:ext cx="6841010" cy="708750"/>
        </a:xfrm>
        <a:prstGeom prst="rect">
          <a:avLst/>
        </a:prstGeom>
        <a:noFill/>
        <a:ln w="25400" cap="flat" cmpd="sng" algn="ctr">
          <a:solidFill>
            <a:srgbClr val="EE6D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8" tIns="208280" rIns="53093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Santé, Prévention, Parentalité, Accueil du jeune enfant, Eveil &amp; socialisation</a:t>
          </a:r>
          <a:endParaRPr lang="fr-FR" sz="1200" kern="1200" dirty="0">
            <a:latin typeface="Marianne" panose="02000000000000000000" pitchFamily="2" charset="0"/>
            <a:cs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Articulée avec la Stratégie Pauvreté</a:t>
          </a:r>
          <a:endParaRPr lang="fr-FR" sz="12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0" y="869861"/>
        <a:ext cx="6841010" cy="708750"/>
      </dsp:txXfrm>
    </dsp:sp>
    <dsp:sp modelId="{18ED2C3A-FFFA-4DE7-814E-0F280AA9D5AF}">
      <dsp:nvSpPr>
        <dsp:cNvPr id="0" name=""/>
        <dsp:cNvSpPr/>
      </dsp:nvSpPr>
      <dsp:spPr>
        <a:xfrm>
          <a:off x="342050" y="722261"/>
          <a:ext cx="4788707" cy="295200"/>
        </a:xfrm>
        <a:prstGeom prst="roundRect">
          <a:avLst/>
        </a:prstGeom>
        <a:solidFill>
          <a:srgbClr val="EE6D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002" tIns="0" rIns="18100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GLOBALE – Embrasser les politiques publiques</a:t>
          </a:r>
          <a:endParaRPr lang="fr-FR" sz="14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356460" y="736671"/>
        <a:ext cx="4759887" cy="266380"/>
      </dsp:txXfrm>
    </dsp:sp>
    <dsp:sp modelId="{74C91B22-1C19-4A68-8C2F-7CE6D8477CDA}">
      <dsp:nvSpPr>
        <dsp:cNvPr id="0" name=""/>
        <dsp:cNvSpPr/>
      </dsp:nvSpPr>
      <dsp:spPr>
        <a:xfrm>
          <a:off x="0" y="1780211"/>
          <a:ext cx="6841010" cy="677250"/>
        </a:xfrm>
        <a:prstGeom prst="rect">
          <a:avLst/>
        </a:prstGeom>
        <a:noFill/>
        <a:ln w="25400" cap="flat" cmpd="sng" algn="ctr">
          <a:solidFill>
            <a:srgbClr val="76CA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8" tIns="208280" rIns="5309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</a:t>
          </a:r>
          <a:r>
            <a:rPr lang="fr-FR" sz="12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ur des travaux consacrés au développement de l’enfant (Rapport de la Commission Cyrulnik en 2020 ; séminaire Premiers Pas ; etc.)</a:t>
          </a:r>
          <a:endParaRPr lang="fr-FR" sz="12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0" y="1780211"/>
        <a:ext cx="6841010" cy="677250"/>
      </dsp:txXfrm>
    </dsp:sp>
    <dsp:sp modelId="{66BFB10D-26EC-4015-A81F-6125E06C0DC0}">
      <dsp:nvSpPr>
        <dsp:cNvPr id="0" name=""/>
        <dsp:cNvSpPr/>
      </dsp:nvSpPr>
      <dsp:spPr>
        <a:xfrm>
          <a:off x="342050" y="1632611"/>
          <a:ext cx="4788707" cy="295200"/>
        </a:xfrm>
        <a:prstGeom prst="roundRect">
          <a:avLst/>
        </a:prstGeom>
        <a:solidFill>
          <a:srgbClr val="76CA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002" tIns="0" rIns="1810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FONDÉE SCIENTIFIQUEMENT</a:t>
          </a:r>
          <a:endParaRPr lang="fr-FR" sz="14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356460" y="1647021"/>
        <a:ext cx="4759887" cy="266380"/>
      </dsp:txXfrm>
    </dsp:sp>
    <dsp:sp modelId="{50033379-E5E8-4BC1-9461-015DFE88B5A8}">
      <dsp:nvSpPr>
        <dsp:cNvPr id="0" name=""/>
        <dsp:cNvSpPr/>
      </dsp:nvSpPr>
      <dsp:spPr>
        <a:xfrm>
          <a:off x="0" y="2659061"/>
          <a:ext cx="6841010" cy="708750"/>
        </a:xfrm>
        <a:prstGeom prst="rect">
          <a:avLst/>
        </a:prstGeom>
        <a:noFill/>
        <a:ln w="25400" cap="flat" cmpd="sng" algn="ctr">
          <a:solidFill>
            <a:srgbClr val="FCCE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938" tIns="208280" rIns="53093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S’adresser à tous</a:t>
          </a:r>
          <a:endParaRPr lang="fr-FR" sz="1200" kern="1200" dirty="0">
            <a:latin typeface="Marianne" panose="02000000000000000000" pitchFamily="2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S’adapter aux fragilités particulières (handicap, précarité, etc.)</a:t>
          </a:r>
          <a:endParaRPr lang="fr-FR" sz="12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0" y="2659061"/>
        <a:ext cx="6841010" cy="708750"/>
      </dsp:txXfrm>
    </dsp:sp>
    <dsp:sp modelId="{D1A7DD93-3623-4CBA-A390-69D65738D258}">
      <dsp:nvSpPr>
        <dsp:cNvPr id="0" name=""/>
        <dsp:cNvSpPr/>
      </dsp:nvSpPr>
      <dsp:spPr>
        <a:xfrm>
          <a:off x="342050" y="2511461"/>
          <a:ext cx="4788707" cy="295200"/>
        </a:xfrm>
        <a:prstGeom prst="roundRect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002" tIns="0" rIns="18100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UNIVERSELLE</a:t>
          </a:r>
          <a:r>
            <a:rPr lang="fr-FR" sz="1400" b="1" kern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 ET PROPORTIONNÉE</a:t>
          </a:r>
          <a:endParaRPr lang="fr-FR" sz="14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356460" y="2525871"/>
        <a:ext cx="4759887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rgbClr val="EE6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89BC6-EFBD-4A0C-AD33-EE212B461909}">
      <dsp:nvSpPr>
        <dsp:cNvPr id="0" name=""/>
        <dsp:cNvSpPr/>
      </dsp:nvSpPr>
      <dsp:spPr>
        <a:xfrm>
          <a:off x="3716" y="0"/>
          <a:ext cx="1304259" cy="3328214"/>
        </a:xfrm>
        <a:prstGeom prst="roundRect">
          <a:avLst>
            <a:gd name="adj" fmla="val 10000"/>
          </a:avLst>
        </a:prstGeom>
        <a:solidFill>
          <a:srgbClr val="76CA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1. Informer l’entourage de l’enfant</a:t>
          </a:r>
          <a:endParaRPr lang="fr-FR" sz="10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3716" y="0"/>
        <a:ext cx="1304259" cy="998464"/>
      </dsp:txXfrm>
    </dsp:sp>
    <dsp:sp modelId="{66E81F8B-5E09-428F-8C05-A65E52D4ED9E}">
      <dsp:nvSpPr>
        <dsp:cNvPr id="0" name=""/>
        <dsp:cNvSpPr/>
      </dsp:nvSpPr>
      <dsp:spPr>
        <a:xfrm>
          <a:off x="134142" y="999093"/>
          <a:ext cx="1043407" cy="38502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Site</a:t>
          </a: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 Internet</a:t>
          </a:r>
          <a:endParaRPr lang="fr-FR" sz="9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5419" y="1010370"/>
        <a:ext cx="1020853" cy="362473"/>
      </dsp:txXfrm>
    </dsp:sp>
    <dsp:sp modelId="{12A09326-7E6A-414F-A50B-BD8B56E0A6C1}">
      <dsp:nvSpPr>
        <dsp:cNvPr id="0" name=""/>
        <dsp:cNvSpPr/>
      </dsp:nvSpPr>
      <dsp:spPr>
        <a:xfrm>
          <a:off x="134142" y="1443356"/>
          <a:ext cx="1043407" cy="38502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Application</a:t>
          </a:r>
          <a:endParaRPr lang="fr-FR" sz="9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5419" y="1454633"/>
        <a:ext cx="1020853" cy="362473"/>
      </dsp:txXfrm>
    </dsp:sp>
    <dsp:sp modelId="{B3D9B76B-0B5A-445E-8B38-322052846061}">
      <dsp:nvSpPr>
        <dsp:cNvPr id="0" name=""/>
        <dsp:cNvSpPr/>
      </dsp:nvSpPr>
      <dsp:spPr>
        <a:xfrm>
          <a:off x="134142" y="1887619"/>
          <a:ext cx="1043407" cy="38502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Livret</a:t>
          </a: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 envoyé CAF</a:t>
          </a:r>
          <a:endParaRPr lang="fr-FR" sz="9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5419" y="1898896"/>
        <a:ext cx="1020853" cy="362473"/>
      </dsp:txXfrm>
    </dsp:sp>
    <dsp:sp modelId="{2D983CE9-A0FD-40DC-8C00-046337690F7A}">
      <dsp:nvSpPr>
        <dsp:cNvPr id="0" name=""/>
        <dsp:cNvSpPr/>
      </dsp:nvSpPr>
      <dsp:spPr>
        <a:xfrm>
          <a:off x="134142" y="2331882"/>
          <a:ext cx="1043407" cy="38502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Campagne Santé publique France</a:t>
          </a:r>
          <a:endParaRPr lang="fr-FR" sz="9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5419" y="2343159"/>
        <a:ext cx="1020853" cy="362473"/>
      </dsp:txXfrm>
    </dsp:sp>
    <dsp:sp modelId="{C43255AD-4EA1-40B6-82F6-024D028F1FCF}">
      <dsp:nvSpPr>
        <dsp:cNvPr id="0" name=""/>
        <dsp:cNvSpPr/>
      </dsp:nvSpPr>
      <dsp:spPr>
        <a:xfrm>
          <a:off x="134142" y="2776145"/>
          <a:ext cx="1043407" cy="38502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Sac des 1000 premiers jours</a:t>
          </a:r>
          <a:endParaRPr lang="fr-FR" sz="9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5419" y="2787422"/>
        <a:ext cx="1020853" cy="362473"/>
      </dsp:txXfrm>
    </dsp:sp>
    <dsp:sp modelId="{411DA34F-0594-43ED-974A-D7E0502EB087}">
      <dsp:nvSpPr>
        <dsp:cNvPr id="0" name=""/>
        <dsp:cNvSpPr/>
      </dsp:nvSpPr>
      <dsp:spPr>
        <a:xfrm>
          <a:off x="1405795" y="0"/>
          <a:ext cx="1304259" cy="3328214"/>
        </a:xfrm>
        <a:prstGeom prst="roundRect">
          <a:avLst>
            <a:gd name="adj" fmla="val 10000"/>
          </a:avLst>
        </a:prstGeom>
        <a:solidFill>
          <a:srgbClr val="6A9B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2. Accompagner les parents aux 3 premiers moments-clefs du parcours</a:t>
          </a:r>
          <a:endParaRPr lang="fr-FR" sz="10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405795" y="0"/>
        <a:ext cx="1304259" cy="998464"/>
      </dsp:txXfrm>
    </dsp:sp>
    <dsp:sp modelId="{5D6102C2-753F-43CD-9B68-DE965B2FBC06}">
      <dsp:nvSpPr>
        <dsp:cNvPr id="0" name=""/>
        <dsp:cNvSpPr/>
      </dsp:nvSpPr>
      <dsp:spPr>
        <a:xfrm>
          <a:off x="1536221" y="998545"/>
          <a:ext cx="1043407" cy="48484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Systématisation de l’</a:t>
          </a: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Entretien Prénatal Précoce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550422" y="1012746"/>
        <a:ext cx="1015005" cy="456447"/>
      </dsp:txXfrm>
    </dsp:sp>
    <dsp:sp modelId="{895B42A6-8CF9-4723-8A03-9EF350ACEDF1}">
      <dsp:nvSpPr>
        <dsp:cNvPr id="0" name=""/>
        <dsp:cNvSpPr/>
      </dsp:nvSpPr>
      <dsp:spPr>
        <a:xfrm>
          <a:off x="1536221" y="1557987"/>
          <a:ext cx="1043407" cy="4848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Entretien postnatal </a:t>
          </a:r>
          <a:r>
            <a:rPr lang="fr-FR" sz="900" b="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(2022)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550422" y="1572188"/>
        <a:ext cx="1015005" cy="456447"/>
      </dsp:txXfrm>
    </dsp:sp>
    <dsp:sp modelId="{43B43E9D-1657-4B5F-812E-90EE4384E88F}">
      <dsp:nvSpPr>
        <dsp:cNvPr id="0" name=""/>
        <dsp:cNvSpPr/>
      </dsp:nvSpPr>
      <dsp:spPr>
        <a:xfrm>
          <a:off x="1536221" y="2117429"/>
          <a:ext cx="1043407" cy="48484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Visites à domiciles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550422" y="2131630"/>
        <a:ext cx="1015005" cy="456447"/>
      </dsp:txXfrm>
    </dsp:sp>
    <dsp:sp modelId="{201363D2-94B4-4EEA-8F3C-1B0B219FEA61}">
      <dsp:nvSpPr>
        <dsp:cNvPr id="0" name=""/>
        <dsp:cNvSpPr/>
      </dsp:nvSpPr>
      <dsp:spPr>
        <a:xfrm>
          <a:off x="1536221" y="2676872"/>
          <a:ext cx="1043407" cy="48484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Groupes Naissance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1550422" y="2691073"/>
        <a:ext cx="1015005" cy="456447"/>
      </dsp:txXfrm>
    </dsp:sp>
    <dsp:sp modelId="{8C92F3F9-8FE3-488C-BB65-CFA719C50EBD}">
      <dsp:nvSpPr>
        <dsp:cNvPr id="0" name=""/>
        <dsp:cNvSpPr/>
      </dsp:nvSpPr>
      <dsp:spPr>
        <a:xfrm>
          <a:off x="2807875" y="0"/>
          <a:ext cx="1304259" cy="3328214"/>
        </a:xfrm>
        <a:prstGeom prst="roundRect">
          <a:avLst>
            <a:gd name="adj" fmla="val 10000"/>
          </a:avLst>
        </a:prstGeom>
        <a:solidFill>
          <a:srgbClr val="EE6D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3. S’adapter aux situations de fragilités</a:t>
          </a:r>
          <a:endParaRPr lang="fr-FR" sz="10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2807875" y="0"/>
        <a:ext cx="1304259" cy="998464"/>
      </dsp:txXfrm>
    </dsp:sp>
    <dsp:sp modelId="{15F5B0DB-4226-40D6-BF6D-E2EEF29A6BF5}">
      <dsp:nvSpPr>
        <dsp:cNvPr id="0" name=""/>
        <dsp:cNvSpPr/>
      </dsp:nvSpPr>
      <dsp:spPr>
        <a:xfrm>
          <a:off x="2938301" y="999439"/>
          <a:ext cx="1043407" cy="100350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Référent Parcours Périnatalité (</a:t>
          </a:r>
          <a:r>
            <a:rPr lang="fr-FR" sz="900" b="1" kern="1200" dirty="0" err="1" smtClean="0">
              <a:latin typeface="Marianne" panose="02000000000000000000" pitchFamily="2" charset="0"/>
              <a:cs typeface="Calibri" panose="020F0502020204030204" pitchFamily="34" charset="0"/>
            </a:rPr>
            <a:t>RéPAP</a:t>
          </a: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)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2967693" y="1028831"/>
        <a:ext cx="984623" cy="944718"/>
      </dsp:txXfrm>
    </dsp:sp>
    <dsp:sp modelId="{B249ED5D-B8AD-4208-9D98-F6B1BA7B7B7C}">
      <dsp:nvSpPr>
        <dsp:cNvPr id="0" name=""/>
        <dsp:cNvSpPr/>
      </dsp:nvSpPr>
      <dsp:spPr>
        <a:xfrm>
          <a:off x="2938301" y="2157326"/>
          <a:ext cx="1043407" cy="100350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Services d’accompagnement à la parentalité des personnes en situation de handicap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2967693" y="2186718"/>
        <a:ext cx="984623" cy="944718"/>
      </dsp:txXfrm>
    </dsp:sp>
    <dsp:sp modelId="{6F900583-04A2-4B26-9199-6D5C61179972}">
      <dsp:nvSpPr>
        <dsp:cNvPr id="0" name=""/>
        <dsp:cNvSpPr/>
      </dsp:nvSpPr>
      <dsp:spPr>
        <a:xfrm>
          <a:off x="4209954" y="0"/>
          <a:ext cx="1304259" cy="3328214"/>
        </a:xfrm>
        <a:prstGeom prst="roundRect">
          <a:avLst>
            <a:gd name="adj" fmla="val 10000"/>
          </a:avLst>
        </a:prstGeom>
        <a:solidFill>
          <a:srgbClr val="FCCE4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4. Donner</a:t>
          </a:r>
          <a:r>
            <a:rPr lang="fr-FR" sz="1000" b="1" kern="1200" baseline="0" dirty="0" smtClean="0">
              <a:latin typeface="Marianne" panose="02000000000000000000" pitchFamily="2" charset="0"/>
              <a:cs typeface="Calibri" panose="020F0502020204030204" pitchFamily="34" charset="0"/>
            </a:rPr>
            <a:t> du temps pour construire la relation avec son enfant</a:t>
          </a:r>
          <a:endParaRPr lang="fr-FR" sz="100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4209954" y="0"/>
        <a:ext cx="1304259" cy="998464"/>
      </dsp:txXfrm>
    </dsp:sp>
    <dsp:sp modelId="{6DE79569-8472-4FA9-AE59-935E63BB2C20}">
      <dsp:nvSpPr>
        <dsp:cNvPr id="0" name=""/>
        <dsp:cNvSpPr/>
      </dsp:nvSpPr>
      <dsp:spPr>
        <a:xfrm>
          <a:off x="4340380" y="998748"/>
          <a:ext cx="1043407" cy="6538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Allongement du congé paternité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4359531" y="1017899"/>
        <a:ext cx="1005105" cy="615558"/>
      </dsp:txXfrm>
    </dsp:sp>
    <dsp:sp modelId="{F3B4D051-B91F-41F8-ADAA-61F1F681FFA4}">
      <dsp:nvSpPr>
        <dsp:cNvPr id="0" name=""/>
        <dsp:cNvSpPr/>
      </dsp:nvSpPr>
      <dsp:spPr>
        <a:xfrm>
          <a:off x="4340380" y="1753203"/>
          <a:ext cx="1043407" cy="6538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Rapport </a:t>
          </a:r>
          <a:r>
            <a:rPr lang="fr-FR" sz="900" kern="1200" dirty="0" err="1" smtClean="0">
              <a:latin typeface="Marianne" panose="02000000000000000000" pitchFamily="2" charset="0"/>
              <a:cs typeface="Calibri" panose="020F0502020204030204" pitchFamily="34" charset="0"/>
            </a:rPr>
            <a:t>Heydemann</a:t>
          </a: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-Damon en 2021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4359531" y="1772354"/>
        <a:ext cx="1005105" cy="615558"/>
      </dsp:txXfrm>
    </dsp:sp>
    <dsp:sp modelId="{591D6052-A5E5-4972-A317-E1D1315977CF}">
      <dsp:nvSpPr>
        <dsp:cNvPr id="0" name=""/>
        <dsp:cNvSpPr/>
      </dsp:nvSpPr>
      <dsp:spPr>
        <a:xfrm>
          <a:off x="4340380" y="2507658"/>
          <a:ext cx="1043407" cy="6538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Schémas Départementaux des services aux familles</a:t>
          </a:r>
          <a:endParaRPr lang="fr-FR" sz="9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4359531" y="2526809"/>
        <a:ext cx="1005105" cy="615558"/>
      </dsp:txXfrm>
    </dsp:sp>
    <dsp:sp modelId="{308CDF77-1A6C-4EC4-A304-EEDE02D4F4DE}">
      <dsp:nvSpPr>
        <dsp:cNvPr id="0" name=""/>
        <dsp:cNvSpPr/>
      </dsp:nvSpPr>
      <dsp:spPr>
        <a:xfrm>
          <a:off x="5612033" y="0"/>
          <a:ext cx="1304259" cy="3328214"/>
        </a:xfrm>
        <a:prstGeom prst="roundRect">
          <a:avLst>
            <a:gd name="adj" fmla="val 10000"/>
          </a:avLst>
        </a:prstGeom>
        <a:solidFill>
          <a:srgbClr val="6A9B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5. Améliorer l’accueil du jeune enfant</a:t>
          </a:r>
          <a:endParaRPr lang="fr-FR" sz="1000" b="1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5612033" y="0"/>
        <a:ext cx="1304259" cy="998464"/>
      </dsp:txXfrm>
    </dsp:sp>
    <dsp:sp modelId="{65E738A2-9943-47BA-9D87-CAF5C78BC113}">
      <dsp:nvSpPr>
        <dsp:cNvPr id="0" name=""/>
        <dsp:cNvSpPr/>
      </dsp:nvSpPr>
      <dsp:spPr>
        <a:xfrm>
          <a:off x="5742459" y="998748"/>
          <a:ext cx="1043407" cy="6538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Charte</a:t>
          </a:r>
          <a:r>
            <a:rPr lang="fr-FR" sz="900" b="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 nationale d’accueil du jeune enfant</a:t>
          </a:r>
          <a:endParaRPr lang="fr-FR" sz="900" b="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5761610" y="1017899"/>
        <a:ext cx="1005105" cy="615558"/>
      </dsp:txXfrm>
    </dsp:sp>
    <dsp:sp modelId="{30653D5D-62F6-451C-80AA-01AAE1F55270}">
      <dsp:nvSpPr>
        <dsp:cNvPr id="0" name=""/>
        <dsp:cNvSpPr/>
      </dsp:nvSpPr>
      <dsp:spPr>
        <a:xfrm>
          <a:off x="5742459" y="1753203"/>
          <a:ext cx="1043407" cy="6538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Plan de formation </a:t>
          </a: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Enfance=Egalité</a:t>
          </a:r>
          <a:endParaRPr lang="fr-FR" sz="900" b="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5761610" y="1772354"/>
        <a:ext cx="1005105" cy="615558"/>
      </dsp:txXfrm>
    </dsp:sp>
    <dsp:sp modelId="{9AB039CD-D187-40B1-93F6-5622620FFFE0}">
      <dsp:nvSpPr>
        <dsp:cNvPr id="0" name=""/>
        <dsp:cNvSpPr/>
      </dsp:nvSpPr>
      <dsp:spPr>
        <a:xfrm>
          <a:off x="5742459" y="2507658"/>
          <a:ext cx="1043407" cy="6538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  <a:cs typeface="Calibri" panose="020F0502020204030204" pitchFamily="34" charset="0"/>
            </a:rPr>
            <a:t>Référent Santé et Accueil inclusif </a:t>
          </a:r>
          <a:r>
            <a:rPr lang="fr-FR" sz="900" b="0" kern="1200" dirty="0" smtClean="0">
              <a:latin typeface="Marianne" panose="02000000000000000000" pitchFamily="2" charset="0"/>
              <a:cs typeface="Calibri" panose="020F0502020204030204" pitchFamily="34" charset="0"/>
            </a:rPr>
            <a:t>en crèche</a:t>
          </a:r>
          <a:endParaRPr lang="fr-FR" sz="900" b="0" kern="1200" dirty="0">
            <a:latin typeface="Marianne" panose="02000000000000000000" pitchFamily="2" charset="0"/>
            <a:cs typeface="Calibri" panose="020F0502020204030204" pitchFamily="34" charset="0"/>
          </a:endParaRPr>
        </a:p>
      </dsp:txBody>
      <dsp:txXfrm>
        <a:off x="5761610" y="2526809"/>
        <a:ext cx="1005105" cy="6155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rgbClr val="EE6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EE1A8-20E1-4DBB-B006-F6FF7069C2E3}">
      <dsp:nvSpPr>
        <dsp:cNvPr id="0" name=""/>
        <dsp:cNvSpPr/>
      </dsp:nvSpPr>
      <dsp:spPr>
        <a:xfrm>
          <a:off x="0" y="10110"/>
          <a:ext cx="8512361" cy="1239724"/>
        </a:xfrm>
        <a:prstGeom prst="rightArrow">
          <a:avLst>
            <a:gd name="adj1" fmla="val 50000"/>
            <a:gd name="adj2" fmla="val 50000"/>
          </a:avLst>
        </a:prstGeom>
        <a:solidFill>
          <a:srgbClr val="EE6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80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Bahnschrift" panose="020B0502040204020203" pitchFamily="34" charset="0"/>
            </a:rPr>
            <a:t>Un dépassement des clivages</a:t>
          </a:r>
          <a:endParaRPr lang="fr-FR" sz="2400" b="1" kern="1200" dirty="0">
            <a:latin typeface="Bahnschrift" panose="020B0502040204020203" pitchFamily="34" charset="0"/>
          </a:endParaRPr>
        </a:p>
      </dsp:txBody>
      <dsp:txXfrm>
        <a:off x="0" y="320041"/>
        <a:ext cx="8202430" cy="619862"/>
      </dsp:txXfrm>
    </dsp:sp>
    <dsp:sp modelId="{348F3ACD-22BE-46A5-8065-3391DBA51B00}">
      <dsp:nvSpPr>
        <dsp:cNvPr id="0" name=""/>
        <dsp:cNvSpPr/>
      </dsp:nvSpPr>
      <dsp:spPr>
        <a:xfrm>
          <a:off x="0" y="966117"/>
          <a:ext cx="2621807" cy="2388165"/>
        </a:xfrm>
        <a:prstGeom prst="rect">
          <a:avLst/>
        </a:prstGeom>
        <a:noFill/>
        <a:ln w="12700" cap="flat" cmpd="sng" algn="ctr">
          <a:solidFill>
            <a:srgbClr val="EE6E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EE6E60"/>
              </a:solidFill>
              <a:latin typeface="Bahnschrift" panose="020B0502040204020203" pitchFamily="34" charset="0"/>
            </a:rPr>
            <a:t>Innovant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Adopter </a:t>
          </a:r>
          <a:r>
            <a:rPr lang="fr-FR" sz="1700" b="0" kern="1200" dirty="0" smtClean="0">
              <a:latin typeface="Bahnschrift" panose="020B0502040204020203" pitchFamily="34" charset="0"/>
            </a:rPr>
            <a:t>une approche </a:t>
          </a:r>
          <a:r>
            <a:rPr lang="fr-FR" sz="1700" b="1" kern="1200" dirty="0" smtClean="0">
              <a:latin typeface="Bahnschrift" panose="020B0502040204020203" pitchFamily="34" charset="0"/>
            </a:rPr>
            <a:t>populationnelle</a:t>
          </a:r>
          <a:endParaRPr lang="fr-FR" sz="1700" b="1" kern="1200" dirty="0">
            <a:latin typeface="Bahnschrift" panose="020B0502040204020203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Adopter une approche </a:t>
          </a:r>
          <a:r>
            <a:rPr lang="fr-FR" sz="1700" b="1" kern="1200" dirty="0" smtClean="0">
              <a:latin typeface="Bahnschrift" panose="020B0502040204020203" pitchFamily="34" charset="0"/>
            </a:rPr>
            <a:t>intégrée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Proposer un accompagnement </a:t>
          </a:r>
          <a:r>
            <a:rPr lang="fr-FR" sz="1700" b="1" kern="1200" dirty="0" smtClean="0">
              <a:latin typeface="Bahnschrift" panose="020B0502040204020203" pitchFamily="34" charset="0"/>
            </a:rPr>
            <a:t>« en coutures anglaises »</a:t>
          </a:r>
          <a:endParaRPr lang="fr-FR" sz="1700" b="1" kern="1200" dirty="0">
            <a:latin typeface="Bahnschrift" panose="020B0502040204020203" pitchFamily="34" charset="0"/>
          </a:endParaRPr>
        </a:p>
      </dsp:txBody>
      <dsp:txXfrm>
        <a:off x="0" y="966117"/>
        <a:ext cx="2621807" cy="2388165"/>
      </dsp:txXfrm>
    </dsp:sp>
    <dsp:sp modelId="{AA64040A-EB7E-45A5-978D-B4ED3B5FF9A3}">
      <dsp:nvSpPr>
        <dsp:cNvPr id="0" name=""/>
        <dsp:cNvSpPr/>
      </dsp:nvSpPr>
      <dsp:spPr>
        <a:xfrm>
          <a:off x="2621807" y="423352"/>
          <a:ext cx="5890553" cy="1239724"/>
        </a:xfrm>
        <a:prstGeom prst="rightArrow">
          <a:avLst>
            <a:gd name="adj1" fmla="val 50000"/>
            <a:gd name="adj2" fmla="val 50000"/>
          </a:avLst>
        </a:prstGeom>
        <a:solidFill>
          <a:srgbClr val="F2CD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80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Bahnschrift" panose="020B0502040204020203" pitchFamily="34" charset="0"/>
            </a:rPr>
            <a:t>Des dynamiques partenariales</a:t>
          </a:r>
          <a:endParaRPr lang="fr-FR" sz="2400" b="1" kern="1200" dirty="0">
            <a:latin typeface="Bahnschrift" panose="020B0502040204020203" pitchFamily="34" charset="0"/>
          </a:endParaRPr>
        </a:p>
      </dsp:txBody>
      <dsp:txXfrm>
        <a:off x="2621807" y="733283"/>
        <a:ext cx="5580622" cy="619862"/>
      </dsp:txXfrm>
    </dsp:sp>
    <dsp:sp modelId="{1435BC08-AF63-43FB-A357-FBAA0A7F34B9}">
      <dsp:nvSpPr>
        <dsp:cNvPr id="0" name=""/>
        <dsp:cNvSpPr/>
      </dsp:nvSpPr>
      <dsp:spPr>
        <a:xfrm>
          <a:off x="2621807" y="1379358"/>
          <a:ext cx="2621807" cy="2388165"/>
        </a:xfrm>
        <a:prstGeom prst="rect">
          <a:avLst/>
        </a:prstGeom>
        <a:noFill/>
        <a:ln w="12700" cap="flat" cmpd="sng" algn="ctr">
          <a:solidFill>
            <a:srgbClr val="F2CD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FCCE4A"/>
              </a:solidFill>
              <a:latin typeface="Bahnschrift" panose="020B0502040204020203" pitchFamily="34" charset="0"/>
            </a:rPr>
            <a:t>Fédérateur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Faire </a:t>
          </a:r>
          <a:r>
            <a:rPr lang="fr-FR" sz="1700" b="0" kern="1200" dirty="0" smtClean="0">
              <a:latin typeface="Bahnschrift" panose="020B0502040204020203" pitchFamily="34" charset="0"/>
            </a:rPr>
            <a:t>travailler ensemble</a:t>
          </a:r>
          <a:endParaRPr lang="fr-FR" sz="1700" b="0" kern="1200" dirty="0">
            <a:latin typeface="Bahnschrift" panose="020B0502040204020203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Développer la connaissance mutuelle des </a:t>
          </a:r>
          <a:r>
            <a:rPr lang="fr-FR" sz="1700" b="1" kern="1200" dirty="0" smtClean="0">
              <a:latin typeface="Bahnschrift" panose="020B0502040204020203" pitchFamily="34" charset="0"/>
            </a:rPr>
            <a:t>« Pros des 1000 premiers jours »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Créer des </a:t>
          </a:r>
          <a:r>
            <a:rPr lang="fr-FR" sz="1700" b="1" kern="1200" dirty="0" smtClean="0">
              <a:latin typeface="Bahnschrift" panose="020B0502040204020203" pitchFamily="34" charset="0"/>
            </a:rPr>
            <a:t>dynamiques territoriales</a:t>
          </a:r>
        </a:p>
      </dsp:txBody>
      <dsp:txXfrm>
        <a:off x="2621807" y="1379358"/>
        <a:ext cx="2621807" cy="2388165"/>
      </dsp:txXfrm>
    </dsp:sp>
    <dsp:sp modelId="{6110AC8B-7884-4B2E-B945-E289BA3A82F8}">
      <dsp:nvSpPr>
        <dsp:cNvPr id="0" name=""/>
        <dsp:cNvSpPr/>
      </dsp:nvSpPr>
      <dsp:spPr>
        <a:xfrm>
          <a:off x="5243614" y="836593"/>
          <a:ext cx="3268746" cy="1239724"/>
        </a:xfrm>
        <a:prstGeom prst="rightArrow">
          <a:avLst>
            <a:gd name="adj1" fmla="val 50000"/>
            <a:gd name="adj2" fmla="val 50000"/>
          </a:avLst>
        </a:prstGeom>
        <a:solidFill>
          <a:srgbClr val="7A9B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680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Bahnschrift" panose="020B0502040204020203" pitchFamily="34" charset="0"/>
            </a:rPr>
            <a:t>Un objectif partagé</a:t>
          </a:r>
          <a:endParaRPr lang="fr-FR" sz="2400" b="1" kern="1200" dirty="0">
            <a:latin typeface="Bahnschrift" panose="020B0502040204020203" pitchFamily="34" charset="0"/>
          </a:endParaRPr>
        </a:p>
      </dsp:txBody>
      <dsp:txXfrm>
        <a:off x="5243614" y="1146524"/>
        <a:ext cx="2958815" cy="619862"/>
      </dsp:txXfrm>
    </dsp:sp>
    <dsp:sp modelId="{57402B23-CD75-45C8-A129-3A95A4898BC2}">
      <dsp:nvSpPr>
        <dsp:cNvPr id="0" name=""/>
        <dsp:cNvSpPr/>
      </dsp:nvSpPr>
      <dsp:spPr>
        <a:xfrm>
          <a:off x="5243614" y="1792599"/>
          <a:ext cx="2621807" cy="2353214"/>
        </a:xfrm>
        <a:prstGeom prst="rect">
          <a:avLst/>
        </a:prstGeom>
        <a:noFill/>
        <a:ln w="12700" cap="flat" cmpd="sng" algn="ctr">
          <a:solidFill>
            <a:srgbClr val="6497F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6497FA"/>
              </a:solidFill>
              <a:latin typeface="Bahnschrift" panose="020B0502040204020203" pitchFamily="34" charset="0"/>
            </a:rPr>
            <a:t>Mobilisateur</a:t>
          </a:r>
          <a:endParaRPr lang="fr-FR" sz="1700" b="1" kern="1200" dirty="0">
            <a:solidFill>
              <a:srgbClr val="6497FA"/>
            </a:solidFill>
            <a:latin typeface="Bahnschrift" panose="020B0502040204020203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Concourir au </a:t>
          </a:r>
          <a:r>
            <a:rPr lang="fr-FR" sz="1700" b="1" kern="1200" dirty="0" smtClean="0">
              <a:latin typeface="Bahnschrift" panose="020B0502040204020203" pitchFamily="34" charset="0"/>
            </a:rPr>
            <a:t>développement</a:t>
          </a:r>
          <a:r>
            <a:rPr lang="fr-FR" sz="1700" b="0" kern="1200" dirty="0" smtClean="0">
              <a:latin typeface="Bahnschrift" panose="020B0502040204020203" pitchFamily="34" charset="0"/>
            </a:rPr>
            <a:t> de l’enfant…</a:t>
          </a:r>
          <a:endParaRPr lang="fr-FR" sz="1700" b="0" kern="1200" dirty="0">
            <a:latin typeface="Bahnschrift" panose="020B0502040204020203" pitchFamily="34" charset="0"/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latin typeface="Bahnschrift" panose="020B0502040204020203" pitchFamily="34" charset="0"/>
            </a:rPr>
            <a:t>… et la santé de l’adulte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Lutter contre les </a:t>
          </a:r>
          <a:r>
            <a:rPr lang="fr-FR" sz="1700" b="1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inégalités</a:t>
          </a:r>
          <a:endParaRPr lang="fr-FR" sz="1700" b="1" kern="1200" dirty="0">
            <a:solidFill>
              <a:schemeClr val="tx1"/>
            </a:solidFill>
            <a:latin typeface="Bahnschrift" panose="020B0502040204020203" pitchFamily="34" charset="0"/>
          </a:endParaRPr>
        </a:p>
      </dsp:txBody>
      <dsp:txXfrm>
        <a:off x="5243614" y="1792599"/>
        <a:ext cx="2621807" cy="235321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rgbClr val="EE6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7B23-9F7F-4ED7-AA11-72FF03095A52}">
      <dsp:nvSpPr>
        <dsp:cNvPr id="0" name=""/>
        <dsp:cNvSpPr/>
      </dsp:nvSpPr>
      <dsp:spPr>
        <a:xfrm>
          <a:off x="0" y="1071250"/>
          <a:ext cx="8416808" cy="1428334"/>
        </a:xfrm>
        <a:prstGeom prst="notchedRightArrow">
          <a:avLst/>
        </a:prstGeom>
        <a:solidFill>
          <a:srgbClr val="21215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31480-1FE8-45A3-8568-08C4E30E47ED}">
      <dsp:nvSpPr>
        <dsp:cNvPr id="0" name=""/>
        <dsp:cNvSpPr/>
      </dsp:nvSpPr>
      <dsp:spPr>
        <a:xfrm>
          <a:off x="647" y="0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Printemps 2021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b="0" kern="120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Prototypage</a:t>
          </a:r>
          <a:endParaRPr lang="fr-FR" sz="600" b="0" kern="120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b="0" kern="120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Crash-tests</a:t>
          </a:r>
          <a:endParaRPr lang="fr-FR" sz="600" b="0" kern="120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sp:txBody>
      <dsp:txXfrm>
        <a:off x="647" y="0"/>
        <a:ext cx="1037511" cy="1428334"/>
      </dsp:txXfrm>
    </dsp:sp>
    <dsp:sp modelId="{D820DDE6-A9FD-4AC1-B11D-40FD3B9D2527}">
      <dsp:nvSpPr>
        <dsp:cNvPr id="0" name=""/>
        <dsp:cNvSpPr/>
      </dsp:nvSpPr>
      <dsp:spPr>
        <a:xfrm>
          <a:off x="340861" y="1606875"/>
          <a:ext cx="357083" cy="357083"/>
        </a:xfrm>
        <a:prstGeom prst="ellipse">
          <a:avLst/>
        </a:prstGeom>
        <a:solidFill>
          <a:srgbClr val="649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CAC06-A98E-42CB-961B-3112D7C7EB0A}">
      <dsp:nvSpPr>
        <dsp:cNvPr id="0" name=""/>
        <dsp:cNvSpPr/>
      </dsp:nvSpPr>
      <dsp:spPr>
        <a:xfrm>
          <a:off x="1090034" y="2142501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Sept. 2021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b="0" kern="120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Arbitrage favorable</a:t>
          </a:r>
          <a:endParaRPr lang="fr-FR" sz="600" b="0" kern="120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b="0" kern="120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Conception de l’expérimentation</a:t>
          </a:r>
          <a:endParaRPr lang="fr-FR" sz="600" b="0" kern="120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b="0" kern="1200" dirty="0" smtClean="0">
              <a:solidFill>
                <a:schemeClr val="tx1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Préparation des marchés</a:t>
          </a:r>
          <a:endParaRPr lang="fr-FR" sz="600" b="0" kern="1200" dirty="0">
            <a:solidFill>
              <a:schemeClr val="tx1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</dsp:txBody>
      <dsp:txXfrm>
        <a:off x="1090034" y="2142501"/>
        <a:ext cx="1037511" cy="1428334"/>
      </dsp:txXfrm>
    </dsp:sp>
    <dsp:sp modelId="{E8B721CB-0103-4A13-8146-BBBB070E5C77}">
      <dsp:nvSpPr>
        <dsp:cNvPr id="0" name=""/>
        <dsp:cNvSpPr/>
      </dsp:nvSpPr>
      <dsp:spPr>
        <a:xfrm>
          <a:off x="1430248" y="1606875"/>
          <a:ext cx="357083" cy="357083"/>
        </a:xfrm>
        <a:prstGeom prst="ellipse">
          <a:avLst/>
        </a:prstGeom>
        <a:solidFill>
          <a:srgbClr val="EE6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04E75-07E9-4A05-853D-4F0D50894632}">
      <dsp:nvSpPr>
        <dsp:cNvPr id="0" name=""/>
        <dsp:cNvSpPr/>
      </dsp:nvSpPr>
      <dsp:spPr>
        <a:xfrm>
          <a:off x="2219977" y="4970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Janvier – Février 2022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Communication </a:t>
          </a: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ARS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sp:txBody>
      <dsp:txXfrm>
        <a:off x="2219977" y="4970"/>
        <a:ext cx="1037511" cy="1428334"/>
      </dsp:txXfrm>
    </dsp:sp>
    <dsp:sp modelId="{7AD4E058-2EC5-4990-A516-ACCF69A7B6C7}">
      <dsp:nvSpPr>
        <dsp:cNvPr id="0" name=""/>
        <dsp:cNvSpPr/>
      </dsp:nvSpPr>
      <dsp:spPr>
        <a:xfrm>
          <a:off x="2519634" y="1606875"/>
          <a:ext cx="357083" cy="357083"/>
        </a:xfrm>
        <a:prstGeom prst="ellipse">
          <a:avLst/>
        </a:prstGeom>
        <a:solidFill>
          <a:srgbClr val="6EC78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3D59E-6C28-470B-BE1F-325FEB9A9191}">
      <dsp:nvSpPr>
        <dsp:cNvPr id="0" name=""/>
        <dsp:cNvSpPr/>
      </dsp:nvSpPr>
      <dsp:spPr>
        <a:xfrm>
          <a:off x="3268807" y="2142501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Mars 22 – lancement du dispositif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Accompagnement maternités pilotes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Premières </a:t>
          </a: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maternités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Montée en charge des </a:t>
          </a: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livraisons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sp:txBody>
      <dsp:txXfrm>
        <a:off x="3268807" y="2142501"/>
        <a:ext cx="1037511" cy="1428334"/>
      </dsp:txXfrm>
    </dsp:sp>
    <dsp:sp modelId="{F43FFEB1-6FBB-42B5-A4B0-2C54EE6F0D27}">
      <dsp:nvSpPr>
        <dsp:cNvPr id="0" name=""/>
        <dsp:cNvSpPr/>
      </dsp:nvSpPr>
      <dsp:spPr>
        <a:xfrm>
          <a:off x="3609021" y="1606875"/>
          <a:ext cx="357083" cy="357083"/>
        </a:xfrm>
        <a:prstGeom prst="ellipse">
          <a:avLst/>
        </a:prstGeom>
        <a:solidFill>
          <a:srgbClr val="FCCE4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07B18-3025-46C8-9685-ADD5ACF3104A}">
      <dsp:nvSpPr>
        <dsp:cNvPr id="0" name=""/>
        <dsp:cNvSpPr/>
      </dsp:nvSpPr>
      <dsp:spPr>
        <a:xfrm>
          <a:off x="4358194" y="0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Juin 2022 : arbitrage 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Préparation de l’arbitrage </a:t>
          </a: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tranche optionnelle &amp; reconduction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Premiers retours d’expérience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Définition des évolutions attendues pour le sac</a:t>
          </a:r>
          <a:endParaRPr lang="fr-FR" sz="6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sp:txBody>
      <dsp:txXfrm>
        <a:off x="4358194" y="0"/>
        <a:ext cx="1037511" cy="1428334"/>
      </dsp:txXfrm>
    </dsp:sp>
    <dsp:sp modelId="{75ACD790-89F0-4CE6-B436-DC8618AA17F7}">
      <dsp:nvSpPr>
        <dsp:cNvPr id="0" name=""/>
        <dsp:cNvSpPr/>
      </dsp:nvSpPr>
      <dsp:spPr>
        <a:xfrm>
          <a:off x="4698408" y="1606875"/>
          <a:ext cx="357083" cy="357083"/>
        </a:xfrm>
        <a:prstGeom prst="ellipse">
          <a:avLst/>
        </a:prstGeom>
        <a:solidFill>
          <a:srgbClr val="6497F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D61BE-F7B6-4931-8F97-663A32C51152}">
      <dsp:nvSpPr>
        <dsp:cNvPr id="0" name=""/>
        <dsp:cNvSpPr/>
      </dsp:nvSpPr>
      <dsp:spPr>
        <a:xfrm>
          <a:off x="5447581" y="2142501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Eté </a:t>
          </a:r>
          <a:r>
            <a:rPr lang="fr-FR" sz="800" b="1" kern="1200" dirty="0" smtClean="0">
              <a:solidFill>
                <a:srgbClr val="3D3D83"/>
              </a:solidFill>
              <a:latin typeface="Marianne"/>
              <a:ea typeface="Malgun Gothic Semilight" panose="020B0502040204020203" pitchFamily="34" charset="-128"/>
              <a:cs typeface="Malgun Gothic Semilight" panose="020B0502040204020203" pitchFamily="34" charset="-128"/>
            </a:rPr>
            <a:t>2022 :</a:t>
          </a:r>
          <a:endParaRPr lang="fr-FR" sz="800" b="1" kern="1200" dirty="0">
            <a:solidFill>
              <a:srgbClr val="3D3D83"/>
            </a:solidFill>
            <a:latin typeface="Marianne"/>
            <a:ea typeface="Malgun Gothic Semilight" panose="020B0502040204020203" pitchFamily="34" charset="-128"/>
            <a:cs typeface="Malgun Gothic Semilight" panose="020B0502040204020203" pitchFamily="34" charset="-128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Préparation des </a:t>
          </a: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marchés 2023 si arbitrage </a:t>
          </a: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rendu</a:t>
          </a:r>
          <a:endParaRPr lang="fr-FR" sz="6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Travail avec PMI &amp; Ville</a:t>
          </a:r>
          <a:endParaRPr lang="fr-FR" sz="6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i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Travail avec Handicap</a:t>
          </a:r>
          <a:endParaRPr lang="fr-FR" sz="600" i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sp:txBody>
      <dsp:txXfrm>
        <a:off x="5447581" y="2142501"/>
        <a:ext cx="1037511" cy="1428334"/>
      </dsp:txXfrm>
    </dsp:sp>
    <dsp:sp modelId="{02422CCC-6FB3-494E-9433-2864D4307681}">
      <dsp:nvSpPr>
        <dsp:cNvPr id="0" name=""/>
        <dsp:cNvSpPr/>
      </dsp:nvSpPr>
      <dsp:spPr>
        <a:xfrm>
          <a:off x="5787795" y="1606875"/>
          <a:ext cx="357083" cy="357083"/>
        </a:xfrm>
        <a:prstGeom prst="ellipse">
          <a:avLst/>
        </a:prstGeom>
        <a:solidFill>
          <a:srgbClr val="EE6E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53089-31FD-4DB4-BB87-5AF7B2020623}">
      <dsp:nvSpPr>
        <dsp:cNvPr id="0" name=""/>
        <dsp:cNvSpPr/>
      </dsp:nvSpPr>
      <dsp:spPr>
        <a:xfrm>
          <a:off x="6536968" y="0"/>
          <a:ext cx="1037511" cy="142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1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3D3D83"/>
              </a:solidFill>
              <a:latin typeface="Marianne"/>
              <a:ea typeface="+mn-ea"/>
              <a:cs typeface="+mn-cs"/>
            </a:rPr>
            <a:t>Automne 2022</a:t>
          </a:r>
          <a:endParaRPr lang="fr-FR" sz="800" b="1" kern="1200" dirty="0">
            <a:solidFill>
              <a:srgbClr val="3D3D83"/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Reprise des inclusions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Extension du périmètre (selon décision sur le TO)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arianne"/>
              <a:ea typeface="+mn-ea"/>
              <a:cs typeface="+mn-cs"/>
            </a:rPr>
            <a:t>Passation des marchés 2023</a:t>
          </a:r>
          <a:endParaRPr lang="fr-FR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Marianne"/>
            <a:ea typeface="+mn-ea"/>
            <a:cs typeface="+mn-cs"/>
          </a:endParaRPr>
        </a:p>
      </dsp:txBody>
      <dsp:txXfrm>
        <a:off x="6536968" y="0"/>
        <a:ext cx="1037511" cy="1428334"/>
      </dsp:txXfrm>
    </dsp:sp>
    <dsp:sp modelId="{D65D7D17-560F-43E7-873E-CD0DB1EB1D6F}">
      <dsp:nvSpPr>
        <dsp:cNvPr id="0" name=""/>
        <dsp:cNvSpPr/>
      </dsp:nvSpPr>
      <dsp:spPr>
        <a:xfrm>
          <a:off x="6877182" y="1606875"/>
          <a:ext cx="357083" cy="357083"/>
        </a:xfrm>
        <a:prstGeom prst="ellipse">
          <a:avLst/>
        </a:prstGeom>
        <a:solidFill>
          <a:srgbClr val="6EC78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2468" y="1132778"/>
          <a:ext cx="2476448" cy="99057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68" y="1132778"/>
        <a:ext cx="2228803" cy="990579"/>
      </dsp:txXfrm>
    </dsp:sp>
    <dsp:sp modelId="{CBED885C-7ED8-466D-AD72-38F6037B9EB7}">
      <dsp:nvSpPr>
        <dsp:cNvPr id="0" name=""/>
        <dsp:cNvSpPr/>
      </dsp:nvSpPr>
      <dsp:spPr>
        <a:xfrm>
          <a:off x="1983627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78917" y="1132778"/>
        <a:ext cx="1485869" cy="990579"/>
      </dsp:txXfrm>
    </dsp:sp>
    <dsp:sp modelId="{18FABE58-B130-4FD3-9F1B-7F006B0BD040}">
      <dsp:nvSpPr>
        <dsp:cNvPr id="0" name=""/>
        <dsp:cNvSpPr/>
      </dsp:nvSpPr>
      <dsp:spPr>
        <a:xfrm>
          <a:off x="3964786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4460076" y="1132778"/>
        <a:ext cx="1485869" cy="990579"/>
      </dsp:txXfrm>
    </dsp:sp>
    <dsp:sp modelId="{EE427586-0750-451C-B8C4-4FB2AECD5CAA}">
      <dsp:nvSpPr>
        <dsp:cNvPr id="0" name=""/>
        <dsp:cNvSpPr/>
      </dsp:nvSpPr>
      <dsp:spPr>
        <a:xfrm>
          <a:off x="5945945" y="1132778"/>
          <a:ext cx="2476448" cy="990579"/>
        </a:xfrm>
        <a:prstGeom prst="chevron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Comment transformer l’essai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6441235" y="1132778"/>
        <a:ext cx="1485869" cy="9905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9F354-5EFE-4FBF-8765-1407555CE4D8}">
      <dsp:nvSpPr>
        <dsp:cNvPr id="0" name=""/>
        <dsp:cNvSpPr/>
      </dsp:nvSpPr>
      <dsp:spPr>
        <a:xfrm rot="16200000">
          <a:off x="-326217" y="329425"/>
          <a:ext cx="3744415" cy="3085564"/>
        </a:xfrm>
        <a:prstGeom prst="flowChartManualOperation">
          <a:avLst/>
        </a:prstGeom>
        <a:solidFill>
          <a:srgbClr val="6497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026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Marianne" panose="02000000000000000000" pitchFamily="2" charset="0"/>
            </a:rPr>
            <a:t>Entretenir les </a:t>
          </a:r>
          <a:r>
            <a:rPr lang="fr-FR" sz="13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dynamiques partenariales de territoire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Investir les </a:t>
          </a:r>
          <a:r>
            <a:rPr lang="fr-FR" sz="1000" b="1" kern="1200" dirty="0" smtClean="0">
              <a:solidFill>
                <a:srgbClr val="6497FA"/>
              </a:solidFill>
              <a:latin typeface="Marianne" panose="02000000000000000000" pitchFamily="2" charset="0"/>
            </a:rPr>
            <a:t>Comités &amp; Schémas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Départementaux des Services aux Familles</a:t>
          </a:r>
          <a:endParaRPr lang="fr-FR" sz="1000" b="1" kern="1200" dirty="0" smtClean="0">
            <a:solidFill>
              <a:schemeClr val="tx1"/>
            </a:solidFill>
            <a:latin typeface="Marianne" panose="020000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Lancer de nouveaux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Appels à Projets 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(en lien étroit avec les Commissaires Pauvreté)</a:t>
          </a:r>
          <a:endParaRPr lang="fr-FR" sz="1000" kern="1200" dirty="0">
            <a:solidFill>
              <a:schemeClr val="tx1"/>
            </a:solidFill>
            <a:latin typeface="Marianne" panose="020000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Incarner ces dynamiques territoriales via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les </a:t>
          </a:r>
          <a:r>
            <a:rPr lang="fr-FR" sz="1000" b="1" kern="1200" dirty="0" smtClean="0">
              <a:solidFill>
                <a:srgbClr val="FCCE4A"/>
              </a:solidFill>
              <a:latin typeface="Marianne" panose="02000000000000000000" pitchFamily="2" charset="0"/>
            </a:rPr>
            <a:t>Maisons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 des 1000 premiers jours</a:t>
          </a:r>
          <a:endParaRPr lang="fr-FR" sz="1000" kern="1200" dirty="0"/>
        </a:p>
      </dsp:txBody>
      <dsp:txXfrm rot="5400000">
        <a:off x="3209" y="748882"/>
        <a:ext cx="3085564" cy="2246649"/>
      </dsp:txXfrm>
    </dsp:sp>
    <dsp:sp modelId="{40E05F5D-2977-4950-B30E-B436279453B2}">
      <dsp:nvSpPr>
        <dsp:cNvPr id="0" name=""/>
        <dsp:cNvSpPr/>
      </dsp:nvSpPr>
      <dsp:spPr>
        <a:xfrm rot="16200000">
          <a:off x="2990763" y="329425"/>
          <a:ext cx="3744415" cy="3085564"/>
        </a:xfrm>
        <a:prstGeom prst="flowChartManualOperation">
          <a:avLst/>
        </a:prstGeom>
        <a:solidFill>
          <a:srgbClr val="6EC78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3026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  <a:latin typeface="Marianne" panose="02000000000000000000" pitchFamily="2" charset="0"/>
            </a:rPr>
            <a:t>(Se) donner du </a:t>
          </a:r>
          <a:r>
            <a:rPr lang="fr-FR" sz="13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temps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Pour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renforcer ou poursuivre les actions engagées 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(ex. Application ; formation à l’EPP ; Entretien Postnatal ; SAPPH ; psychiatrie périnatale ; réforme des modes d’accueil – dont le Référent Santé &amp; Accueil Inclusif)</a:t>
          </a:r>
          <a:endParaRPr lang="fr-FR" sz="1000" kern="1200" dirty="0" smtClean="0">
            <a:solidFill>
              <a:schemeClr val="tx1"/>
            </a:solidFill>
            <a:latin typeface="Marianne" panose="020000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Pour aller au bout des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expérimentations lancées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 (ex. Référent Parcours Périnatalité - </a:t>
          </a:r>
          <a:r>
            <a:rPr lang="fr-FR" sz="1000" b="1" kern="1200" dirty="0" err="1" smtClean="0">
              <a:solidFill>
                <a:srgbClr val="6497FA"/>
              </a:solidFill>
              <a:latin typeface="Marianne" panose="02000000000000000000" pitchFamily="2" charset="0"/>
            </a:rPr>
            <a:t>RéPAP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 ; Groupes Naissance ; </a:t>
          </a:r>
          <a:r>
            <a:rPr lang="fr-FR" sz="1000" b="1" kern="1200" dirty="0" smtClean="0">
              <a:solidFill>
                <a:srgbClr val="FCCE4A"/>
              </a:solidFill>
              <a:latin typeface="Marianne" panose="02000000000000000000" pitchFamily="2" charset="0"/>
            </a:rPr>
            <a:t>Sac des 1000 premiers jours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)</a:t>
          </a:r>
          <a:endParaRPr lang="fr-FR" sz="1000" kern="1200" dirty="0">
            <a:latin typeface="Marianne" panose="020000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Permettre au 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nouvel exécutif</a:t>
          </a:r>
          <a:r>
            <a:rPr lang="fr-FR" sz="1000" kern="1200" dirty="0" smtClean="0">
              <a:solidFill>
                <a:schemeClr val="tx1"/>
              </a:solidFill>
              <a:latin typeface="Marianne" panose="02000000000000000000" pitchFamily="2" charset="0"/>
            </a:rPr>
            <a:t> de se positionner sur la suite à donner au projet (et préparer les arbitrages budgétaires)</a:t>
          </a:r>
          <a:r>
            <a:rPr lang="fr-FR" sz="10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 </a:t>
          </a:r>
          <a:endParaRPr lang="fr-FR" sz="1000" kern="1200" dirty="0">
            <a:latin typeface="Marianne" panose="02000000000000000000" pitchFamily="2" charset="0"/>
          </a:endParaRPr>
        </a:p>
      </dsp:txBody>
      <dsp:txXfrm rot="5400000">
        <a:off x="3320189" y="748882"/>
        <a:ext cx="3085564" cy="2246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2468" y="1132778"/>
          <a:ext cx="2476448" cy="990579"/>
        </a:xfrm>
        <a:prstGeom prst="homePlate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68" y="1132778"/>
        <a:ext cx="2228803" cy="990579"/>
      </dsp:txXfrm>
    </dsp:sp>
    <dsp:sp modelId="{CBED885C-7ED8-466D-AD72-38F6037B9EB7}">
      <dsp:nvSpPr>
        <dsp:cNvPr id="0" name=""/>
        <dsp:cNvSpPr/>
      </dsp:nvSpPr>
      <dsp:spPr>
        <a:xfrm>
          <a:off x="1983627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78917" y="1132778"/>
        <a:ext cx="1485869" cy="990579"/>
      </dsp:txXfrm>
    </dsp:sp>
    <dsp:sp modelId="{18FABE58-B130-4FD3-9F1B-7F006B0BD040}">
      <dsp:nvSpPr>
        <dsp:cNvPr id="0" name=""/>
        <dsp:cNvSpPr/>
      </dsp:nvSpPr>
      <dsp:spPr>
        <a:xfrm>
          <a:off x="3964786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4460076" y="1132778"/>
        <a:ext cx="1485869" cy="990579"/>
      </dsp:txXfrm>
    </dsp:sp>
    <dsp:sp modelId="{EE427586-0750-451C-B8C4-4FB2AECD5CAA}">
      <dsp:nvSpPr>
        <dsp:cNvPr id="0" name=""/>
        <dsp:cNvSpPr/>
      </dsp:nvSpPr>
      <dsp:spPr>
        <a:xfrm>
          <a:off x="5945945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Comment transformer l’essai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6441235" y="1132778"/>
        <a:ext cx="1485869" cy="99057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4E768-7C9D-43A9-81BF-84A199CD01FD}">
      <dsp:nvSpPr>
        <dsp:cNvPr id="0" name=""/>
        <dsp:cNvSpPr/>
      </dsp:nvSpPr>
      <dsp:spPr>
        <a:xfrm>
          <a:off x="0" y="501965"/>
          <a:ext cx="4105027" cy="392407"/>
        </a:xfrm>
        <a:prstGeom prst="roundRect">
          <a:avLst/>
        </a:prstGeom>
        <a:noFill/>
        <a:ln w="25400" cap="flat" cmpd="sng" algn="ctr">
          <a:solidFill>
            <a:srgbClr val="FCCE4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tx1"/>
              </a:solidFill>
              <a:latin typeface="Marianne" panose="02000000000000000000" pitchFamily="2" charset="0"/>
            </a:rPr>
            <a:t>Repérage des fragilités et </a:t>
          </a:r>
          <a:r>
            <a:rPr lang="fr-FR" sz="9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accompagnement sans rupture</a:t>
          </a:r>
          <a:endParaRPr lang="fr-FR" sz="900" b="1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521121"/>
        <a:ext cx="4066715" cy="354095"/>
      </dsp:txXfrm>
    </dsp:sp>
    <dsp:sp modelId="{77A2616B-BF4E-49E5-85C1-1D7FF22E287B}">
      <dsp:nvSpPr>
        <dsp:cNvPr id="0" name=""/>
        <dsp:cNvSpPr/>
      </dsp:nvSpPr>
      <dsp:spPr>
        <a:xfrm>
          <a:off x="0" y="920292"/>
          <a:ext cx="4105027" cy="392407"/>
        </a:xfrm>
        <a:prstGeom prst="roundRect">
          <a:avLst/>
        </a:prstGeom>
        <a:noFill/>
        <a:ln w="25400" cap="flat" cmpd="sng" algn="ctr">
          <a:solidFill>
            <a:srgbClr val="6497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Promotion de la santé </a:t>
          </a:r>
          <a:r>
            <a:rPr lang="fr-FR" sz="900" kern="1200" dirty="0" smtClean="0">
              <a:solidFill>
                <a:schemeClr val="tx1"/>
              </a:solidFill>
              <a:latin typeface="Marianne" panose="02000000000000000000" pitchFamily="2" charset="0"/>
            </a:rPr>
            <a:t>des tout-petits (nutrition, environnement, exposition aux substances toxiques y compris en </a:t>
          </a:r>
          <a:r>
            <a:rPr lang="fr-FR" sz="900" kern="1200" dirty="0" err="1" smtClean="0">
              <a:solidFill>
                <a:schemeClr val="tx1"/>
              </a:solidFill>
              <a:latin typeface="Marianne" panose="02000000000000000000" pitchFamily="2" charset="0"/>
            </a:rPr>
            <a:t>préconceptionnelle</a:t>
          </a:r>
          <a:r>
            <a:rPr lang="fr-FR" sz="900" kern="1200" dirty="0" smtClean="0">
              <a:solidFill>
                <a:schemeClr val="tx1"/>
              </a:solidFill>
              <a:latin typeface="Marianne" panose="02000000000000000000" pitchFamily="2" charset="0"/>
            </a:rPr>
            <a:t>)</a:t>
          </a:r>
          <a:endParaRPr lang="fr-FR" sz="900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939448"/>
        <a:ext cx="4066715" cy="354095"/>
      </dsp:txXfrm>
    </dsp:sp>
    <dsp:sp modelId="{40907214-1E41-43EA-B771-A17897302039}">
      <dsp:nvSpPr>
        <dsp:cNvPr id="0" name=""/>
        <dsp:cNvSpPr/>
      </dsp:nvSpPr>
      <dsp:spPr>
        <a:xfrm>
          <a:off x="0" y="1338619"/>
          <a:ext cx="4105027" cy="392407"/>
        </a:xfrm>
        <a:prstGeom prst="roundRect">
          <a:avLst/>
        </a:prstGeom>
        <a:noFill/>
        <a:ln w="25400" cap="flat" cmpd="sng" algn="ctr">
          <a:solidFill>
            <a:srgbClr val="EE6D5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tx1"/>
              </a:solidFill>
              <a:latin typeface="Marianne" panose="02000000000000000000" pitchFamily="2" charset="0"/>
            </a:rPr>
            <a:t>Prévention de l’isolement et de l’épuisement</a:t>
          </a:r>
          <a:endParaRPr lang="fr-FR" sz="900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1357775"/>
        <a:ext cx="4066715" cy="354095"/>
      </dsp:txXfrm>
    </dsp:sp>
    <dsp:sp modelId="{17F7966B-2949-4467-8391-27A202280468}">
      <dsp:nvSpPr>
        <dsp:cNvPr id="0" name=""/>
        <dsp:cNvSpPr/>
      </dsp:nvSpPr>
      <dsp:spPr>
        <a:xfrm>
          <a:off x="0" y="1756946"/>
          <a:ext cx="4105027" cy="392407"/>
        </a:xfrm>
        <a:prstGeom prst="roundRect">
          <a:avLst/>
        </a:prstGeom>
        <a:noFill/>
        <a:ln w="25400" cap="flat" cmpd="sng" algn="ctr">
          <a:solidFill>
            <a:srgbClr val="6EC7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Eveil</a:t>
          </a:r>
          <a:r>
            <a:rPr lang="fr-FR" sz="900" kern="1200" dirty="0" smtClean="0">
              <a:solidFill>
                <a:schemeClr val="tx1"/>
              </a:solidFill>
              <a:latin typeface="Marianne" panose="02000000000000000000" pitchFamily="2" charset="0"/>
            </a:rPr>
            <a:t> culturel et artistique</a:t>
          </a:r>
          <a:endParaRPr lang="fr-FR" sz="900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1776102"/>
        <a:ext cx="4066715" cy="354095"/>
      </dsp:txXfrm>
    </dsp:sp>
    <dsp:sp modelId="{F9A34278-F5AA-4AE1-B665-924A16016F1D}">
      <dsp:nvSpPr>
        <dsp:cNvPr id="0" name=""/>
        <dsp:cNvSpPr/>
      </dsp:nvSpPr>
      <dsp:spPr>
        <a:xfrm>
          <a:off x="0" y="2175274"/>
          <a:ext cx="4105027" cy="392407"/>
        </a:xfrm>
        <a:prstGeom prst="roundRect">
          <a:avLst/>
        </a:prstGeom>
        <a:noFill/>
        <a:ln w="25400" cap="flat" cmpd="sng" algn="ctr">
          <a:solidFill>
            <a:srgbClr val="FCD15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Conciliation vie professionnelle et parentalité</a:t>
          </a:r>
          <a:endParaRPr lang="fr-FR" sz="900" b="1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2194430"/>
        <a:ext cx="4066715" cy="354095"/>
      </dsp:txXfrm>
    </dsp:sp>
    <dsp:sp modelId="{51516ECF-0FCA-4208-9847-FC4F60C31FE1}">
      <dsp:nvSpPr>
        <dsp:cNvPr id="0" name=""/>
        <dsp:cNvSpPr/>
      </dsp:nvSpPr>
      <dsp:spPr>
        <a:xfrm>
          <a:off x="0" y="2593601"/>
          <a:ext cx="4105027" cy="392407"/>
        </a:xfrm>
        <a:prstGeom prst="roundRect">
          <a:avLst/>
        </a:prstGeom>
        <a:noFill/>
        <a:ln w="25400" cap="flat" cmpd="sng" algn="ctr">
          <a:solidFill>
            <a:srgbClr val="6497F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  <a:latin typeface="Marianne" panose="02000000000000000000" pitchFamily="2" charset="0"/>
            </a:rPr>
            <a:t>Place du père du second parent</a:t>
          </a:r>
          <a:endParaRPr lang="fr-FR" sz="900" b="1" kern="1200" dirty="0">
            <a:solidFill>
              <a:schemeClr val="tx1"/>
            </a:solidFill>
            <a:latin typeface="Marianne" panose="02000000000000000000" pitchFamily="2" charset="0"/>
          </a:endParaRPr>
        </a:p>
      </dsp:txBody>
      <dsp:txXfrm>
        <a:off x="19156" y="2612757"/>
        <a:ext cx="4066715" cy="3540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7A6CE-2711-463E-B48F-5CE61FB78D69}">
      <dsp:nvSpPr>
        <dsp:cNvPr id="0" name=""/>
        <dsp:cNvSpPr/>
      </dsp:nvSpPr>
      <dsp:spPr>
        <a:xfrm>
          <a:off x="0" y="110018"/>
          <a:ext cx="4193790" cy="596700"/>
        </a:xfrm>
        <a:prstGeom prst="roundRect">
          <a:avLst/>
        </a:prstGeom>
        <a:solidFill>
          <a:srgbClr val="F2CD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smtClean="0"/>
            <a:t>Une réponse globale et intégrée aux besoins des (futurs) parents et de leurs enfants.</a:t>
          </a:r>
          <a:endParaRPr lang="fr-FR" sz="1500" kern="1200" dirty="0"/>
        </a:p>
      </dsp:txBody>
      <dsp:txXfrm>
        <a:off x="29128" y="139146"/>
        <a:ext cx="4135534" cy="538444"/>
      </dsp:txXfrm>
    </dsp:sp>
    <dsp:sp modelId="{E6D502F9-66B9-4ACB-9B78-1CA58B9B8588}">
      <dsp:nvSpPr>
        <dsp:cNvPr id="0" name=""/>
        <dsp:cNvSpPr/>
      </dsp:nvSpPr>
      <dsp:spPr>
        <a:xfrm>
          <a:off x="0" y="749918"/>
          <a:ext cx="419379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dirty="0" smtClean="0"/>
            <a:t>Tiers lieu et lieu unique pour les (futurs) parents pendant leurs 1000 premiers jours</a:t>
          </a:r>
          <a:endParaRPr lang="fr-FR" sz="1500" kern="1200" dirty="0"/>
        </a:p>
      </dsp:txBody>
      <dsp:txXfrm>
        <a:off x="29128" y="779046"/>
        <a:ext cx="4135534" cy="538444"/>
      </dsp:txXfrm>
    </dsp:sp>
    <dsp:sp modelId="{99D56EE1-77C9-445B-8CF0-09E94108BF69}">
      <dsp:nvSpPr>
        <dsp:cNvPr id="0" name=""/>
        <dsp:cNvSpPr/>
      </dsp:nvSpPr>
      <dsp:spPr>
        <a:xfrm>
          <a:off x="0" y="1389818"/>
          <a:ext cx="4193790" cy="596700"/>
        </a:xfrm>
        <a:prstGeom prst="roundRect">
          <a:avLst/>
        </a:prstGeom>
        <a:solidFill>
          <a:srgbClr val="EE6E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dirty="0" smtClean="0"/>
            <a:t>Un lieu ressource et un carrefour de rencontres, pour les parents et les professionnels</a:t>
          </a:r>
          <a:endParaRPr lang="fr-FR" sz="1500" kern="1200" dirty="0"/>
        </a:p>
      </dsp:txBody>
      <dsp:txXfrm>
        <a:off x="29128" y="1418946"/>
        <a:ext cx="4135534" cy="538444"/>
      </dsp:txXfrm>
    </dsp:sp>
    <dsp:sp modelId="{D369A64C-D6F3-48E1-876E-E26EFDF5A88E}">
      <dsp:nvSpPr>
        <dsp:cNvPr id="0" name=""/>
        <dsp:cNvSpPr/>
      </dsp:nvSpPr>
      <dsp:spPr>
        <a:xfrm>
          <a:off x="0" y="2029718"/>
          <a:ext cx="4193790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dirty="0" smtClean="0"/>
            <a:t>Une fabrique de territoire des 1000 premiers jours</a:t>
          </a:r>
          <a:endParaRPr lang="fr-FR" sz="1500" kern="1200" dirty="0"/>
        </a:p>
      </dsp:txBody>
      <dsp:txXfrm>
        <a:off x="29128" y="2058846"/>
        <a:ext cx="4135534" cy="538444"/>
      </dsp:txXfrm>
    </dsp:sp>
    <dsp:sp modelId="{C6E29CA0-439D-4AF4-AE53-F3B15A1B67C1}">
      <dsp:nvSpPr>
        <dsp:cNvPr id="0" name=""/>
        <dsp:cNvSpPr/>
      </dsp:nvSpPr>
      <dsp:spPr>
        <a:xfrm>
          <a:off x="0" y="2669618"/>
          <a:ext cx="4193790" cy="596700"/>
        </a:xfrm>
        <a:prstGeom prst="roundRect">
          <a:avLst/>
        </a:prstGeom>
        <a:solidFill>
          <a:srgbClr val="8FC7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dirty="0" smtClean="0"/>
            <a:t>Il n’existe pas de modèle unique de Maison des 1000 premiers jours.</a:t>
          </a:r>
          <a:endParaRPr lang="fr-FR" sz="1500" kern="1200" dirty="0"/>
        </a:p>
      </dsp:txBody>
      <dsp:txXfrm>
        <a:off x="29128" y="2698746"/>
        <a:ext cx="4135534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rgbClr val="FCCE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2468" y="1132778"/>
          <a:ext cx="2476448" cy="99057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68" y="1132778"/>
        <a:ext cx="2228803" cy="990579"/>
      </dsp:txXfrm>
    </dsp:sp>
    <dsp:sp modelId="{CBED885C-7ED8-466D-AD72-38F6037B9EB7}">
      <dsp:nvSpPr>
        <dsp:cNvPr id="0" name=""/>
        <dsp:cNvSpPr/>
      </dsp:nvSpPr>
      <dsp:spPr>
        <a:xfrm>
          <a:off x="1983627" y="1132778"/>
          <a:ext cx="2476448" cy="990579"/>
        </a:xfrm>
        <a:prstGeom prst="chevron">
          <a:avLst/>
        </a:prstGeom>
        <a:solidFill>
          <a:srgbClr val="649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78917" y="1132778"/>
        <a:ext cx="1485869" cy="990579"/>
      </dsp:txXfrm>
    </dsp:sp>
    <dsp:sp modelId="{18FABE58-B130-4FD3-9F1B-7F006B0BD040}">
      <dsp:nvSpPr>
        <dsp:cNvPr id="0" name=""/>
        <dsp:cNvSpPr/>
      </dsp:nvSpPr>
      <dsp:spPr>
        <a:xfrm>
          <a:off x="3964786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4460076" y="1132778"/>
        <a:ext cx="1485869" cy="990579"/>
      </dsp:txXfrm>
    </dsp:sp>
    <dsp:sp modelId="{EE427586-0750-451C-B8C4-4FB2AECD5CAA}">
      <dsp:nvSpPr>
        <dsp:cNvPr id="0" name=""/>
        <dsp:cNvSpPr/>
      </dsp:nvSpPr>
      <dsp:spPr>
        <a:xfrm>
          <a:off x="5945945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Comment transformer l’essai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6441235" y="1132778"/>
        <a:ext cx="1485869" cy="9905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933-DEBF-43B2-A4C9-4FFB0AA46D30}">
      <dsp:nvSpPr>
        <dsp:cNvPr id="0" name=""/>
        <dsp:cNvSpPr/>
      </dsp:nvSpPr>
      <dsp:spPr>
        <a:xfrm>
          <a:off x="2632" y="21675"/>
          <a:ext cx="2566950" cy="449921"/>
        </a:xfrm>
        <a:prstGeom prst="rect">
          <a:avLst/>
        </a:prstGeom>
        <a:solidFill>
          <a:srgbClr val="6A9B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bloc temporel</a:t>
          </a:r>
          <a:endParaRPr lang="fr-FR" sz="1100" b="1" kern="1200" dirty="0">
            <a:latin typeface="Marianne" panose="02000000000000000000" pitchFamily="2" charset="0"/>
          </a:endParaRPr>
        </a:p>
      </dsp:txBody>
      <dsp:txXfrm>
        <a:off x="2632" y="21675"/>
        <a:ext cx="2566950" cy="449921"/>
      </dsp:txXfrm>
    </dsp:sp>
    <dsp:sp modelId="{3752F9E1-5AB4-48A5-8589-BF1E2CCD4333}">
      <dsp:nvSpPr>
        <dsp:cNvPr id="0" name=""/>
        <dsp:cNvSpPr/>
      </dsp:nvSpPr>
      <dsp:spPr>
        <a:xfrm>
          <a:off x="2632" y="471596"/>
          <a:ext cx="2566950" cy="1975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Marianne" panose="02000000000000000000" pitchFamily="2" charset="0"/>
            </a:rPr>
            <a:t>Qui court </a:t>
          </a:r>
          <a:r>
            <a:rPr lang="fr-FR" sz="1100" b="1" kern="1200" dirty="0" smtClean="0">
              <a:latin typeface="Marianne" panose="02000000000000000000" pitchFamily="2" charset="0"/>
            </a:rPr>
            <a:t>de la conception aux 2 premières années de l’enfants</a:t>
          </a:r>
          <a:endParaRPr lang="fr-FR" sz="1100" b="1" kern="1200" dirty="0">
            <a:latin typeface="Marianne" panose="020000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latin typeface="Marianne" panose="02000000000000000000" pitchFamily="2" charset="0"/>
            </a:rPr>
            <a:t>Moment de </a:t>
          </a:r>
          <a:r>
            <a:rPr lang="fr-FR" sz="1100" b="1" kern="1200" dirty="0" smtClean="0">
              <a:latin typeface="Marianne" panose="02000000000000000000" pitchFamily="2" charset="0"/>
            </a:rPr>
            <a:t>fragilités</a:t>
          </a:r>
          <a:r>
            <a:rPr lang="fr-FR" sz="1100" b="0" kern="1200" dirty="0" smtClean="0">
              <a:latin typeface="Marianne" panose="02000000000000000000" pitchFamily="2" charset="0"/>
            </a:rPr>
            <a:t> mais aussi de </a:t>
          </a:r>
          <a:r>
            <a:rPr lang="fr-FR" sz="1100" b="1" kern="1200" dirty="0" smtClean="0">
              <a:latin typeface="Marianne" panose="02000000000000000000" pitchFamily="2" charset="0"/>
            </a:rPr>
            <a:t>potentialités</a:t>
          </a:r>
          <a:endParaRPr lang="fr-FR" sz="1100" b="1" kern="1200" dirty="0">
            <a:latin typeface="Marianne" panose="02000000000000000000" pitchFamily="2" charset="0"/>
          </a:endParaRPr>
        </a:p>
      </dsp:txBody>
      <dsp:txXfrm>
        <a:off x="2632" y="471596"/>
        <a:ext cx="2566950" cy="1975354"/>
      </dsp:txXfrm>
    </dsp:sp>
    <dsp:sp modelId="{7456126E-12B2-4704-8CAA-D8BE59228BD4}">
      <dsp:nvSpPr>
        <dsp:cNvPr id="0" name=""/>
        <dsp:cNvSpPr/>
      </dsp:nvSpPr>
      <dsp:spPr>
        <a:xfrm>
          <a:off x="2928955" y="21675"/>
          <a:ext cx="2566950" cy="449921"/>
        </a:xfrm>
        <a:prstGeom prst="rect">
          <a:avLst/>
        </a:prstGeom>
        <a:solidFill>
          <a:srgbClr val="6EC78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concept scientifique</a:t>
          </a:r>
        </a:p>
      </dsp:txBody>
      <dsp:txXfrm>
        <a:off x="2928955" y="21675"/>
        <a:ext cx="2566950" cy="449921"/>
      </dsp:txXfrm>
    </dsp:sp>
    <dsp:sp modelId="{C682585C-B408-47F4-9CFA-091E49A9309B}">
      <dsp:nvSpPr>
        <dsp:cNvPr id="0" name=""/>
        <dsp:cNvSpPr/>
      </dsp:nvSpPr>
      <dsp:spPr>
        <a:xfrm>
          <a:off x="2928955" y="471596"/>
          <a:ext cx="2566950" cy="1975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Marianne" panose="02000000000000000000" pitchFamily="2" charset="0"/>
            </a:rPr>
            <a:t>Qui identifie une période qui </a:t>
          </a:r>
          <a:r>
            <a:rPr lang="fr-FR" sz="1100" b="1" kern="1200" dirty="0" smtClean="0">
              <a:latin typeface="Marianne" panose="02000000000000000000" pitchFamily="2" charset="0"/>
            </a:rPr>
            <a:t>influence la santé tout au long de la vie</a:t>
          </a:r>
          <a:r>
            <a:rPr lang="fr-FR" sz="1100" kern="1200" dirty="0" smtClean="0">
              <a:latin typeface="Marianne" panose="02000000000000000000" pitchFamily="2" charset="0"/>
            </a:rPr>
            <a:t> (programmation périnatale)</a:t>
          </a:r>
          <a:endParaRPr lang="fr-FR" sz="1100" b="1" kern="1200" dirty="0" smtClean="0">
            <a:latin typeface="Marianne" panose="020000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Marianne" panose="02000000000000000000" pitchFamily="2" charset="0"/>
            </a:rPr>
            <a:t>Qui souligne </a:t>
          </a:r>
          <a:r>
            <a:rPr lang="fr-FR" sz="1100" b="1" kern="1200" dirty="0" smtClean="0">
              <a:latin typeface="Marianne" panose="02000000000000000000" pitchFamily="2" charset="0"/>
            </a:rPr>
            <a:t>l’importance des facteurs environnementaux </a:t>
          </a:r>
          <a:r>
            <a:rPr lang="fr-FR" sz="1100" kern="1200" dirty="0" smtClean="0">
              <a:latin typeface="Marianne" panose="02000000000000000000" pitchFamily="2" charset="0"/>
            </a:rPr>
            <a:t>(stress toxique) sur le développement de l’enfant</a:t>
          </a:r>
          <a:endParaRPr lang="fr-FR" sz="1100" b="1" kern="1200" dirty="0" smtClean="0">
            <a:latin typeface="Marianne" panose="020000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>
              <a:latin typeface="Marianne" panose="02000000000000000000" pitchFamily="2" charset="0"/>
            </a:rPr>
            <a:t>Qui met l’accent sur </a:t>
          </a:r>
          <a:r>
            <a:rPr lang="fr-FR" sz="1100" b="1" kern="1200" dirty="0" smtClean="0">
              <a:latin typeface="Marianne" panose="02000000000000000000" pitchFamily="2" charset="0"/>
            </a:rPr>
            <a:t>l’accompagnement des parents</a:t>
          </a:r>
        </a:p>
      </dsp:txBody>
      <dsp:txXfrm>
        <a:off x="2928955" y="471596"/>
        <a:ext cx="2566950" cy="1975354"/>
      </dsp:txXfrm>
    </dsp:sp>
    <dsp:sp modelId="{436AF569-0C28-4E82-B6B8-A012910CC328}">
      <dsp:nvSpPr>
        <dsp:cNvPr id="0" name=""/>
        <dsp:cNvSpPr/>
      </dsp:nvSpPr>
      <dsp:spPr>
        <a:xfrm>
          <a:off x="5855279" y="21675"/>
          <a:ext cx="2566950" cy="449921"/>
        </a:xfrm>
        <a:prstGeom prst="rect">
          <a:avLst/>
        </a:prstGeom>
        <a:solidFill>
          <a:srgbClr val="EE6D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Une priorité de l’OMS et de l’UNICEF</a:t>
          </a:r>
        </a:p>
      </dsp:txBody>
      <dsp:txXfrm>
        <a:off x="5855279" y="21675"/>
        <a:ext cx="2566950" cy="449921"/>
      </dsp:txXfrm>
    </dsp:sp>
    <dsp:sp modelId="{883C928F-3ABA-4174-9B0E-8BC73BF4D466}">
      <dsp:nvSpPr>
        <dsp:cNvPr id="0" name=""/>
        <dsp:cNvSpPr/>
      </dsp:nvSpPr>
      <dsp:spPr>
        <a:xfrm>
          <a:off x="5855279" y="471596"/>
          <a:ext cx="2566950" cy="1975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>
              <a:latin typeface="Marianne" panose="02000000000000000000" pitchFamily="2" charset="0"/>
            </a:rPr>
            <a:t>Rompre les cycles intergénérationnels négatifs</a:t>
          </a:r>
          <a:r>
            <a:rPr lang="fr-FR" sz="1100" kern="1200" dirty="0" smtClean="0">
              <a:latin typeface="Marianne" panose="02000000000000000000" pitchFamily="2" charset="0"/>
            </a:rPr>
            <a:t>, créés par des inégalités d’ordre sanitaire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Marianne" panose="02000000000000000000" pitchFamily="2" charset="0"/>
            </a:rPr>
            <a:t>Afin de promouvoir le </a:t>
          </a:r>
          <a:r>
            <a:rPr lang="fr-FR" sz="1100" b="1" kern="1200" dirty="0" smtClean="0">
              <a:latin typeface="Marianne" panose="02000000000000000000" pitchFamily="2" charset="0"/>
            </a:rPr>
            <a:t>développement de jeunes en bonne santé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>
              <a:latin typeface="Marianne" panose="02000000000000000000" pitchFamily="2" charset="0"/>
            </a:rPr>
            <a:t>Qui créeront à leur tour les conditions propices à l’évènement de </a:t>
          </a:r>
          <a:r>
            <a:rPr lang="fr-FR" sz="1100" b="1" kern="1200" dirty="0" smtClean="0">
              <a:latin typeface="Marianne" panose="02000000000000000000" pitchFamily="2" charset="0"/>
            </a:rPr>
            <a:t>générations futures en aussi bonne santé</a:t>
          </a:r>
          <a:r>
            <a:rPr lang="fr-FR" sz="1100" kern="1200" dirty="0" smtClean="0">
              <a:latin typeface="Marianne" panose="02000000000000000000" pitchFamily="2" charset="0"/>
            </a:rPr>
            <a:t>.</a:t>
          </a:r>
        </a:p>
      </dsp:txBody>
      <dsp:txXfrm>
        <a:off x="5855279" y="471596"/>
        <a:ext cx="2566950" cy="1975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1160" y="231735"/>
          <a:ext cx="1164225" cy="465690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0" y="231735"/>
        <a:ext cx="1047803" cy="465690"/>
      </dsp:txXfrm>
    </dsp:sp>
    <dsp:sp modelId="{CBED885C-7ED8-466D-AD72-38F6037B9EB7}">
      <dsp:nvSpPr>
        <dsp:cNvPr id="0" name=""/>
        <dsp:cNvSpPr/>
      </dsp:nvSpPr>
      <dsp:spPr>
        <a:xfrm>
          <a:off x="932541" y="231735"/>
          <a:ext cx="1164225" cy="465690"/>
        </a:xfrm>
        <a:prstGeom prst="chevron">
          <a:avLst/>
        </a:prstGeom>
        <a:solidFill>
          <a:srgbClr val="6497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Mieux accompagner les parents dans la continuité et selon leurs besoins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1165386" y="231735"/>
        <a:ext cx="698535" cy="465690"/>
      </dsp:txXfrm>
    </dsp:sp>
    <dsp:sp modelId="{18FABE58-B130-4FD3-9F1B-7F006B0BD040}">
      <dsp:nvSpPr>
        <dsp:cNvPr id="0" name=""/>
        <dsp:cNvSpPr/>
      </dsp:nvSpPr>
      <dsp:spPr>
        <a:xfrm>
          <a:off x="1863921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2096766" y="231735"/>
        <a:ext cx="698535" cy="465690"/>
      </dsp:txXfrm>
    </dsp:sp>
    <dsp:sp modelId="{EE427586-0750-451C-B8C4-4FB2AECD5CAA}">
      <dsp:nvSpPr>
        <dsp:cNvPr id="0" name=""/>
        <dsp:cNvSpPr/>
      </dsp:nvSpPr>
      <dsp:spPr>
        <a:xfrm>
          <a:off x="2795302" y="231735"/>
          <a:ext cx="1164225" cy="465690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13335" rIns="6668" bIns="1333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" kern="1200" dirty="0" smtClean="0">
              <a:latin typeface="Marianne" panose="02000000000000000000" pitchFamily="2" charset="0"/>
            </a:rPr>
            <a:t>Comment transformer l’essai</a:t>
          </a:r>
          <a:endParaRPr lang="fr-FR" sz="500" kern="1200" dirty="0">
            <a:latin typeface="Marianne" panose="02000000000000000000" pitchFamily="2" charset="0"/>
          </a:endParaRPr>
        </a:p>
      </dsp:txBody>
      <dsp:txXfrm>
        <a:off x="3028147" y="231735"/>
        <a:ext cx="698535" cy="465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A3B7-E057-44B6-8B73-5A9FD29EC536}">
      <dsp:nvSpPr>
        <dsp:cNvPr id="0" name=""/>
        <dsp:cNvSpPr/>
      </dsp:nvSpPr>
      <dsp:spPr>
        <a:xfrm>
          <a:off x="2468" y="1132778"/>
          <a:ext cx="2476448" cy="990579"/>
        </a:xfrm>
        <a:prstGeom prst="homePlat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Un « projet »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Tester la pertinence d’une refondation de notre action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68" y="1132778"/>
        <a:ext cx="2228803" cy="990579"/>
      </dsp:txXfrm>
    </dsp:sp>
    <dsp:sp modelId="{CBED885C-7ED8-466D-AD72-38F6037B9EB7}">
      <dsp:nvSpPr>
        <dsp:cNvPr id="0" name=""/>
        <dsp:cNvSpPr/>
      </dsp:nvSpPr>
      <dsp:spPr>
        <a:xfrm>
          <a:off x="1983627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Pourquoi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Mieux accompagner les parents dans cette période clef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2478917" y="1132778"/>
        <a:ext cx="1485869" cy="990579"/>
      </dsp:txXfrm>
    </dsp:sp>
    <dsp:sp modelId="{18FABE58-B130-4FD3-9F1B-7F006B0BD040}">
      <dsp:nvSpPr>
        <dsp:cNvPr id="0" name=""/>
        <dsp:cNvSpPr/>
      </dsp:nvSpPr>
      <dsp:spPr>
        <a:xfrm>
          <a:off x="3964786" y="1132778"/>
          <a:ext cx="2476448" cy="990579"/>
        </a:xfrm>
        <a:prstGeom prst="chevron">
          <a:avLst/>
        </a:prstGeom>
        <a:solidFill>
          <a:srgbClr val="EE6E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Qu’avons-nous fait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Poser les premiers jalons d’une nouvelle politique publique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4460076" y="1132778"/>
        <a:ext cx="1485869" cy="990579"/>
      </dsp:txXfrm>
    </dsp:sp>
    <dsp:sp modelId="{EE427586-0750-451C-B8C4-4FB2AECD5CAA}">
      <dsp:nvSpPr>
        <dsp:cNvPr id="0" name=""/>
        <dsp:cNvSpPr/>
      </dsp:nvSpPr>
      <dsp:spPr>
        <a:xfrm>
          <a:off x="5945945" y="1132778"/>
          <a:ext cx="2476448" cy="990579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Marianne" panose="02000000000000000000" pitchFamily="2" charset="0"/>
            </a:rPr>
            <a:t>Et demain 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Marianne" panose="02000000000000000000" pitchFamily="2" charset="0"/>
            </a:rPr>
            <a:t>Comment transformer l’essai</a:t>
          </a:r>
          <a:endParaRPr lang="fr-FR" sz="1100" kern="1200" dirty="0">
            <a:latin typeface="Marianne" panose="02000000000000000000" pitchFamily="2" charset="0"/>
          </a:endParaRPr>
        </a:p>
      </dsp:txBody>
      <dsp:txXfrm>
        <a:off x="6441235" y="1132778"/>
        <a:ext cx="1485869" cy="9905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9C933-DEBF-43B2-A4C9-4FFB0AA46D30}">
      <dsp:nvSpPr>
        <dsp:cNvPr id="0" name=""/>
        <dsp:cNvSpPr/>
      </dsp:nvSpPr>
      <dsp:spPr>
        <a:xfrm>
          <a:off x="3167" y="930"/>
          <a:ext cx="1904644" cy="369156"/>
        </a:xfrm>
        <a:prstGeom prst="rect">
          <a:avLst/>
        </a:prstGeom>
        <a:solidFill>
          <a:srgbClr val="6A9BF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</a:rPr>
            <a:t>Le rapport des 1000 premiers jours</a:t>
          </a:r>
          <a:endParaRPr lang="fr-FR" sz="900" b="1" kern="1200" dirty="0">
            <a:latin typeface="Marianne" panose="02000000000000000000" pitchFamily="2" charset="0"/>
          </a:endParaRPr>
        </a:p>
      </dsp:txBody>
      <dsp:txXfrm>
        <a:off x="3167" y="930"/>
        <a:ext cx="1904644" cy="369156"/>
      </dsp:txXfrm>
    </dsp:sp>
    <dsp:sp modelId="{3752F9E1-5AB4-48A5-8589-BF1E2CCD4333}">
      <dsp:nvSpPr>
        <dsp:cNvPr id="0" name=""/>
        <dsp:cNvSpPr/>
      </dsp:nvSpPr>
      <dsp:spPr>
        <a:xfrm>
          <a:off x="3167" y="370086"/>
          <a:ext cx="1904644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Commission d’expert réunis autour de </a:t>
          </a:r>
          <a:r>
            <a:rPr lang="fr-FR" sz="900" b="1" kern="1200" dirty="0" smtClean="0">
              <a:latin typeface="Marianne" panose="02000000000000000000" pitchFamily="2" charset="0"/>
            </a:rPr>
            <a:t>Boris Cyrulnik</a:t>
          </a:r>
          <a:endParaRPr lang="fr-FR" sz="900" b="1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Identifier des </a:t>
          </a:r>
          <a:r>
            <a:rPr lang="fr-FR" sz="900" b="1" kern="1200" dirty="0" smtClean="0">
              <a:latin typeface="Marianne" panose="02000000000000000000" pitchFamily="2" charset="0"/>
            </a:rPr>
            <a:t>messages clefs</a:t>
          </a:r>
          <a:r>
            <a:rPr lang="fr-FR" sz="900" b="0" kern="1200" dirty="0" smtClean="0">
              <a:latin typeface="Marianne" panose="02000000000000000000" pitchFamily="2" charset="0"/>
            </a:rPr>
            <a:t> de santé publique</a:t>
          </a:r>
          <a:endParaRPr lang="fr-FR" sz="900" b="0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Proposer un </a:t>
          </a:r>
          <a:r>
            <a:rPr lang="fr-FR" sz="900" b="1" kern="1200" dirty="0" smtClean="0">
              <a:latin typeface="Marianne" panose="02000000000000000000" pitchFamily="2" charset="0"/>
            </a:rPr>
            <a:t>parcours</a:t>
          </a:r>
          <a:r>
            <a:rPr lang="fr-FR" sz="900" b="0" kern="1200" dirty="0" smtClean="0">
              <a:latin typeface="Marianne" panose="02000000000000000000" pitchFamily="2" charset="0"/>
            </a:rPr>
            <a:t> d’accompagnement</a:t>
          </a:r>
          <a:endParaRPr lang="fr-FR" sz="900" b="0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Travailler la </a:t>
          </a:r>
          <a:r>
            <a:rPr lang="fr-FR" sz="900" b="1" kern="1200" dirty="0" smtClean="0">
              <a:latin typeface="Marianne" panose="02000000000000000000" pitchFamily="2" charset="0"/>
            </a:rPr>
            <a:t>détection précoce </a:t>
          </a:r>
          <a:r>
            <a:rPr lang="fr-FR" sz="900" b="0" kern="1200" dirty="0" smtClean="0">
              <a:latin typeface="Marianne" panose="02000000000000000000" pitchFamily="2" charset="0"/>
            </a:rPr>
            <a:t>des troubles de développement et situations à risque</a:t>
          </a:r>
          <a:endParaRPr lang="fr-FR" sz="900" b="0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Repenser les </a:t>
          </a:r>
          <a:r>
            <a:rPr lang="fr-FR" sz="900" b="1" kern="1200" dirty="0" smtClean="0">
              <a:latin typeface="Marianne" panose="02000000000000000000" pitchFamily="2" charset="0"/>
            </a:rPr>
            <a:t>congés naissance</a:t>
          </a:r>
          <a:endParaRPr lang="fr-FR" sz="900" b="1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Repenser le système de l’</a:t>
          </a:r>
          <a:r>
            <a:rPr lang="fr-FR" sz="900" b="1" kern="1200" dirty="0" smtClean="0">
              <a:latin typeface="Marianne" panose="02000000000000000000" pitchFamily="2" charset="0"/>
            </a:rPr>
            <a:t>accueil du jeune enfant</a:t>
          </a:r>
          <a:endParaRPr lang="fr-FR" sz="900" b="1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b="0" kern="1200" dirty="0">
            <a:latin typeface="Marianne" panose="02000000000000000000" pitchFamily="2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b="0" kern="1200" dirty="0">
            <a:latin typeface="Marianne" panose="02000000000000000000" pitchFamily="2" charset="0"/>
          </a:endParaRPr>
        </a:p>
      </dsp:txBody>
      <dsp:txXfrm>
        <a:off x="3167" y="370086"/>
        <a:ext cx="1904644" cy="2470500"/>
      </dsp:txXfrm>
    </dsp:sp>
    <dsp:sp modelId="{7456126E-12B2-4704-8CAA-D8BE59228BD4}">
      <dsp:nvSpPr>
        <dsp:cNvPr id="0" name=""/>
        <dsp:cNvSpPr/>
      </dsp:nvSpPr>
      <dsp:spPr>
        <a:xfrm>
          <a:off x="2174462" y="930"/>
          <a:ext cx="1904644" cy="369156"/>
        </a:xfrm>
        <a:prstGeom prst="rect">
          <a:avLst/>
        </a:prstGeom>
        <a:solidFill>
          <a:srgbClr val="EE6D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</a:rPr>
            <a:t>Des administrations mobilisées</a:t>
          </a:r>
          <a:endParaRPr lang="fr-FR" sz="900" b="1" kern="1200" dirty="0" smtClean="0">
            <a:latin typeface="Marianne" panose="02000000000000000000" pitchFamily="2" charset="0"/>
          </a:endParaRPr>
        </a:p>
      </dsp:txBody>
      <dsp:txXfrm>
        <a:off x="2174462" y="930"/>
        <a:ext cx="1904644" cy="369156"/>
      </dsp:txXfrm>
    </dsp:sp>
    <dsp:sp modelId="{C682585C-B408-47F4-9CFA-091E49A9309B}">
      <dsp:nvSpPr>
        <dsp:cNvPr id="0" name=""/>
        <dsp:cNvSpPr/>
      </dsp:nvSpPr>
      <dsp:spPr>
        <a:xfrm>
          <a:off x="2174462" y="370086"/>
          <a:ext cx="1904644" cy="24705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latin typeface="Marianne" panose="02000000000000000000" pitchFamily="2" charset="0"/>
            </a:rPr>
            <a:t>Toutes </a:t>
          </a:r>
          <a:r>
            <a:rPr lang="fr-FR" sz="900" b="1" kern="1200" dirty="0" smtClean="0">
              <a:latin typeface="Marianne" panose="02000000000000000000" pitchFamily="2" charset="0"/>
            </a:rPr>
            <a:t>les directions d’administration centrale </a:t>
          </a:r>
          <a:r>
            <a:rPr lang="fr-FR" sz="900" b="1" kern="1200" dirty="0" smtClean="0">
              <a:latin typeface="Marianne" panose="02000000000000000000" pitchFamily="2" charset="0"/>
            </a:rPr>
            <a:t>solidarités &amp; santé</a:t>
          </a:r>
          <a:r>
            <a:rPr lang="fr-FR" sz="900" b="0" kern="1200" dirty="0" smtClean="0">
              <a:latin typeface="Marianne" panose="02000000000000000000" pitchFamily="2" charset="0"/>
            </a:rPr>
            <a:t> (DGS, DGOS, DGCS, DSS, SG-CIH, DILP, DIA, DMSM)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latin typeface="Marianne" panose="02000000000000000000" pitchFamily="2" charset="0"/>
            </a:rPr>
            <a:t>Les caisses </a:t>
          </a:r>
          <a:r>
            <a:rPr lang="fr-FR" sz="900" b="0" kern="1200" dirty="0" smtClean="0">
              <a:latin typeface="Marianne" panose="02000000000000000000" pitchFamily="2" charset="0"/>
            </a:rPr>
            <a:t>(CNAF, CNAM, MSA)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latin typeface="Marianne" panose="02000000000000000000" pitchFamily="2" charset="0"/>
            </a:rPr>
            <a:t>Santé publique France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Liens avec Culture, Sports, ANCT, DGEFP, DGE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Coordonné par une </a:t>
          </a:r>
          <a:r>
            <a:rPr lang="fr-FR" sz="900" b="1" kern="1200" dirty="0" smtClean="0">
              <a:latin typeface="Marianne" panose="02000000000000000000" pitchFamily="2" charset="0"/>
            </a:rPr>
            <a:t>direction de projet</a:t>
          </a:r>
          <a:r>
            <a:rPr lang="fr-FR" sz="900" b="0" kern="1200" dirty="0" smtClean="0">
              <a:latin typeface="Marianne" panose="02000000000000000000" pitchFamily="2" charset="0"/>
            </a:rPr>
            <a:t> (SGMAS, 2 personnes)</a:t>
          </a:r>
          <a:endParaRPr lang="fr-FR" sz="900" b="0" kern="1200" dirty="0" smtClean="0">
            <a:latin typeface="Marianne" panose="02000000000000000000" pitchFamily="2" charset="0"/>
          </a:endParaRPr>
        </a:p>
      </dsp:txBody>
      <dsp:txXfrm>
        <a:off x="2174462" y="370086"/>
        <a:ext cx="1904644" cy="2470500"/>
      </dsp:txXfrm>
    </dsp:sp>
    <dsp:sp modelId="{436AF569-0C28-4E82-B6B8-A012910CC328}">
      <dsp:nvSpPr>
        <dsp:cNvPr id="0" name=""/>
        <dsp:cNvSpPr/>
      </dsp:nvSpPr>
      <dsp:spPr>
        <a:xfrm>
          <a:off x="4345756" y="930"/>
          <a:ext cx="1904644" cy="369156"/>
        </a:xfrm>
        <a:prstGeom prst="rect">
          <a:avLst/>
        </a:prstGeom>
        <a:solidFill>
          <a:srgbClr val="76CA8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</a:rPr>
            <a:t>2 instructions nationales</a:t>
          </a:r>
        </a:p>
      </dsp:txBody>
      <dsp:txXfrm>
        <a:off x="4345756" y="930"/>
        <a:ext cx="1904644" cy="369156"/>
      </dsp:txXfrm>
    </dsp:sp>
    <dsp:sp modelId="{883C928F-3ABA-4174-9B0E-8BC73BF4D466}">
      <dsp:nvSpPr>
        <dsp:cNvPr id="0" name=""/>
        <dsp:cNvSpPr/>
      </dsp:nvSpPr>
      <dsp:spPr>
        <a:xfrm>
          <a:off x="4345756" y="370086"/>
          <a:ext cx="1904644" cy="24705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Aux ARS et DREETS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latin typeface="Marianne" panose="02000000000000000000" pitchFamily="2" charset="0"/>
            </a:rPr>
            <a:t>1</a:t>
          </a:r>
          <a:r>
            <a:rPr lang="fr-FR" sz="900" b="1" kern="1200" baseline="30000" dirty="0" smtClean="0">
              <a:latin typeface="Marianne" panose="02000000000000000000" pitchFamily="2" charset="0"/>
            </a:rPr>
            <a:t>er</a:t>
          </a:r>
          <a:r>
            <a:rPr lang="fr-FR" sz="900" b="1" kern="1200" dirty="0" smtClean="0">
              <a:latin typeface="Marianne" panose="02000000000000000000" pitchFamily="2" charset="0"/>
            </a:rPr>
            <a:t> avril 2021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1" kern="1200" dirty="0" smtClean="0">
              <a:latin typeface="Marianne" panose="02000000000000000000" pitchFamily="2" charset="0"/>
            </a:rPr>
            <a:t>12 avril 2022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5 axes d’action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Définissant un </a:t>
          </a:r>
          <a:r>
            <a:rPr lang="fr-FR" sz="900" b="1" kern="1200" dirty="0" smtClean="0">
              <a:latin typeface="Marianne" panose="02000000000000000000" pitchFamily="2" charset="0"/>
            </a:rPr>
            <a:t>large périmètre </a:t>
          </a:r>
          <a:r>
            <a:rPr lang="fr-FR" sz="900" b="0" kern="1200" dirty="0" smtClean="0">
              <a:latin typeface="Marianne" panose="02000000000000000000" pitchFamily="2" charset="0"/>
            </a:rPr>
            <a:t>(santé maternelle et infantile, information, soutien à la parentalité, accueil du jeune enfant)</a:t>
          </a:r>
        </a:p>
      </dsp:txBody>
      <dsp:txXfrm>
        <a:off x="4345756" y="370086"/>
        <a:ext cx="1904644" cy="2470500"/>
      </dsp:txXfrm>
    </dsp:sp>
    <dsp:sp modelId="{9F7CACB7-7B00-4F6D-A0A4-0BBC9E70A750}">
      <dsp:nvSpPr>
        <dsp:cNvPr id="0" name=""/>
        <dsp:cNvSpPr/>
      </dsp:nvSpPr>
      <dsp:spPr>
        <a:xfrm>
          <a:off x="6517051" y="930"/>
          <a:ext cx="1904644" cy="369156"/>
        </a:xfrm>
        <a:prstGeom prst="rect">
          <a:avLst/>
        </a:prstGeom>
        <a:solidFill>
          <a:srgbClr val="FCCE4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Marianne" panose="02000000000000000000" pitchFamily="2" charset="0"/>
            </a:rPr>
            <a:t>Des territoires mobilisés</a:t>
          </a:r>
        </a:p>
      </dsp:txBody>
      <dsp:txXfrm>
        <a:off x="6517051" y="930"/>
        <a:ext cx="1904644" cy="369156"/>
      </dsp:txXfrm>
    </dsp:sp>
    <dsp:sp modelId="{BD695CD4-A553-4D5E-8F58-0A426FB63CFD}">
      <dsp:nvSpPr>
        <dsp:cNvPr id="0" name=""/>
        <dsp:cNvSpPr/>
      </dsp:nvSpPr>
      <dsp:spPr>
        <a:xfrm>
          <a:off x="6517051" y="370086"/>
          <a:ext cx="1904644" cy="247050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Via les </a:t>
          </a:r>
          <a:r>
            <a:rPr lang="fr-FR" sz="900" b="1" kern="1200" dirty="0" smtClean="0">
              <a:latin typeface="Marianne" panose="02000000000000000000" pitchFamily="2" charset="0"/>
            </a:rPr>
            <a:t>Appels à projets </a:t>
          </a:r>
          <a:r>
            <a:rPr lang="fr-FR" sz="900" b="0" kern="1200" dirty="0" smtClean="0">
              <a:latin typeface="Marianne" panose="02000000000000000000" pitchFamily="2" charset="0"/>
            </a:rPr>
            <a:t>régionaux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Organisés par ARS, DREETS et Commissaires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190 lauréats 1000PJ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141 lauréats Enfance=Egalité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b="0" kern="1200" dirty="0" smtClean="0">
              <a:latin typeface="Marianne" panose="02000000000000000000" pitchFamily="2" charset="0"/>
            </a:rPr>
            <a:t>19 lauréats de l’AMI Accueil pour tous</a:t>
          </a:r>
        </a:p>
      </dsp:txBody>
      <dsp:txXfrm>
        <a:off x="6517051" y="370086"/>
        <a:ext cx="1904644" cy="247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06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0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39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461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4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6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34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0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9"/>
            <a:ext cx="2520000" cy="288032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33145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5770BE"/>
                </a:solidFill>
              </a:defRPr>
            </a:lvl1pPr>
            <a:lvl2pPr marL="92073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rgbClr val="5770BE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3867895"/>
            <a:ext cx="1096811" cy="7473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11061"/>
            <a:ext cx="11528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9525" indent="8572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39038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21/06/2022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64136" y="1440120"/>
            <a:ext cx="2700000" cy="27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46005"/>
            <a:ext cx="2089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  <a:lvl2pPr>
              <a:defRPr>
                <a:solidFill>
                  <a:srgbClr val="5770BE"/>
                </a:solidFill>
              </a:defRPr>
            </a:lvl2pPr>
            <a:lvl3pPr>
              <a:defRPr baseline="0">
                <a:solidFill>
                  <a:srgbClr val="5770BE"/>
                </a:solidFill>
              </a:defRPr>
            </a:lvl3pPr>
            <a:lvl4pPr>
              <a:defRPr>
                <a:solidFill>
                  <a:srgbClr val="5770BE"/>
                </a:solidFill>
              </a:defRPr>
            </a:lvl4pPr>
            <a:lvl5pPr>
              <a:defRPr>
                <a:solidFill>
                  <a:srgbClr val="5770BE"/>
                </a:solidFill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rgbClr val="5770BE"/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  <a:lvl2pPr>
              <a:defRPr>
                <a:solidFill>
                  <a:srgbClr val="5770BE"/>
                </a:solidFill>
              </a:defRPr>
            </a:lvl2pPr>
            <a:lvl3pPr>
              <a:defRPr baseline="0">
                <a:solidFill>
                  <a:srgbClr val="5770BE"/>
                </a:solidFill>
              </a:defRPr>
            </a:lvl3pPr>
            <a:lvl4pPr>
              <a:defRPr>
                <a:solidFill>
                  <a:srgbClr val="5770BE"/>
                </a:solidFill>
              </a:defRPr>
            </a:lvl4pPr>
            <a:lvl5pPr>
              <a:defRPr>
                <a:solidFill>
                  <a:srgbClr val="5770BE"/>
                </a:solidFill>
              </a:defRPr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rgbClr val="5770BE"/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>
            <a:lvl1pPr>
              <a:defRPr>
                <a:solidFill>
                  <a:srgbClr val="5770BE"/>
                </a:solidFill>
              </a:defRPr>
            </a:lvl1pPr>
          </a:lstStyle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5770BE"/>
                </a:solidFill>
              </a:defRPr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>
                <a:solidFill>
                  <a:srgbClr val="5770BE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867894"/>
            <a:ext cx="1096811" cy="7473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1060"/>
            <a:ext cx="11528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" y="741566"/>
            <a:ext cx="9144000" cy="4443958"/>
          </a:xfrm>
          <a:solidFill>
            <a:srgbClr val="C2CBE8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</a:t>
            </a:r>
            <a:r>
              <a:rPr lang="fr-FR" dirty="0" smtClean="0"/>
              <a:t>)      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rgbClr val="5770BE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rgbClr val="5770BE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rgbClr val="5770BE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21/06/2022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64136" y="1440120"/>
            <a:ext cx="2700000" cy="270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46004"/>
            <a:ext cx="2089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6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4170263"/>
            <a:ext cx="718678" cy="4897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4" y="142573"/>
            <a:ext cx="413188" cy="4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rgbClr val="5770BE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rgbClr val="5770BE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rgbClr val="5770BE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rgbClr val="5770BE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rgbClr val="5770BE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rgbClr val="5770B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1EAB-A29A-4482-8794-7952F965A685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F635-C106-44E3-976F-1E0B5D719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3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1000premiersjours@sg.social.gouv.fr?subject=[1000]%20Demande%20de%20renseignements" TargetMode="External"/><Relationship Id="rId2" Type="http://schemas.openxmlformats.org/officeDocument/2006/relationships/hyperlink" Target="https://solidarites-sante.gouv.fr/affaires-sociales/familles-enfance/pacte-pour-l-enfance/1000jours/sur-le-terrain/article/appels-a-projets-1000-premiers-jours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hyperlink" Target="https://solidarites-sante.gouv.fr/IMG/pdf/rapport-1000-premiers-jours.pdf" TargetMode="Externa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" TargetMode="External"/><Relationship Id="rId2" Type="http://schemas.openxmlformats.org/officeDocument/2006/relationships/hyperlink" Target="https://www.1000-premiers-jours.fr/fr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msa.fr/lfp" TargetMode="External"/><Relationship Id="rId5" Type="http://schemas.openxmlformats.org/officeDocument/2006/relationships/hyperlink" Target="https://caf.fr/" TargetMode="External"/><Relationship Id="rId4" Type="http://schemas.openxmlformats.org/officeDocument/2006/relationships/hyperlink" Target="https://monenfant.fr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827585" y="2127456"/>
            <a:ext cx="7810048" cy="1236382"/>
          </a:xfrm>
        </p:spPr>
        <p:txBody>
          <a:bodyPr/>
          <a:lstStyle/>
          <a:p>
            <a:pPr algn="r"/>
            <a:r>
              <a:rPr lang="fr-FR" sz="4500" dirty="0" smtClean="0">
                <a:latin typeface="Marianne" panose="02000000000000000000" pitchFamily="2" charset="0"/>
              </a:rPr>
              <a:t>LES </a:t>
            </a:r>
            <a:r>
              <a:rPr lang="fr-FR" sz="4500" dirty="0">
                <a:latin typeface="Marianne" panose="02000000000000000000" pitchFamily="2" charset="0"/>
              </a:rPr>
              <a:t>1000 premiers </a:t>
            </a:r>
            <a:r>
              <a:rPr lang="fr-FR" sz="4500" dirty="0" smtClean="0">
                <a:latin typeface="Marianne" panose="02000000000000000000" pitchFamily="2" charset="0"/>
              </a:rPr>
              <a:t>jours</a:t>
            </a:r>
            <a:endParaRPr lang="fr-FR" sz="4500" dirty="0">
              <a:latin typeface="Marianne" panose="02000000000000000000" pitchFamily="2" charset="0"/>
            </a:endParaRPr>
          </a:p>
          <a:p>
            <a:pPr algn="r"/>
            <a:r>
              <a:rPr lang="fr-FR" sz="3300" dirty="0" smtClean="0">
                <a:latin typeface="Marianne" panose="02000000000000000000" pitchFamily="2" charset="0"/>
              </a:rPr>
              <a:t>Paris – 22 juin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47878" y="3289901"/>
            <a:ext cx="7500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smtClean="0">
                <a:latin typeface="Marianne" panose="02000000000000000000" pitchFamily="2" charset="0"/>
              </a:rPr>
              <a:t>Secrétariat général des ministères sociaux</a:t>
            </a:r>
          </a:p>
          <a:p>
            <a:pPr algn="r"/>
            <a:r>
              <a:rPr lang="fr-FR" dirty="0" smtClean="0">
                <a:latin typeface="Marianne" panose="02000000000000000000" pitchFamily="2" charset="0"/>
              </a:rPr>
              <a:t>Pierre-Yves Manchon</a:t>
            </a:r>
          </a:p>
          <a:p>
            <a:pPr algn="r"/>
            <a:r>
              <a:rPr lang="fr-FR" dirty="0" smtClean="0">
                <a:latin typeface="Marianne" panose="02000000000000000000" pitchFamily="2" charset="0"/>
              </a:rPr>
              <a:t>Adjoint de la directrice du projet des 1000 premiers jours</a:t>
            </a:r>
          </a:p>
          <a:p>
            <a:pPr algn="r"/>
            <a:r>
              <a:rPr lang="fr-FR" dirty="0" smtClean="0">
                <a:latin typeface="Marianne" panose="02000000000000000000" pitchFamily="2" charset="0"/>
              </a:rPr>
              <a:t>Inès Thao</a:t>
            </a:r>
          </a:p>
          <a:p>
            <a:pPr algn="r"/>
            <a:r>
              <a:rPr lang="fr-FR" dirty="0" smtClean="0">
                <a:latin typeface="Marianne" panose="02000000000000000000" pitchFamily="2" charset="0"/>
              </a:rPr>
              <a:t>Stagiaire auprès de la directrice du projet des 1000 premiers jours</a:t>
            </a: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A60EE-9D13-3442-9796-E718C6343EC1}" type="datetime1">
              <a:rPr kumimoji="0" lang="fr-FR" sz="75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21/06/2022</a:t>
            </a:fld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907704" y="1331767"/>
          <a:ext cx="6841010" cy="340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16762" y="843558"/>
            <a:ext cx="15841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2" charset="0"/>
              </a:rPr>
              <a:t>Une </a:t>
            </a:r>
            <a:r>
              <a:rPr lang="fr-FR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approche</a:t>
            </a:r>
            <a:r>
              <a:rPr lang="fr-FR" b="1" dirty="0" smtClean="0">
                <a:latin typeface="Marianne" panose="02000000000000000000" pitchFamily="2" charset="0"/>
              </a:rPr>
              <a:t> </a:t>
            </a:r>
            <a:r>
              <a:rPr lang="fr-FR" b="1" dirty="0" smtClean="0">
                <a:latin typeface="Marianne" panose="02000000000000000000" pitchFamily="2" charset="0"/>
              </a:rPr>
              <a:t>nouvelle.</a:t>
            </a:r>
            <a:endParaRPr lang="fr-FR" b="1" dirty="0" smtClean="0">
              <a:latin typeface="Marianne" panose="02000000000000000000" pitchFamily="2" charset="0"/>
            </a:endParaRPr>
          </a:p>
          <a:p>
            <a:endParaRPr lang="fr-FR" b="1" dirty="0">
              <a:latin typeface="Marianne" panose="02000000000000000000" pitchFamily="2" charset="0"/>
            </a:endParaRPr>
          </a:p>
          <a:p>
            <a:r>
              <a:rPr lang="fr-FR" sz="1400" i="1" dirty="0" smtClean="0">
                <a:latin typeface="Marianne" panose="02000000000000000000" pitchFamily="2" charset="0"/>
              </a:rPr>
              <a:t>« Un changement de paradigme » </a:t>
            </a:r>
            <a:endParaRPr lang="fr-FR" sz="1400" i="1" dirty="0" smtClean="0">
              <a:latin typeface="Marianne" panose="02000000000000000000" pitchFamily="2" charset="0"/>
            </a:endParaRPr>
          </a:p>
          <a:p>
            <a:r>
              <a:rPr lang="fr-FR" sz="1400" dirty="0" smtClean="0">
                <a:latin typeface="Marianne" panose="02000000000000000000" pitchFamily="2" charset="0"/>
              </a:rPr>
              <a:t>(</a:t>
            </a:r>
            <a:r>
              <a:rPr lang="fr-FR" sz="1400" dirty="0" smtClean="0">
                <a:latin typeface="Marianne" panose="02000000000000000000" pitchFamily="2" charset="0"/>
              </a:rPr>
              <a:t>Pr L. </a:t>
            </a:r>
            <a:r>
              <a:rPr lang="fr-FR" sz="1400" dirty="0" err="1" smtClean="0">
                <a:latin typeface="Marianne" panose="02000000000000000000" pitchFamily="2" charset="0"/>
              </a:rPr>
              <a:t>Storme</a:t>
            </a:r>
            <a:r>
              <a:rPr lang="fr-FR" sz="1400" dirty="0" smtClean="0">
                <a:latin typeface="Marianne" panose="02000000000000000000" pitchFamily="2" charset="0"/>
              </a:rPr>
              <a:t>, CHU Lille)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823441046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65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906871544"/>
              </p:ext>
            </p:extLst>
          </p:nvPr>
        </p:nvGraphicFramePr>
        <p:xfrm>
          <a:off x="2029032" y="1331768"/>
          <a:ext cx="6920010" cy="332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01740" y="84355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2" charset="0"/>
              </a:rPr>
              <a:t>Des réalisations </a:t>
            </a:r>
            <a:r>
              <a:rPr lang="fr-FR" b="1" dirty="0" smtClean="0">
                <a:solidFill>
                  <a:srgbClr val="76CA8B"/>
                </a:solidFill>
                <a:latin typeface="Marianne" panose="02000000000000000000" pitchFamily="2" charset="0"/>
              </a:rPr>
              <a:t>multiples</a:t>
            </a:r>
            <a:r>
              <a:rPr lang="fr-FR" b="1" dirty="0" smtClean="0">
                <a:latin typeface="Marianne" panose="02000000000000000000" pitchFamily="2" charset="0"/>
              </a:rPr>
              <a:t> et </a:t>
            </a:r>
            <a:r>
              <a:rPr lang="fr-FR" b="1" dirty="0" smtClean="0">
                <a:solidFill>
                  <a:srgbClr val="EE6D5F"/>
                </a:solidFill>
                <a:latin typeface="Marianne" panose="02000000000000000000" pitchFamily="2" charset="0"/>
              </a:rPr>
              <a:t>visibles</a:t>
            </a:r>
            <a:r>
              <a:rPr lang="fr-FR" b="1" dirty="0" smtClean="0">
                <a:latin typeface="Marianne" panose="02000000000000000000" pitchFamily="2" charset="0"/>
              </a:rPr>
              <a:t>.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823441046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17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36352" y="699543"/>
            <a:ext cx="8103953" cy="648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0" dirty="0">
                <a:solidFill>
                  <a:schemeClr val="tx1"/>
                </a:solidFill>
                <a:latin typeface="Bahnschrift" panose="020B0502040204020203" pitchFamily="34" charset="0"/>
              </a:rPr>
              <a:t/>
            </a:r>
            <a:br>
              <a:rPr lang="fr-FR" b="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endParaRPr lang="fr-FR" sz="1500" dirty="0">
              <a:latin typeface="Bahnschrift" panose="020B0502040204020203" pitchFamily="34" charset="0"/>
            </a:endParaRPr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236352" y="597150"/>
            <a:ext cx="8424863" cy="5803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defTabSz="914378"/>
            <a:r>
              <a:rPr lang="fr-FR" sz="1800" dirty="0" smtClean="0">
                <a:solidFill>
                  <a:schemeClr val="tx1"/>
                </a:solidFill>
                <a:latin typeface="Marianne" panose="02000000000000000000" pitchFamily="2" charset="0"/>
              </a:rPr>
              <a:t>Quelle est la « plus-value » des </a:t>
            </a:r>
            <a:r>
              <a:rPr lang="fr-FR" sz="1800" dirty="0" smtClean="0">
                <a:solidFill>
                  <a:srgbClr val="6A9BFA"/>
                </a:solidFill>
                <a:latin typeface="Marianne" panose="02000000000000000000" pitchFamily="2" charset="0"/>
              </a:rPr>
              <a:t>1</a:t>
            </a:r>
            <a:r>
              <a:rPr lang="fr-FR" sz="1800" dirty="0" smtClean="0">
                <a:solidFill>
                  <a:srgbClr val="EE6D5F"/>
                </a:solidFill>
                <a:latin typeface="Marianne" panose="02000000000000000000" pitchFamily="2" charset="0"/>
              </a:rPr>
              <a:t>0</a:t>
            </a:r>
            <a:r>
              <a:rPr lang="fr-FR" sz="1800" dirty="0" smtClean="0">
                <a:solidFill>
                  <a:srgbClr val="76CA8B"/>
                </a:solidFill>
                <a:latin typeface="Marianne" panose="02000000000000000000" pitchFamily="2" charset="0"/>
              </a:rPr>
              <a:t>0</a:t>
            </a:r>
            <a:r>
              <a:rPr lang="fr-FR" sz="1800" dirty="0" smtClean="0">
                <a:solidFill>
                  <a:srgbClr val="FCCE4A"/>
                </a:solidFill>
                <a:latin typeface="Marianne" panose="02000000000000000000" pitchFamily="2" charset="0"/>
              </a:rPr>
              <a:t>0</a:t>
            </a:r>
            <a:r>
              <a:rPr lang="fr-FR" sz="1800" dirty="0" smtClean="0">
                <a:solidFill>
                  <a:schemeClr val="tx1"/>
                </a:solidFill>
                <a:latin typeface="Marianne" panose="02000000000000000000" pitchFamily="2" charset="0"/>
              </a:rPr>
              <a:t> premiers jours ?</a:t>
            </a:r>
            <a:endParaRPr lang="fr-FR" sz="18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348782435"/>
              </p:ext>
            </p:extLst>
          </p:nvPr>
        </p:nvGraphicFramePr>
        <p:xfrm>
          <a:off x="236352" y="987575"/>
          <a:ext cx="8512361" cy="415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823441046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20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8892" y="1243739"/>
            <a:ext cx="4755078" cy="29854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Un </a:t>
            </a:r>
            <a:r>
              <a:rPr lang="fr-FR" sz="1350" b="1" dirty="0">
                <a:solidFill>
                  <a:srgbClr val="6EC785"/>
                </a:solidFill>
                <a:latin typeface="Marianne" panose="02000000000000000000" pitchFamily="2" charset="0"/>
                <a:sym typeface="Helvetica Neue"/>
              </a:rPr>
              <a:t>sac de bienvenue 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dans la parentalité, remis lors du séjour en </a:t>
            </a:r>
            <a:r>
              <a:rPr lang="fr-FR" sz="1350" b="1" dirty="0">
                <a:solidFill>
                  <a:srgbClr val="6EC785"/>
                </a:solidFill>
                <a:latin typeface="Marianne" panose="02000000000000000000" pitchFamily="2" charset="0"/>
                <a:sym typeface="Helvetica Neue"/>
              </a:rPr>
              <a:t>maternité, 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fruit d’un travail collectif réalisé avec des professionnels et des parents. 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Contenant </a:t>
            </a:r>
            <a:r>
              <a:rPr lang="fr-FR" sz="1350" b="1" dirty="0">
                <a:solidFill>
                  <a:srgbClr val="6497FA"/>
                </a:solidFill>
                <a:latin typeface="Marianne" panose="02000000000000000000" pitchFamily="2" charset="0"/>
                <a:sym typeface="Helvetica Neue"/>
              </a:rPr>
              <a:t>6 objets du quotidien 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de tout jeune parent, </a:t>
            </a:r>
            <a:r>
              <a:rPr lang="fr-FR" sz="1350" b="1" dirty="0">
                <a:solidFill>
                  <a:srgbClr val="6497FA"/>
                </a:solidFill>
                <a:latin typeface="Marianne" panose="02000000000000000000" pitchFamily="2" charset="0"/>
                <a:sym typeface="Helvetica Neue"/>
              </a:rPr>
              <a:t>6 invitations 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à adopter des pratiques bénéfiques pour l’enfant et ses parents.</a:t>
            </a:r>
            <a:endParaRPr lang="fr-FR" sz="1500" b="1" dirty="0">
              <a:solidFill>
                <a:srgbClr val="6EC785"/>
              </a:solidFill>
              <a:latin typeface="Marianne" panose="02000000000000000000" pitchFamily="2" charset="0"/>
              <a:sym typeface="Helvetica Neue"/>
            </a:endParaRP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350" b="1" dirty="0">
                <a:solidFill>
                  <a:srgbClr val="FCCE4A"/>
                </a:solidFill>
                <a:latin typeface="Marianne" panose="02000000000000000000" pitchFamily="2" charset="0"/>
                <a:sym typeface="Helvetica Neue"/>
              </a:rPr>
              <a:t>Une expérimentation à grande échelle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, avec évaluation pour décider d’une poursuite et/ou adaptation.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En </a:t>
            </a:r>
            <a:r>
              <a:rPr lang="fr-FR" sz="1350" b="1" dirty="0">
                <a:solidFill>
                  <a:srgbClr val="EE6E60"/>
                </a:solidFill>
                <a:latin typeface="Marianne" panose="02000000000000000000" pitchFamily="2" charset="0"/>
                <a:sym typeface="Helvetica Neue"/>
              </a:rPr>
              <a:t>complémentarité de l’ensemble des outils de communication et de sensibilisation </a:t>
            </a:r>
            <a:r>
              <a:rPr lang="fr-FR" sz="1350" dirty="0">
                <a:solidFill>
                  <a:srgbClr val="5E5E5E"/>
                </a:solidFill>
                <a:latin typeface="Marianne" panose="02000000000000000000" pitchFamily="2" charset="0"/>
                <a:sym typeface="Helvetica Neue"/>
              </a:rPr>
              <a:t>mis en place dans le cadre des 1000 jours (le site, le livret, l’application et les campagnes de communication grand public par SPF).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31590"/>
            <a:ext cx="3603810" cy="3603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1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04639" y="1670778"/>
            <a:ext cx="4060435" cy="24468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6EC785"/>
                </a:solidFill>
                <a:sym typeface="Helvetica Neue"/>
              </a:rPr>
              <a:t>Objectif : environ 181 500</a:t>
            </a:r>
            <a:r>
              <a:rPr lang="fr-FR" sz="1400" dirty="0">
                <a:solidFill>
                  <a:srgbClr val="5E5E5E"/>
                </a:solidFill>
                <a:sym typeface="Helvetica Neue"/>
              </a:rPr>
              <a:t> naissances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Depuis </a:t>
            </a:r>
            <a:r>
              <a:rPr lang="fr-FR" sz="1400" b="1" dirty="0">
                <a:solidFill>
                  <a:srgbClr val="6EC785"/>
                </a:solidFill>
                <a:sym typeface="Helvetica Neue"/>
              </a:rPr>
              <a:t>mars 2022</a:t>
            </a:r>
            <a:r>
              <a:rPr lang="fr-FR" sz="1400" dirty="0">
                <a:solidFill>
                  <a:srgbClr val="535353"/>
                </a:solidFill>
                <a:sym typeface="Helvetica Neue"/>
              </a:rPr>
              <a:t>, hors-DROM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Maternités situées dans les communes avec </a:t>
            </a:r>
            <a:r>
              <a:rPr lang="fr-FR" sz="1400" b="1" dirty="0">
                <a:solidFill>
                  <a:srgbClr val="6EC785"/>
                </a:solidFill>
                <a:sym typeface="Helvetica Neue"/>
              </a:rPr>
              <a:t>QPV</a:t>
            </a:r>
            <a:r>
              <a:rPr lang="fr-FR" sz="1400" dirty="0">
                <a:solidFill>
                  <a:srgbClr val="5E5E5E"/>
                </a:solidFill>
                <a:sym typeface="Helvetica Neue"/>
              </a:rPr>
              <a:t> (quartiers de la politique de la ville) ou en </a:t>
            </a:r>
            <a:r>
              <a:rPr lang="fr-FR" sz="1400" b="1" dirty="0">
                <a:solidFill>
                  <a:srgbClr val="6EC785"/>
                </a:solidFill>
                <a:sym typeface="Helvetica Neue"/>
              </a:rPr>
              <a:t>ZRR</a:t>
            </a:r>
            <a:r>
              <a:rPr lang="fr-FR" sz="1400" dirty="0">
                <a:solidFill>
                  <a:srgbClr val="5E5E5E"/>
                </a:solidFill>
                <a:sym typeface="Helvetica Neue"/>
              </a:rPr>
              <a:t> (zone de revitalisation rurale)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Produits </a:t>
            </a:r>
            <a:r>
              <a:rPr lang="fr-FR" sz="1400" b="1" dirty="0">
                <a:solidFill>
                  <a:srgbClr val="6497FA"/>
                </a:solidFill>
                <a:sym typeface="Helvetica Neue"/>
              </a:rPr>
              <a:t>sains et sûrs</a:t>
            </a:r>
            <a:endParaRPr lang="fr-FR" sz="1400" dirty="0">
              <a:solidFill>
                <a:srgbClr val="5E5E5E"/>
              </a:solidFill>
              <a:sym typeface="Helvetica Neue"/>
            </a:endParaRP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Exclusivement </a:t>
            </a:r>
            <a:r>
              <a:rPr lang="fr-FR" sz="1400" b="1" dirty="0">
                <a:solidFill>
                  <a:srgbClr val="FCCE4A"/>
                </a:solidFill>
                <a:sym typeface="Helvetica Neue"/>
              </a:rPr>
              <a:t>produits en France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Soutien l’emploi des personnes en situation de </a:t>
            </a:r>
            <a:r>
              <a:rPr lang="fr-FR" sz="1400" b="1" dirty="0">
                <a:solidFill>
                  <a:srgbClr val="FCCE4A"/>
                </a:solidFill>
                <a:sym typeface="Helvetica Neue"/>
              </a:rPr>
              <a:t>handicap</a:t>
            </a:r>
            <a:r>
              <a:rPr lang="fr-FR" sz="1400" dirty="0">
                <a:solidFill>
                  <a:srgbClr val="5E5E5E"/>
                </a:solidFill>
                <a:sym typeface="Helvetica Neue"/>
              </a:rPr>
              <a:t> et en </a:t>
            </a:r>
            <a:r>
              <a:rPr lang="fr-FR" sz="1400" b="1" dirty="0">
                <a:solidFill>
                  <a:srgbClr val="FCCE4A"/>
                </a:solidFill>
                <a:sym typeface="Helvetica Neue"/>
              </a:rPr>
              <a:t>insertion professionnelle </a:t>
            </a:r>
            <a:r>
              <a:rPr lang="fr-FR" sz="1400" dirty="0">
                <a:solidFill>
                  <a:srgbClr val="5E5E5E"/>
                </a:solidFill>
                <a:sym typeface="Helvetica Neue"/>
              </a:rPr>
              <a:t>(61 ateliers)</a:t>
            </a:r>
          </a:p>
          <a:p>
            <a:pPr marL="257175" indent="-257175" defTabSz="1828753" hangingPunct="0">
              <a:buClr>
                <a:srgbClr val="6EC78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E5E5E"/>
                </a:solidFill>
                <a:sym typeface="Helvetica Neue"/>
              </a:rPr>
              <a:t>4 </a:t>
            </a:r>
            <a:r>
              <a:rPr lang="fr-FR" sz="1400" b="1" dirty="0">
                <a:solidFill>
                  <a:srgbClr val="EE6D5F"/>
                </a:solidFill>
                <a:sym typeface="Helvetica Neue"/>
              </a:rPr>
              <a:t>albums jeunesse</a:t>
            </a:r>
            <a:endParaRPr lang="fr-FR" sz="1400" dirty="0">
              <a:solidFill>
                <a:srgbClr val="EE6D5F"/>
              </a:solidFill>
              <a:sym typeface="Helvetica Neue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32073"/>
            <a:ext cx="3960118" cy="26390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7624" y="4265191"/>
            <a:ext cx="7704856" cy="5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1828753" hangingPunct="0">
              <a:buClr>
                <a:srgbClr val="6EC785"/>
              </a:buClr>
            </a:pPr>
            <a:r>
              <a:rPr lang="fr-FR" sz="1400" b="1" dirty="0">
                <a:solidFill>
                  <a:srgbClr val="6497FA"/>
                </a:solidFill>
                <a:sym typeface="Helvetica Neue"/>
              </a:rPr>
              <a:t>Enjeu central : en faire un outil de travail pour les pros </a:t>
            </a:r>
          </a:p>
          <a:p>
            <a:pPr algn="ctr" defTabSz="1828753" hangingPunct="0">
              <a:buClr>
                <a:srgbClr val="6EC785"/>
              </a:buClr>
            </a:pPr>
            <a:r>
              <a:rPr lang="fr-FR" sz="1400" dirty="0">
                <a:sym typeface="Helvetica Neue"/>
              </a:rPr>
              <a:t>(en maternité mais aussi en amont et en aval – Ville, PMI, éveil culturel, accueil du jeune enfant)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44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7251" t="173" r="14807" b="2399"/>
          <a:stretch/>
        </p:blipFill>
        <p:spPr>
          <a:xfrm>
            <a:off x="5400092" y="1416122"/>
            <a:ext cx="3096345" cy="3096345"/>
          </a:xfrm>
          <a:prstGeom prst="rect">
            <a:avLst/>
          </a:prstGeom>
        </p:spPr>
      </p:pic>
      <p:sp>
        <p:nvSpPr>
          <p:cNvPr id="13" name="Espace réservé du texte 10"/>
          <p:cNvSpPr>
            <a:spLocks noGrp="1"/>
          </p:cNvSpPr>
          <p:nvPr>
            <p:ph type="body" idx="4294967295"/>
          </p:nvPr>
        </p:nvSpPr>
        <p:spPr>
          <a:xfrm>
            <a:off x="321362" y="1196687"/>
            <a:ext cx="4652889" cy="78073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63525" indent="-171450"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rgbClr val="6EC785"/>
                </a:solidFill>
              </a:rPr>
              <a:t>234 maternités livrées </a:t>
            </a:r>
            <a:r>
              <a:rPr lang="fr-FR" sz="1200" dirty="0">
                <a:solidFill>
                  <a:srgbClr val="5E5E5E"/>
                </a:solidFill>
              </a:rPr>
              <a:t>depuis le 7 Mars 2022, sur tout le territoire métropolitain</a:t>
            </a:r>
          </a:p>
          <a:p>
            <a:pPr marL="263525" indent="-171450">
              <a:buFont typeface="Wingdings" panose="05000000000000000000" pitchFamily="2" charset="2"/>
              <a:buChar char="§"/>
            </a:pPr>
            <a:r>
              <a:rPr lang="fr-FR" sz="1200" dirty="0">
                <a:solidFill>
                  <a:srgbClr val="5E5E5E"/>
                </a:solidFill>
              </a:rPr>
              <a:t>Près de </a:t>
            </a:r>
            <a:r>
              <a:rPr lang="fr-FR" sz="1200" b="1" dirty="0" smtClean="0">
                <a:solidFill>
                  <a:srgbClr val="6497FA"/>
                </a:solidFill>
              </a:rPr>
              <a:t>64 </a:t>
            </a:r>
            <a:r>
              <a:rPr lang="fr-FR" sz="1200" b="1" dirty="0">
                <a:solidFill>
                  <a:srgbClr val="6497FA"/>
                </a:solidFill>
              </a:rPr>
              <a:t>000 sacs </a:t>
            </a:r>
            <a:r>
              <a:rPr lang="fr-FR" sz="1200" dirty="0">
                <a:solidFill>
                  <a:srgbClr val="5E5E5E"/>
                </a:solidFill>
              </a:rPr>
              <a:t>distribués ou en cours de distribution aux parents</a:t>
            </a:r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2" y="1885589"/>
            <a:ext cx="2536031" cy="21574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67" y="4035977"/>
            <a:ext cx="2714625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40631" y="1222792"/>
            <a:ext cx="5991299" cy="5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1828753" hangingPunct="0">
              <a:buClr>
                <a:srgbClr val="6EC785"/>
              </a:buClr>
            </a:pPr>
            <a:r>
              <a:rPr lang="fr-FR" sz="1400" b="1" dirty="0" smtClean="0">
                <a:solidFill>
                  <a:srgbClr val="6EC785"/>
                </a:solidFill>
                <a:sym typeface="Helvetica Neue"/>
              </a:rPr>
              <a:t>Premiers retours très positif des maternités</a:t>
            </a:r>
            <a:endParaRPr lang="fr-FR" sz="1400" b="1" dirty="0">
              <a:solidFill>
                <a:srgbClr val="6EC785"/>
              </a:solidFill>
              <a:sym typeface="Helvetica Neue"/>
            </a:endParaRPr>
          </a:p>
          <a:p>
            <a:pPr algn="ctr" defTabSz="1828753" hangingPunct="0">
              <a:buClr>
                <a:srgbClr val="6EC785"/>
              </a:buClr>
            </a:pPr>
            <a:r>
              <a:rPr lang="fr-FR" sz="1400" dirty="0" smtClean="0">
                <a:sym typeface="Helvetica Neue"/>
              </a:rPr>
              <a:t>(Au 16 Juin 2022, 83 maternités ont répondu, soit 35% de l’échantillon)</a:t>
            </a:r>
            <a:endParaRPr lang="fr-FR" sz="1400" dirty="0">
              <a:sym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1670"/>
            <a:ext cx="2599753" cy="22322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851670"/>
            <a:ext cx="2795727" cy="22322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10" y="1859070"/>
            <a:ext cx="2562548" cy="22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2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1" y="1419622"/>
            <a:ext cx="2603437" cy="26642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91" y="1417381"/>
            <a:ext cx="2765655" cy="2664296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6014069" y="1419622"/>
            <a:ext cx="2659306" cy="2998092"/>
            <a:chOff x="6355367" y="1711234"/>
            <a:chExt cx="4565181" cy="5146766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5367" y="1711234"/>
              <a:ext cx="4565181" cy="137510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5367" y="3068456"/>
              <a:ext cx="4565181" cy="3789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72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3850" y="1226636"/>
            <a:ext cx="828059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spc="-85" dirty="0">
                <a:solidFill>
                  <a:srgbClr val="6EC785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14. Quel est votre ressenti global quant à ce dispositif ? </a:t>
            </a:r>
          </a:p>
          <a:p>
            <a:pPr algn="just"/>
            <a:endParaRPr lang="fr-FR" sz="1400" spc="-85" dirty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« </a:t>
            </a:r>
            <a:r>
              <a:rPr lang="fr-FR" sz="1300" b="1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Très bon accueil par l'équipe médicale </a:t>
            </a:r>
            <a:r>
              <a:rPr lang="fr-FR" sz="1300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de ce dispositif qui a accepté très volontiers de transmettre le 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message aux </a:t>
            </a:r>
            <a:r>
              <a:rPr lang="fr-FR" sz="1300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parents. Parents agréablement surpris sur la qualité des produits.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 »</a:t>
            </a:r>
          </a:p>
          <a:p>
            <a:pPr algn="just"/>
            <a:endParaRPr lang="fr-FR" sz="1300" spc="-85" dirty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« L'explication </a:t>
            </a:r>
            <a:r>
              <a:rPr lang="fr-FR" sz="1300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quant au contenu du sac et le message porté par les 1000 premiers jours permet un dialogue avec les parents et permet à l'équipe d'aborder plus de thèmes en maternité. Les parents sont attentifs. Le sac rend la campagne de prévention plus concrète. Le sac a été très bien accueilli par 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l'équipe. 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300" spc="-85" dirty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« Les mamans sont ravies de la qualité des produits et des livrets qui l’accompagnent. »</a:t>
            </a:r>
            <a:endParaRPr lang="fr-FR" sz="1300" spc="-85" dirty="0" smtClean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algn="just"/>
            <a:endParaRPr lang="fr-FR" sz="1300" spc="-85" dirty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« </a:t>
            </a:r>
            <a:r>
              <a:rPr lang="fr-FR" sz="1300" b="1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Le contenu </a:t>
            </a:r>
            <a:r>
              <a:rPr lang="fr-FR" sz="1300" b="1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du sac et les messages de santé publique qui y sont véhiculés </a:t>
            </a:r>
            <a:r>
              <a:rPr lang="fr-FR" sz="1300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sont très pertinents et plus qu'utiles (sauf crème). En revanche, c'est difficile de tout aborder en maternité car trop long et pas pertinent à ce moment là de la vie du 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bébé : </a:t>
            </a:r>
            <a:r>
              <a:rPr lang="fr-FR" sz="1300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diversification et lecture/langage. </a:t>
            </a:r>
            <a:r>
              <a:rPr lang="fr-FR" sz="1300" b="1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Le relai doit donc être repris par les PMI, SF, pédiatres et médecins libéraux lors des </a:t>
            </a:r>
            <a:r>
              <a:rPr lang="fr-FR" sz="1300" b="1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1ers </a:t>
            </a:r>
            <a:r>
              <a:rPr lang="fr-FR" sz="1300" b="1" spc="-85" dirty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mois de vie de l'enfant</a:t>
            </a:r>
            <a:r>
              <a:rPr lang="fr-FR" sz="1300" spc="-85" dirty="0" smtClean="0">
                <a:solidFill>
                  <a:srgbClr val="3D3D83"/>
                </a:solidFill>
                <a:latin typeface="Marianne" panose="02000000000000000000" pitchFamily="2" charset="0"/>
                <a:cs typeface="Calibri" panose="020F0502020204030204" pitchFamily="34" charset="0"/>
              </a:rPr>
              <a:t>. »</a:t>
            </a:r>
            <a:endParaRPr lang="fr-FR" sz="1300" spc="-85" dirty="0">
              <a:solidFill>
                <a:srgbClr val="3D3D83"/>
              </a:solidFill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Focus – Expérimentation Sac des 1000 premiers jours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D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539753003"/>
              </p:ext>
            </p:extLst>
          </p:nvPr>
        </p:nvGraphicFramePr>
        <p:xfrm>
          <a:off x="292852" y="1288548"/>
          <a:ext cx="8416808" cy="357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4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1024853"/>
          </a:xfrm>
        </p:spPr>
        <p:txBody>
          <a:bodyPr>
            <a:normAutofit/>
          </a:bodyPr>
          <a:lstStyle/>
          <a:p>
            <a:r>
              <a:rPr lang="fr-FR" dirty="0" smtClean="0"/>
              <a:t>Au </a:t>
            </a:r>
            <a:r>
              <a:rPr lang="fr-FR" dirty="0" smtClean="0"/>
              <a:t>menu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58138966"/>
              </p:ext>
            </p:extLst>
          </p:nvPr>
        </p:nvGraphicFramePr>
        <p:xfrm>
          <a:off x="323849" y="539750"/>
          <a:ext cx="8424863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5472" y="771550"/>
            <a:ext cx="8424863" cy="53999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4. Et maintenant ?</a:t>
            </a:r>
            <a:r>
              <a:rPr lang="fr-FR" dirty="0" smtClean="0">
                <a:latin typeface="Marianne" panose="02000000000000000000" pitchFamily="2" charset="0"/>
              </a:rPr>
              <a:t/>
            </a:r>
            <a:br>
              <a:rPr lang="fr-FR" dirty="0" smtClean="0">
                <a:latin typeface="Marianne" panose="02000000000000000000" pitchFamily="2" charset="0"/>
              </a:rPr>
            </a:br>
            <a:r>
              <a:rPr lang="fr-FR" sz="2400" i="1" dirty="0" smtClean="0">
                <a:latin typeface="Marianne" panose="02000000000000000000" pitchFamily="2" charset="0"/>
              </a:rPr>
              <a:t>Comment transformer l’essai.</a:t>
            </a:r>
            <a:endParaRPr lang="fr-FR" sz="2400" i="1" dirty="0"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09209065"/>
              </p:ext>
            </p:extLst>
          </p:nvPr>
        </p:nvGraphicFramePr>
        <p:xfrm>
          <a:off x="360360" y="987574"/>
          <a:ext cx="8424863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5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915567"/>
            <a:ext cx="1799878" cy="2088231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</a:t>
            </a:r>
            <a:r>
              <a:rPr lang="fr-FR" sz="1800" b="1" dirty="0" smtClean="0">
                <a:solidFill>
                  <a:srgbClr val="EE6D5F"/>
                </a:solidFill>
                <a:latin typeface="Marianne" panose="02000000000000000000" pitchFamily="2" charset="0"/>
              </a:rPr>
              <a:t>instruction </a:t>
            </a:r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du 12 avril </a:t>
            </a:r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2022</a:t>
            </a:r>
          </a:p>
          <a:p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52092752"/>
              </p:ext>
            </p:extLst>
          </p:nvPr>
        </p:nvGraphicFramePr>
        <p:xfrm>
          <a:off x="2339752" y="915566"/>
          <a:ext cx="6408961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461646674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27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41536" y="1408432"/>
            <a:ext cx="3960120" cy="3450016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Régionaux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 : à la main des ARS, DREETS et Commissaires</a:t>
            </a:r>
          </a:p>
          <a:p>
            <a:r>
              <a:rPr lang="fr-FR" b="1" dirty="0" smtClean="0">
                <a:solidFill>
                  <a:srgbClr val="6EC785"/>
                </a:solidFill>
                <a:latin typeface="Marianne" panose="02000000000000000000" pitchFamily="2" charset="0"/>
              </a:rPr>
              <a:t>Mêmes axes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qu’en 2021 et même liberté de ciblage</a:t>
            </a:r>
          </a:p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Invitation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à investir les </a:t>
            </a:r>
            <a:r>
              <a:rPr lang="fr-FR" b="1" dirty="0">
                <a:solidFill>
                  <a:srgbClr val="6497FA"/>
                </a:solidFill>
                <a:latin typeface="Marianne" panose="02000000000000000000" pitchFamily="2" charset="0"/>
              </a:rPr>
              <a:t>Comités &amp; Schémas Départementaux des Services aux </a:t>
            </a:r>
            <a:r>
              <a:rPr lang="fr-FR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Familles</a:t>
            </a:r>
          </a:p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Invitation à incarner ces dynamiques territoriales via </a:t>
            </a:r>
            <a:r>
              <a:rPr lang="fr-FR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les Maisons des 1000 premiers jours</a:t>
            </a:r>
          </a:p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Invitation à faire des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appels à projets conjoints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 avec DREETS/ARS/Commissaire</a:t>
            </a:r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831512420"/>
              </p:ext>
            </p:extLst>
          </p:nvPr>
        </p:nvGraphicFramePr>
        <p:xfrm>
          <a:off x="4453967" y="955984"/>
          <a:ext cx="4105027" cy="348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528491" y="4106976"/>
            <a:ext cx="5030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latin typeface="Marianne" panose="02000000000000000000" pitchFamily="2" charset="0"/>
              </a:rPr>
              <a:t>Les 6 axes proposés pour les appels à projets</a:t>
            </a: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241536" y="596592"/>
            <a:ext cx="8424863" cy="8726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Marianne" panose="02000000000000000000" pitchFamily="2" charset="0"/>
              </a:rPr>
              <a:t>Focus - Les appels à projets 2022</a:t>
            </a:r>
            <a:endParaRPr lang="fr-FR" sz="1800" dirty="0"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6EC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6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979712" y="915567"/>
            <a:ext cx="6768752" cy="3312367"/>
          </a:xfrm>
        </p:spPr>
        <p:txBody>
          <a:bodyPr/>
          <a:lstStyle/>
          <a:p>
            <a:pPr marL="377825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Nous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sommes passés </a:t>
            </a:r>
            <a:r>
              <a:rPr lang="fr-FR" b="1" dirty="0">
                <a:solidFill>
                  <a:srgbClr val="6497FA"/>
                </a:solidFill>
                <a:latin typeface="Marianne" panose="02000000000000000000" pitchFamily="2" charset="0"/>
              </a:rPr>
              <a:t>du concept scientifique à un périmètre d’action publique innovant</a:t>
            </a:r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Avec la campagne de Santé publique France, </a:t>
            </a:r>
            <a:r>
              <a:rPr lang="fr-FR" b="1" dirty="0">
                <a:solidFill>
                  <a:srgbClr val="6EC785"/>
                </a:solidFill>
                <a:latin typeface="Marianne" panose="02000000000000000000" pitchFamily="2" charset="0"/>
              </a:rPr>
              <a:t>le concept parait mieux connu et bien reçu</a:t>
            </a:r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FCCE4A"/>
                </a:solidFill>
                <a:latin typeface="Marianne" panose="02000000000000000000" pitchFamily="2" charset="0"/>
              </a:rPr>
              <a:t>De grands et beaux jalons ont été posés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sur les 5 axes thématiques prioritaires</a:t>
            </a:r>
          </a:p>
          <a:p>
            <a:pPr marL="377825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Les appels à projets ont </a:t>
            </a:r>
            <a:r>
              <a:rPr lang="fr-FR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révélé </a:t>
            </a:r>
            <a:r>
              <a:rPr lang="fr-FR" b="1" dirty="0">
                <a:solidFill>
                  <a:srgbClr val="6497FA"/>
                </a:solidFill>
                <a:latin typeface="Marianne" panose="02000000000000000000" pitchFamily="2" charset="0"/>
              </a:rPr>
              <a:t>des dynamiques territoriales et </a:t>
            </a:r>
            <a:r>
              <a:rPr lang="fr-FR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partenariales très encourageantes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[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ex. la PMI du Nord ; la stratégie régionale de l’ARS Nouvelle Aquitaine ; le comité de pilotage de PACA]</a:t>
            </a:r>
          </a:p>
          <a:p>
            <a:pPr marL="377825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…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et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soulevé la </a:t>
            </a:r>
            <a:r>
              <a:rPr lang="fr-FR" b="1" dirty="0">
                <a:solidFill>
                  <a:srgbClr val="EE6E60"/>
                </a:solidFill>
                <a:latin typeface="Marianne" panose="02000000000000000000" pitchFamily="2" charset="0"/>
              </a:rPr>
              <a:t>question de la gouvernance locale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.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915567"/>
            <a:ext cx="1655862" cy="1080119"/>
          </a:xfrm>
        </p:spPr>
        <p:txBody>
          <a:bodyPr/>
          <a:lstStyle/>
          <a:p>
            <a:r>
              <a:rPr lang="fr-FR" sz="1800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Bilan</a:t>
            </a:r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 de la phase pionnière</a:t>
            </a:r>
          </a:p>
          <a:p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8576129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2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979961" y="1563638"/>
            <a:ext cx="6768752" cy="3096343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Des </a:t>
            </a:r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sujets plus transversaux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ont eu du mal à trouver leur place dans une phase pionnière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(parce qu’ils nécessitent du temps et de la visibilité) :</a:t>
            </a:r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La </a:t>
            </a:r>
            <a:r>
              <a:rPr lang="fr-FR" sz="1400" b="1" dirty="0" smtClean="0">
                <a:solidFill>
                  <a:srgbClr val="EE6D5F"/>
                </a:solidFill>
                <a:latin typeface="Marianne" panose="02000000000000000000" pitchFamily="2" charset="0"/>
              </a:rPr>
              <a:t>démographie des métiers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des 1000 premiers jours (cf. le rapport IGAS 2021)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La </a:t>
            </a:r>
            <a:r>
              <a:rPr lang="fr-FR" sz="1400" b="1" dirty="0">
                <a:solidFill>
                  <a:srgbClr val="6497FA"/>
                </a:solidFill>
                <a:latin typeface="Marianne" panose="02000000000000000000" pitchFamily="2" charset="0"/>
              </a:rPr>
              <a:t>formation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 des professionnels des 1000 premiers jours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[mais une expérience intéressante acquise via le plan de formation Enfance=Egalité des professionnels de l’accueil du jeune enfant]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La </a:t>
            </a:r>
            <a:r>
              <a:rPr lang="fr-FR" sz="1400" b="1" dirty="0">
                <a:solidFill>
                  <a:srgbClr val="EE6E60"/>
                </a:solidFill>
                <a:latin typeface="Marianne" panose="02000000000000000000" pitchFamily="2" charset="0"/>
              </a:rPr>
              <a:t>recherche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 [y compris en sciences sociales] sur les 1000 premiers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jours [pas d’actions spécifiques dans le cadre du projet]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Association systématique des </a:t>
            </a:r>
            <a:r>
              <a:rPr lang="fr-FR" sz="1400" b="1" dirty="0">
                <a:solidFill>
                  <a:srgbClr val="FCCE4A"/>
                </a:solidFill>
                <a:latin typeface="Marianne" panose="02000000000000000000" pitchFamily="2" charset="0"/>
              </a:rPr>
              <a:t>parents</a:t>
            </a:r>
            <a:r>
              <a:rPr lang="fr-FR" sz="1400" dirty="0">
                <a:solidFill>
                  <a:schemeClr val="tx1"/>
                </a:solidFill>
                <a:latin typeface="Marianne" panose="02000000000000000000" pitchFamily="2" charset="0"/>
              </a:rPr>
              <a:t> à la conception, à l’évolution et à l’évaluation des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dispositifs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915567"/>
            <a:ext cx="1655862" cy="1080119"/>
          </a:xfrm>
        </p:spPr>
        <p:txBody>
          <a:bodyPr/>
          <a:lstStyle/>
          <a:p>
            <a:r>
              <a:rPr lang="fr-FR" sz="1800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Bilan</a:t>
            </a:r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 de la phase pionnière</a:t>
            </a:r>
          </a:p>
          <a:p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8576129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412009" y="915567"/>
            <a:ext cx="6336704" cy="3738049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Option </a:t>
            </a:r>
            <a:r>
              <a:rPr lang="fr-FR" sz="14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1 </a:t>
            </a:r>
            <a:r>
              <a:rPr lang="fr-FR" sz="14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–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Fin du projet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car le sujet est arrivé à maturité et </a:t>
            </a:r>
            <a:r>
              <a:rPr lang="fr-FR" sz="1400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(</a:t>
            </a:r>
            <a:r>
              <a:rPr lang="fr-FR" sz="1400" b="1" dirty="0" err="1" smtClean="0">
                <a:solidFill>
                  <a:srgbClr val="FCCE4A"/>
                </a:solidFill>
                <a:latin typeface="Marianne" panose="02000000000000000000" pitchFamily="2" charset="0"/>
              </a:rPr>
              <a:t>re</a:t>
            </a:r>
            <a:r>
              <a:rPr lang="fr-FR" sz="1400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)passer la main 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? [aux administrations compétentes, aux ARS, aux CAF, aux Comités départementaux des services aux familles ; au risque du </a:t>
            </a:r>
            <a:r>
              <a:rPr lang="fr-FR" sz="1400" dirty="0" err="1" smtClean="0">
                <a:solidFill>
                  <a:schemeClr val="tx1"/>
                </a:solidFill>
                <a:latin typeface="Marianne" panose="02000000000000000000" pitchFamily="2" charset="0"/>
              </a:rPr>
              <a:t>re</a:t>
            </a:r>
            <a:r>
              <a:rPr lang="fr-FR" sz="1400" dirty="0" smtClean="0">
                <a:solidFill>
                  <a:schemeClr val="tx1"/>
                </a:solidFill>
                <a:latin typeface="Marianne" panose="02000000000000000000" pitchFamily="2" charset="0"/>
              </a:rPr>
              <a:t>-cloisonnement]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6EC785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Option 2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– </a:t>
            </a:r>
            <a:r>
              <a:rPr lang="fr-FR" b="1" dirty="0" smtClean="0">
                <a:solidFill>
                  <a:srgbClr val="6EC785"/>
                </a:solidFill>
                <a:latin typeface="Marianne" panose="02000000000000000000" pitchFamily="2" charset="0"/>
              </a:rPr>
              <a:t>Poursuivre la </a:t>
            </a:r>
            <a:r>
              <a:rPr lang="fr-FR" b="1" dirty="0" smtClean="0">
                <a:solidFill>
                  <a:srgbClr val="6EC785"/>
                </a:solidFill>
                <a:latin typeface="Marianne" panose="02000000000000000000" pitchFamily="2" charset="0"/>
              </a:rPr>
              <a:t>phase pionnière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d’exploration et d’expérimentation ?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Option 3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–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Passer en </a:t>
            </a:r>
            <a:r>
              <a:rPr lang="fr-FR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phase d’incubation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 d’une nouvelle politique publique des 1000 premiers jours ? [périmètre stabilisé, vision et dynamique pluriannuelles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]</a:t>
            </a:r>
            <a:endParaRPr lang="fr-FR" sz="1400" dirty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915567"/>
            <a:ext cx="1655862" cy="1080119"/>
          </a:xfrm>
        </p:spPr>
        <p:txBody>
          <a:bodyPr/>
          <a:lstStyle/>
          <a:p>
            <a:r>
              <a:rPr lang="fr-FR" sz="1800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Quelles suites possibles ?</a:t>
            </a:r>
          </a:p>
          <a:p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28576129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21/06/2022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47664" y="415592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Bahnschrift" panose="020B0502040204020203" pitchFamily="34" charset="0"/>
              </a:rPr>
              <a:t>Renseignements sur le </a:t>
            </a:r>
            <a:r>
              <a:rPr lang="fr-FR" sz="1200" dirty="0" smtClean="0">
                <a:solidFill>
                  <a:srgbClr val="0070C0"/>
                </a:solidFill>
                <a:latin typeface="Bahnschrift" panose="020B0502040204020203" pitchFamily="34" charset="0"/>
                <a:hlinkClick r:id="rId2"/>
              </a:rPr>
              <a:t>site des ministères chargés des </a:t>
            </a:r>
            <a:r>
              <a:rPr lang="fr-FR" sz="1200" dirty="0">
                <a:solidFill>
                  <a:srgbClr val="0070C0"/>
                </a:solidFill>
                <a:latin typeface="Bahnschrift" panose="020B0502040204020203" pitchFamily="34" charset="0"/>
                <a:hlinkClick r:id="rId2"/>
              </a:rPr>
              <a:t>s</a:t>
            </a:r>
            <a:r>
              <a:rPr lang="fr-FR" sz="1200" dirty="0" smtClean="0">
                <a:solidFill>
                  <a:srgbClr val="0070C0"/>
                </a:solidFill>
                <a:latin typeface="Bahnschrift" panose="020B0502040204020203" pitchFamily="34" charset="0"/>
                <a:hlinkClick r:id="rId2"/>
              </a:rPr>
              <a:t>olidarités et de la santé</a:t>
            </a:r>
            <a:endParaRPr lang="fr-FR" sz="1200" dirty="0" smtClean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algn="ctr"/>
            <a:r>
              <a:rPr lang="fr-FR" sz="1200" dirty="0" smtClean="0">
                <a:latin typeface="Bahnschrift" panose="020B0502040204020203" pitchFamily="34" charset="0"/>
              </a:rPr>
              <a:t>Pour toute question : </a:t>
            </a:r>
            <a:r>
              <a:rPr lang="fr-FR" sz="1200" dirty="0" smtClean="0">
                <a:latin typeface="Bahnschrift" panose="020B0502040204020203" pitchFamily="34" charset="0"/>
                <a:hlinkClick r:id="rId3"/>
              </a:rPr>
              <a:t>1000premiersjours@sg.social.gouv.fr</a:t>
            </a:r>
            <a:endParaRPr lang="fr-FR" sz="1200" dirty="0">
              <a:latin typeface="Bahnschrift" panose="020B05020402040202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17667" y="84355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Merci pour votre attention</a:t>
            </a: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155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4464174" cy="3168352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EE6E60"/>
                </a:solidFill>
              </a:rPr>
              <a:t>Une expérimentation « article 51 » </a:t>
            </a:r>
            <a:r>
              <a:rPr lang="fr-FR" dirty="0" smtClean="0">
                <a:solidFill>
                  <a:schemeClr val="tx1"/>
                </a:solidFill>
              </a:rPr>
              <a:t>de 18 mois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6497FA"/>
                </a:solidFill>
              </a:rPr>
              <a:t>Q</a:t>
            </a:r>
            <a:r>
              <a:rPr lang="fr-FR" b="1" dirty="0" smtClean="0">
                <a:solidFill>
                  <a:srgbClr val="6497FA"/>
                </a:solidFill>
              </a:rPr>
              <a:t>uoi ? </a:t>
            </a:r>
          </a:p>
          <a:p>
            <a:pPr marL="637200" lvl="1" indent="-285750"/>
            <a:r>
              <a:rPr lang="fr-FR" dirty="0" smtClean="0">
                <a:solidFill>
                  <a:schemeClr val="tx1"/>
                </a:solidFill>
              </a:rPr>
              <a:t>Proposer </a:t>
            </a:r>
            <a:r>
              <a:rPr lang="fr-FR" dirty="0">
                <a:solidFill>
                  <a:schemeClr val="tx1"/>
                </a:solidFill>
              </a:rPr>
              <a:t>aux femmes enceintes </a:t>
            </a:r>
            <a:r>
              <a:rPr lang="fr-FR" b="1" dirty="0" smtClean="0">
                <a:solidFill>
                  <a:schemeClr val="tx1"/>
                </a:solidFill>
              </a:rPr>
              <a:t>un </a:t>
            </a:r>
            <a:r>
              <a:rPr lang="fr-FR" b="1" dirty="0">
                <a:solidFill>
                  <a:schemeClr val="tx1"/>
                </a:solidFill>
              </a:rPr>
              <a:t>accompagnement </a:t>
            </a:r>
            <a:r>
              <a:rPr lang="fr-FR" dirty="0">
                <a:solidFill>
                  <a:schemeClr val="tx1"/>
                </a:solidFill>
              </a:rPr>
              <a:t>par un référent parcours </a:t>
            </a:r>
            <a:r>
              <a:rPr lang="fr-FR" dirty="0" smtClean="0">
                <a:solidFill>
                  <a:schemeClr val="tx1"/>
                </a:solidFill>
              </a:rPr>
              <a:t>périnatalité</a:t>
            </a:r>
          </a:p>
          <a:p>
            <a:pPr marL="637200" lvl="1" indent="-285750"/>
            <a:r>
              <a:rPr lang="fr-FR" b="1" dirty="0" smtClean="0">
                <a:solidFill>
                  <a:schemeClr val="tx1"/>
                </a:solidFill>
              </a:rPr>
              <a:t>Personnalisé </a:t>
            </a:r>
            <a:r>
              <a:rPr lang="fr-FR" b="1" dirty="0">
                <a:solidFill>
                  <a:schemeClr val="tx1"/>
                </a:solidFill>
              </a:rPr>
              <a:t>et gradué </a:t>
            </a:r>
            <a:endParaRPr lang="fr-FR" b="1" dirty="0" smtClean="0">
              <a:solidFill>
                <a:schemeClr val="tx1"/>
              </a:solidFill>
            </a:endParaRPr>
          </a:p>
          <a:p>
            <a:pPr marL="637200" lvl="1" indent="-285750"/>
            <a:r>
              <a:rPr lang="fr-FR" b="1" dirty="0" smtClean="0">
                <a:solidFill>
                  <a:schemeClr val="tx1"/>
                </a:solidFill>
              </a:rPr>
              <a:t>De </a:t>
            </a:r>
            <a:r>
              <a:rPr lang="fr-FR" b="1" dirty="0">
                <a:solidFill>
                  <a:schemeClr val="tx1"/>
                </a:solidFill>
              </a:rPr>
              <a:t>la grossesse aux trois mois de </a:t>
            </a:r>
            <a:r>
              <a:rPr lang="fr-FR" b="1" dirty="0" smtClean="0">
                <a:solidFill>
                  <a:schemeClr val="tx1"/>
                </a:solidFill>
              </a:rPr>
              <a:t>l’enfant</a:t>
            </a:r>
            <a:endParaRPr lang="fr-FR" dirty="0">
              <a:solidFill>
                <a:schemeClr val="tx1"/>
              </a:solidFill>
            </a:endParaRPr>
          </a:p>
          <a:p>
            <a:pPr marL="637200" lvl="1" indent="-285750"/>
            <a:r>
              <a:rPr lang="fr-FR" dirty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n </a:t>
            </a:r>
            <a:r>
              <a:rPr lang="fr-FR" dirty="0">
                <a:solidFill>
                  <a:schemeClr val="tx1"/>
                </a:solidFill>
              </a:rPr>
              <a:t>complémentarité et en coordination avec les dispositifs existants (ville/hôpital/PMI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pPr marL="637200" lvl="1" indent="-285750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https://solidarites-sante.gouv.fr/IMG/png/1000premiersjours-repap-affiche.png?1643109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34" y="1222792"/>
            <a:ext cx="2381679" cy="34118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1" y="1320532"/>
            <a:ext cx="6139081" cy="3168352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6EC785"/>
                </a:solidFill>
              </a:rPr>
              <a:t>Pourquoi ? </a:t>
            </a:r>
          </a:p>
          <a:p>
            <a:pPr marL="637200" lvl="1" indent="-285750"/>
            <a:r>
              <a:rPr lang="fr-FR" dirty="0" smtClean="0">
                <a:solidFill>
                  <a:schemeClr val="tx1"/>
                </a:solidFill>
                <a:latin typeface="+mj-lt"/>
              </a:rPr>
              <a:t>Une recommandation du rapport de la commission d’experts des 1000 premiers jours</a:t>
            </a:r>
          </a:p>
          <a:p>
            <a:pPr marL="637200" lvl="1" indent="-285750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Garantir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la lisibilité du parcours périnatal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et favoriser son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appropriation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par la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femme / le couple</a:t>
            </a:r>
          </a:p>
          <a:p>
            <a:pPr marL="637200" lvl="1" indent="-285750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Faciliter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le parcours de la grossesse au post-partum et le suivi des préconisations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, en assurant la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continuité de l’accompagnement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du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pré au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post-partum</a:t>
            </a:r>
          </a:p>
          <a:p>
            <a:pPr marL="637200" lvl="1" indent="-285750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Améliorer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le repérage, l’accès aux soins et le suivi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des femmes présentant des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facteurs de risque et/ou de vulnérabilités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identifiés</a:t>
            </a:r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pPr marL="637200" lvl="1" indent="-285750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https://solidarites-sante.gouv.fr/IMG/png/1000premiersjours-repap-affiche.png?1643109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79" y="1355572"/>
            <a:ext cx="1293534" cy="18530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0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1557" y="790816"/>
            <a:ext cx="8424863" cy="53999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1. </a:t>
            </a:r>
            <a:r>
              <a:rPr lang="fr-FR" dirty="0" smtClean="0">
                <a:latin typeface="Marianne" panose="02000000000000000000" pitchFamily="2" charset="0"/>
              </a:rPr>
              <a:t>Pourquoi </a:t>
            </a:r>
            <a:r>
              <a:rPr lang="fr-FR" dirty="0" smtClean="0">
                <a:latin typeface="Marianne" panose="02000000000000000000" pitchFamily="2" charset="0"/>
              </a:rPr>
              <a:t>un « projet » des 1000 premiers jours ?</a:t>
            </a:r>
            <a:endParaRPr lang="fr-FR" dirty="0"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15171336"/>
              </p:ext>
            </p:extLst>
          </p:nvPr>
        </p:nvGraphicFramePr>
        <p:xfrm>
          <a:off x="360360" y="987574"/>
          <a:ext cx="8424863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8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5472608" cy="3168352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CCE4A"/>
                </a:solidFill>
              </a:rPr>
              <a:t>Pour qui ? </a:t>
            </a:r>
            <a:r>
              <a:rPr lang="fr-FR" b="1" dirty="0">
                <a:solidFill>
                  <a:schemeClr val="tx1"/>
                </a:solidFill>
              </a:rPr>
              <a:t>Femmes et couples</a:t>
            </a:r>
            <a:r>
              <a:rPr lang="fr-FR" dirty="0">
                <a:solidFill>
                  <a:schemeClr val="tx1"/>
                </a:solidFill>
              </a:rPr>
              <a:t>, en particulier en situation de </a:t>
            </a:r>
            <a:r>
              <a:rPr lang="fr-FR" b="1" dirty="0">
                <a:solidFill>
                  <a:schemeClr val="tx1"/>
                </a:solidFill>
              </a:rPr>
              <a:t>vulnérabilité</a:t>
            </a:r>
            <a:r>
              <a:rPr lang="fr-FR" dirty="0">
                <a:solidFill>
                  <a:schemeClr val="tx1"/>
                </a:solidFill>
              </a:rPr>
              <a:t>. Effectif cible : 6000 femmes/couples accompagnés.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EE6E60"/>
                </a:solidFill>
              </a:rPr>
              <a:t>Où ? </a:t>
            </a:r>
            <a:r>
              <a:rPr lang="fr-FR" b="1" dirty="0" smtClean="0">
                <a:solidFill>
                  <a:schemeClr val="tx1"/>
                </a:solidFill>
              </a:rPr>
              <a:t>4 territoires expérimentateurs </a:t>
            </a:r>
            <a:r>
              <a:rPr lang="fr-FR" dirty="0" smtClean="0">
                <a:solidFill>
                  <a:schemeClr val="tx1"/>
                </a:solidFill>
              </a:rPr>
              <a:t>aux profils variés (Drôme, Centre-Essonne, Pays Loire Touraine, Guyane)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6497FA"/>
                </a:solidFill>
              </a:rPr>
              <a:t>Quand ? </a:t>
            </a:r>
            <a:r>
              <a:rPr lang="fr-FR" dirty="0" smtClean="0">
                <a:solidFill>
                  <a:schemeClr val="tx1"/>
                </a:solidFill>
              </a:rPr>
              <a:t>Premières inclusions en janvier 2022 ; rapport d’étape en 2022 ; rapport final en 2023.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6EC785"/>
                </a:solidFill>
              </a:rPr>
              <a:t>Par qui ? </a:t>
            </a:r>
          </a:p>
          <a:p>
            <a:pPr marL="637200" lvl="1" indent="-285750"/>
            <a:r>
              <a:rPr lang="fr-FR" dirty="0" smtClean="0">
                <a:solidFill>
                  <a:schemeClr val="tx1"/>
                </a:solidFill>
              </a:rPr>
              <a:t>Pilotage national : Direction Générale de la Santé</a:t>
            </a:r>
          </a:p>
          <a:p>
            <a:pPr marL="637200" lvl="1" indent="-285750"/>
            <a:r>
              <a:rPr lang="fr-FR" dirty="0" smtClean="0">
                <a:solidFill>
                  <a:schemeClr val="tx1"/>
                </a:solidFill>
              </a:rPr>
              <a:t>Coordinations locales : Réseau </a:t>
            </a:r>
            <a:r>
              <a:rPr lang="fr-FR" dirty="0" err="1">
                <a:solidFill>
                  <a:schemeClr val="tx1"/>
                </a:solidFill>
              </a:rPr>
              <a:t>Périnat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Guyane - CH Valence - CPTS </a:t>
            </a:r>
            <a:r>
              <a:rPr lang="fr-FR" dirty="0">
                <a:solidFill>
                  <a:schemeClr val="tx1"/>
                </a:solidFill>
              </a:rPr>
              <a:t>Centre-Essonne et Réseau </a:t>
            </a:r>
            <a:r>
              <a:rPr lang="fr-FR" dirty="0" err="1">
                <a:solidFill>
                  <a:schemeClr val="tx1"/>
                </a:solidFill>
              </a:rPr>
              <a:t>Périnat</a:t>
            </a:r>
            <a:r>
              <a:rPr lang="fr-FR" dirty="0">
                <a:solidFill>
                  <a:schemeClr val="tx1"/>
                </a:solidFill>
              </a:rPr>
              <a:t> IF </a:t>
            </a:r>
            <a:r>
              <a:rPr lang="fr-FR" dirty="0" smtClean="0">
                <a:solidFill>
                  <a:schemeClr val="tx1"/>
                </a:solidFill>
              </a:rPr>
              <a:t>Sud - CHIC Amboise-Château-Renault</a:t>
            </a:r>
          </a:p>
        </p:txBody>
      </p:sp>
      <p:pic>
        <p:nvPicPr>
          <p:cNvPr id="1026" name="Picture 2" descr="https://solidarites-sante.gouv.fr/IMG/png/carterepap.png?16360407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0" y="1320532"/>
            <a:ext cx="1629430" cy="16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7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4464174" cy="3168352"/>
          </a:xfrm>
        </p:spPr>
        <p:txBody>
          <a:bodyPr/>
          <a:lstStyle/>
          <a:p>
            <a:pPr marL="114300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Des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b="1" dirty="0" err="1" smtClean="0">
                <a:solidFill>
                  <a:srgbClr val="6EC785"/>
                </a:solidFill>
                <a:latin typeface="+mj-lt"/>
              </a:rPr>
              <a:t>RéPAP</a:t>
            </a:r>
            <a:r>
              <a:rPr lang="fr-FR" sz="1200" b="1" dirty="0" smtClean="0">
                <a:solidFill>
                  <a:srgbClr val="6EC785"/>
                </a:solidFill>
                <a:latin typeface="+mj-lt"/>
              </a:rPr>
              <a:t> aux profils variés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selon le cahier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des charges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national et pour tenir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compte du contexte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territorial :</a:t>
            </a:r>
          </a:p>
          <a:p>
            <a:pPr marL="114300"/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Prioritairement des professionnels de santé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(y compris paramédical) du champ de la périnatalité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Quel que soit son mode d’exercice (libéral, hôpital, PMI)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endParaRPr lang="fr-FR" sz="1200" b="1" dirty="0" smtClean="0">
              <a:solidFill>
                <a:schemeClr val="tx1"/>
              </a:solidFill>
              <a:latin typeface="+mj-lt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Ou un professionnel du secteur social médico-social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ou un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médiateur en santé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ayant bénéficié d’une formation et/ou avec une expérience dans le champ de la périnatalité.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Pour éviter les doublons, la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femme peut choisir un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RéPAP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parmi les professionnels assurant son suivi médical, avec son accord, à condition que ce professionnel soit référencé en tant que tel au sein du territoire</a:t>
            </a:r>
          </a:p>
          <a:p>
            <a:pPr marL="114300"/>
            <a:endParaRPr lang="fr-FR" sz="1200" b="1" dirty="0" smtClean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marL="114300"/>
            <a:endParaRPr lang="fr-FR" sz="1200" b="1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endParaRPr lang="fr-FR" b="1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pic>
        <p:nvPicPr>
          <p:cNvPr id="2050" name="Picture 2" descr="https://www.iledefrance.ars.sante.fr/system/files/styles/ars_detail_page_content/private/2022-04/repap.jpg?itok=xyCvI9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10" y="1222792"/>
            <a:ext cx="2552203" cy="170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20472" y="20538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2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5904656" cy="3168352"/>
          </a:xfrm>
        </p:spPr>
        <p:txBody>
          <a:bodyPr/>
          <a:lstStyle/>
          <a:p>
            <a:r>
              <a:rPr lang="fr-FR" b="1" dirty="0" smtClean="0">
                <a:solidFill>
                  <a:srgbClr val="FCCE4A"/>
                </a:solidFill>
                <a:latin typeface="+mj-lt"/>
              </a:rPr>
              <a:t>Et concrètement ? </a:t>
            </a:r>
          </a:p>
          <a:p>
            <a:endParaRPr lang="fr-FR" sz="1200" b="1" dirty="0">
              <a:solidFill>
                <a:srgbClr val="FCCE4A"/>
              </a:solidFill>
              <a:latin typeface="+mj-lt"/>
            </a:endParaRPr>
          </a:p>
          <a:p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2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missions principales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du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RéPAP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 pour accompagner cette période délicate de grande fragilité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endParaRPr lang="fr-FR" sz="1200" dirty="0">
              <a:solidFill>
                <a:schemeClr val="tx1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mission d’</a:t>
            </a:r>
            <a:r>
              <a:rPr lang="fr-FR" sz="1200" b="1" dirty="0">
                <a:solidFill>
                  <a:srgbClr val="EE6E60"/>
                </a:solidFill>
                <a:latin typeface="+mj-lt"/>
              </a:rPr>
              <a:t>accompagnement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de la femme/du couple de la grossesse au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post-partum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1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mission de </a:t>
            </a:r>
            <a:r>
              <a:rPr lang="fr-FR" sz="1200" b="1" dirty="0">
                <a:solidFill>
                  <a:srgbClr val="6EC785"/>
                </a:solidFill>
                <a:latin typeface="+mj-lt"/>
              </a:rPr>
              <a:t>coordination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en lien avec les professionnels et dispositifs existants dans le champ de la périnatalité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 </a:t>
            </a:r>
            <a:br>
              <a:rPr lang="fr-FR" sz="1200" dirty="0">
                <a:solidFill>
                  <a:schemeClr val="tx1"/>
                </a:solidFill>
                <a:latin typeface="+mj-lt"/>
              </a:rPr>
            </a:br>
            <a:r>
              <a:rPr lang="fr-FR" sz="1200" dirty="0">
                <a:solidFill>
                  <a:schemeClr val="tx1"/>
                </a:solidFill>
                <a:latin typeface="+mj-lt"/>
              </a:rPr>
              <a:t>(somatique, psychique, social) </a:t>
            </a:r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endParaRPr lang="fr-FR" sz="1200" dirty="0">
              <a:solidFill>
                <a:schemeClr val="tx1"/>
              </a:solidFill>
              <a:latin typeface="+mj-lt"/>
            </a:endParaRPr>
          </a:p>
          <a:p>
            <a:pPr marL="114300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b="1" dirty="0" smtClean="0">
                <a:solidFill>
                  <a:srgbClr val="6497FA"/>
                </a:solidFill>
                <a:latin typeface="+mj-lt"/>
              </a:rPr>
              <a:t>une gradation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de ces missions en cas de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vulnérabilités.</a:t>
            </a:r>
          </a:p>
          <a:p>
            <a:pPr marL="114300"/>
            <a:endParaRPr lang="fr-FR" sz="12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pic>
        <p:nvPicPr>
          <p:cNvPr id="8" name="Picture 2" descr="https://solidarites-sante.gouv.fr/IMG/png/1000premiersjours-repap-affiche.png?1643109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79" y="1355572"/>
            <a:ext cx="1293534" cy="18530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6048672" cy="3168352"/>
          </a:xfrm>
        </p:spPr>
        <p:txBody>
          <a:bodyPr/>
          <a:lstStyle/>
          <a:p>
            <a:pPr marL="114300"/>
            <a:r>
              <a:rPr lang="fr-FR" sz="1200" b="1" dirty="0">
                <a:solidFill>
                  <a:srgbClr val="6497FA"/>
                </a:solidFill>
              </a:rPr>
              <a:t>Entrée dans le dispositif ?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De façon </a:t>
            </a:r>
            <a:r>
              <a:rPr lang="fr-FR" sz="1200" dirty="0" smtClean="0">
                <a:solidFill>
                  <a:schemeClr val="tx1"/>
                </a:solidFill>
              </a:rPr>
              <a:t>privilégiée : à </a:t>
            </a:r>
            <a:r>
              <a:rPr lang="fr-FR" sz="1200" dirty="0">
                <a:solidFill>
                  <a:schemeClr val="tx1"/>
                </a:solidFill>
              </a:rPr>
              <a:t>l’issue de </a:t>
            </a:r>
            <a:r>
              <a:rPr lang="fr-FR" sz="1200" b="1" dirty="0">
                <a:solidFill>
                  <a:schemeClr val="tx1"/>
                </a:solidFill>
              </a:rPr>
              <a:t>l’Entretien Prénatal Précoce</a:t>
            </a:r>
            <a:r>
              <a:rPr lang="fr-FR" sz="1200" dirty="0">
                <a:solidFill>
                  <a:schemeClr val="tx1"/>
                </a:solidFill>
              </a:rPr>
              <a:t>,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moment clé du parcours 1000 premiers jours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Mais </a:t>
            </a:r>
            <a:r>
              <a:rPr lang="fr-FR" sz="1200" b="1" dirty="0">
                <a:solidFill>
                  <a:schemeClr val="tx1"/>
                </a:solidFill>
              </a:rPr>
              <a:t>possible à tout moment 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Pour toutes les femmes enceintes de moins de 7 mois à l’inclusion, notamment les plus vulnérables, domiciliées dans l’un des 4 </a:t>
            </a:r>
            <a:r>
              <a:rPr lang="fr-FR" sz="1200" dirty="0" smtClean="0">
                <a:solidFill>
                  <a:schemeClr val="tx1"/>
                </a:solidFill>
              </a:rPr>
              <a:t>territoires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b="1" dirty="0" smtClean="0">
              <a:solidFill>
                <a:srgbClr val="EE6D5F"/>
              </a:solidFill>
              <a:latin typeface="+mj-lt"/>
            </a:endParaRPr>
          </a:p>
          <a:p>
            <a:r>
              <a:rPr lang="fr-FR" sz="1200" b="1" dirty="0" smtClean="0">
                <a:solidFill>
                  <a:srgbClr val="EE6D5F"/>
                </a:solidFill>
                <a:latin typeface="+mj-lt"/>
              </a:rPr>
              <a:t>Un parcours socle</a:t>
            </a:r>
            <a:endParaRPr lang="fr-FR" sz="1200" b="1" dirty="0">
              <a:solidFill>
                <a:srgbClr val="EE6D5F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Des entretiens (2 en prénatal et 2 en post-partum)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Une disponibilité téléphonique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Du temps de coordination et la facilitation de l’articulation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ville-hôpital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 descr="https://solidarites-sante.gouv.fr/IMG/png/1000premiersjours-repap-affiche.png?1643109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79" y="1355572"/>
            <a:ext cx="1293534" cy="18530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0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259632" y="1320532"/>
            <a:ext cx="6048672" cy="3168352"/>
          </a:xfrm>
        </p:spPr>
        <p:txBody>
          <a:bodyPr/>
          <a:lstStyle/>
          <a:p>
            <a:r>
              <a:rPr lang="fr-FR" sz="1200" dirty="0" smtClean="0">
                <a:solidFill>
                  <a:schemeClr val="tx1"/>
                </a:solidFill>
                <a:latin typeface="+mj-lt"/>
              </a:rPr>
              <a:t>Possibilité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de bénéficier d’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un </a:t>
            </a:r>
            <a:r>
              <a:rPr lang="fr-FR" sz="1200" b="1" dirty="0">
                <a:solidFill>
                  <a:srgbClr val="6EC785"/>
                </a:solidFill>
                <a:latin typeface="+mj-lt"/>
              </a:rPr>
              <a:t>accompagnement renforcé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Complétant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le parcours socle 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Pouvant être déclenché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à tout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moment,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en prénatal comme en post-partum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Adapté selon les vulnérabilités identifiées et les besoins de la femme / du couple / de leur enfant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: temps de coordination et/ou entretiens ou disponibilité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supplémentaires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Systématique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dans les situations de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handicap et/ou vulnérabilité psychique et/ou conduites addictives et/ou violences notamment intrafamiliales </a:t>
            </a:r>
            <a:endParaRPr lang="fr-FR" sz="1200" b="1" dirty="0" smtClean="0">
              <a:solidFill>
                <a:schemeClr val="tx1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Dans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toutes les autres situations,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à l’issue du repérage d’une éventuelle vulnérabilité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et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selon une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grille de repérage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co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-construite avec les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territoires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lien étroit avec la maternité et le staff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médico-psycho-social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Qui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nécessite une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bonne connaissance des ressources et dispositifs du territoire du champ de la périnatalité (somatique, psychique, social) 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2" descr="https://solidarites-sante.gouv.fr/IMG/png/1000premiersjours-repap-affiche.png?1643109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79" y="1355572"/>
            <a:ext cx="1293534" cy="18530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5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– Expérimentation du Référent Parcours Périnatalité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123728" y="1320532"/>
            <a:ext cx="6624984" cy="3462968"/>
          </a:xfrm>
        </p:spPr>
        <p:txBody>
          <a:bodyPr/>
          <a:lstStyle/>
          <a:p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Une belle occasion pour construire une </a:t>
            </a:r>
            <a:r>
              <a:rPr lang="fr-FR" b="1" dirty="0" smtClean="0">
                <a:solidFill>
                  <a:srgbClr val="EE6D5F"/>
                </a:solidFill>
                <a:latin typeface="+mj-lt"/>
              </a:rPr>
              <a:t>culture partagée</a:t>
            </a:r>
            <a:endParaRPr lang="fr-FR" b="1" dirty="0">
              <a:solidFill>
                <a:srgbClr val="EE6D5F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Un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module de sensibilisation obligatoire pour tous les </a:t>
            </a:r>
            <a:r>
              <a:rPr lang="fr-FR" sz="1200" b="1" dirty="0" err="1">
                <a:solidFill>
                  <a:schemeClr val="tx1"/>
                </a:solidFill>
                <a:latin typeface="+mj-lt"/>
              </a:rPr>
              <a:t>RéPAP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permettant d’aborder notamment les modalités et la continuité de l’accompagnement et de la coordination du parcours jusqu’au post-partum*, le repérage des vulnérabilités, l’orientation et le suivi des préconisations, le secret professionnel partagé, le travail en réseau</a:t>
            </a:r>
            <a:br>
              <a:rPr lang="fr-FR" sz="1200" dirty="0">
                <a:solidFill>
                  <a:schemeClr val="tx1"/>
                </a:solidFill>
                <a:latin typeface="+mj-lt"/>
              </a:rPr>
            </a:br>
            <a:r>
              <a:rPr lang="fr-FR" sz="1200" i="1" dirty="0" smtClean="0">
                <a:solidFill>
                  <a:schemeClr val="tx1"/>
                </a:solidFill>
                <a:latin typeface="+mj-lt"/>
              </a:rPr>
              <a:t>NB : adapté </a:t>
            </a:r>
            <a:r>
              <a:rPr lang="fr-FR" sz="1200" i="1" dirty="0">
                <a:solidFill>
                  <a:schemeClr val="tx1"/>
                </a:solidFill>
                <a:latin typeface="+mj-lt"/>
              </a:rPr>
              <a:t>par chaque coordination </a:t>
            </a:r>
            <a:r>
              <a:rPr lang="fr-FR" sz="1200" i="1" dirty="0" smtClean="0">
                <a:solidFill>
                  <a:schemeClr val="tx1"/>
                </a:solidFill>
                <a:latin typeface="+mj-lt"/>
              </a:rPr>
              <a:t>territoriale afin </a:t>
            </a:r>
            <a:r>
              <a:rPr lang="fr-FR" sz="1200" i="1" dirty="0">
                <a:solidFill>
                  <a:schemeClr val="tx1"/>
                </a:solidFill>
                <a:latin typeface="+mj-lt"/>
              </a:rPr>
              <a:t>de partager les ressources et dispositifs du territoire (ex : </a:t>
            </a:r>
            <a:r>
              <a:rPr lang="fr-FR" sz="1200" i="1" dirty="0" smtClean="0">
                <a:solidFill>
                  <a:schemeClr val="tx1"/>
                </a:solidFill>
                <a:latin typeface="+mj-lt"/>
              </a:rPr>
              <a:t>staff </a:t>
            </a:r>
            <a:r>
              <a:rPr lang="fr-FR" sz="1200" i="1" dirty="0">
                <a:solidFill>
                  <a:schemeClr val="tx1"/>
                </a:solidFill>
                <a:latin typeface="+mj-lt"/>
              </a:rPr>
              <a:t>PMS, PMI, SAPPH, équipe </a:t>
            </a:r>
            <a:r>
              <a:rPr lang="fr-FR" sz="1200" i="1" dirty="0" smtClean="0">
                <a:solidFill>
                  <a:schemeClr val="tx1"/>
                </a:solidFill>
                <a:latin typeface="+mj-lt"/>
              </a:rPr>
              <a:t>mobile, </a:t>
            </a:r>
            <a:r>
              <a:rPr lang="fr-FR" sz="1200" i="1" dirty="0">
                <a:solidFill>
                  <a:schemeClr val="tx1"/>
                </a:solidFill>
                <a:latin typeface="+mj-lt"/>
              </a:rPr>
              <a:t>unité mère-bébé</a:t>
            </a:r>
            <a:r>
              <a:rPr lang="fr-FR" sz="1200" i="1" dirty="0" smtClean="0">
                <a:solidFill>
                  <a:schemeClr val="tx1"/>
                </a:solidFill>
                <a:latin typeface="+mj-lt"/>
              </a:rPr>
              <a:t>,…)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</a:rPr>
              <a:t>Un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module de formation commun obligatoire pour tous les </a:t>
            </a:r>
            <a:r>
              <a:rPr lang="fr-FR" sz="1200" b="1" dirty="0" err="1">
                <a:solidFill>
                  <a:schemeClr val="tx1"/>
                </a:solidFill>
                <a:latin typeface="+mj-lt"/>
              </a:rPr>
              <a:t>RéPAP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– type e-learning - en cours de création par les territoires et qui embarquera des modules dédiés au repérage des vulnérabilités et aux principales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vulnérabilités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Une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connaissance et mise à disposition des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outils et de la communication 1000 premiers jours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site/appli/livret d’accueil des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parents)</a:t>
            </a:r>
          </a:p>
          <a:p>
            <a:pPr marL="263525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Une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connaissance des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nouveaux dispositifs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pouvant venir en appui de l’accompagnement des femmes et familles (ex : groupe de pairs CAF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…)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  <a:p>
            <a:pPr marL="114300"/>
            <a:r>
              <a:rPr lang="fr-FR" sz="1200" b="1" dirty="0">
                <a:solidFill>
                  <a:schemeClr val="tx1"/>
                </a:solidFill>
                <a:latin typeface="+mj-lt"/>
              </a:rPr>
              <a:t>Et surtout grâce à des </a:t>
            </a:r>
            <a:r>
              <a:rPr lang="fr-FR" sz="1200" b="1" dirty="0">
                <a:solidFill>
                  <a:srgbClr val="FCCE4A"/>
                </a:solidFill>
                <a:latin typeface="+mj-lt"/>
              </a:rPr>
              <a:t>partages d’expériences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au sein de chaque territoire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favorisant le </a:t>
            </a:r>
            <a:r>
              <a:rPr lang="fr-FR" sz="1200" b="1" dirty="0" smtClean="0">
                <a:solidFill>
                  <a:srgbClr val="6EC785"/>
                </a:solidFill>
                <a:latin typeface="+mj-lt"/>
              </a:rPr>
              <a:t>décloisonnement </a:t>
            </a:r>
            <a:r>
              <a:rPr lang="fr-FR" sz="1200" b="1" dirty="0">
                <a:solidFill>
                  <a:srgbClr val="6EC785"/>
                </a:solidFill>
                <a:latin typeface="+mj-lt"/>
              </a:rPr>
              <a:t>ville-hôpital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et l’articulation entre </a:t>
            </a:r>
            <a:r>
              <a:rPr lang="fr-FR" sz="1200" b="1" dirty="0" smtClean="0">
                <a:solidFill>
                  <a:srgbClr val="6497FA"/>
                </a:solidFill>
                <a:latin typeface="+mj-lt"/>
              </a:rPr>
              <a:t>le sanitaire et le social</a:t>
            </a:r>
            <a:endParaRPr lang="fr-FR" sz="1200" b="1" dirty="0">
              <a:solidFill>
                <a:srgbClr val="6497FA"/>
              </a:solidFill>
              <a:latin typeface="+mj-lt"/>
            </a:endParaRPr>
          </a:p>
          <a:p>
            <a:pPr marL="263525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9679F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6" y="2931790"/>
            <a:ext cx="2031291" cy="11521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788" y="2097418"/>
            <a:ext cx="204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Voir le témoignage de l’équipe Pays Loire Touraine lors du second comité partenarial</a:t>
            </a:r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FCC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36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fld id="{6A4A60EE-9D13-3442-9796-E718C6343EC1}" type="datetime1">
              <a:rPr lang="fr-FR" cap="all">
                <a:solidFill>
                  <a:prstClr val="black"/>
                </a:solidFill>
                <a:latin typeface="Calibri" panose="020F0502020204030204"/>
              </a:rPr>
              <a:pPr defTabSz="685800"/>
              <a:t>21/06/2022</a:t>
            </a:fld>
            <a:endParaRPr lang="fr-FR" cap="all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" name="Diagramme 10"/>
          <p:cNvGraphicFramePr/>
          <p:nvPr>
            <p:extLst/>
          </p:nvPr>
        </p:nvGraphicFramePr>
        <p:xfrm>
          <a:off x="4472609" y="1311965"/>
          <a:ext cx="4193790" cy="337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6"/>
          <p:cNvSpPr txBox="1">
            <a:spLocks/>
          </p:cNvSpPr>
          <p:nvPr/>
        </p:nvSpPr>
        <p:spPr>
          <a:xfrm>
            <a:off x="241536" y="596592"/>
            <a:ext cx="8424863" cy="8726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defTabSz="914378"/>
            <a:r>
              <a:rPr lang="fr-FR" sz="2400" dirty="0">
                <a:latin typeface="Bahnschrift" panose="020B0502040204020203" pitchFamily="34" charset="0"/>
              </a:rPr>
              <a:t>Focus - Les Maisons des 1000 premiers jours</a:t>
            </a:r>
            <a:endParaRPr lang="fr-FR" sz="1800" dirty="0">
              <a:latin typeface="Bahnschrift" panose="020B0502040204020203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23851" y="1707655"/>
            <a:ext cx="4009610" cy="26158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i="1" dirty="0"/>
              <a:t>« Les Maisons des 1000 jours pourraient incarner un espace identifié, </a:t>
            </a:r>
            <a:r>
              <a:rPr lang="fr-FR" b="1" i="1" dirty="0"/>
              <a:t>une réponse globale et intégrée aux besoins des parents et des bébés et jeunes enfants</a:t>
            </a:r>
            <a:r>
              <a:rPr lang="fr-FR" i="1" dirty="0"/>
              <a:t>, s’organisant autour des principes suivants : </a:t>
            </a:r>
            <a:r>
              <a:rPr lang="fr-FR" i="1" u="sng" dirty="0"/>
              <a:t>développement favorable et bien-être </a:t>
            </a:r>
            <a:r>
              <a:rPr lang="fr-FR" i="1" dirty="0"/>
              <a:t>de tous les enfants, </a:t>
            </a:r>
            <a:r>
              <a:rPr lang="fr-FR" i="1" u="sng" dirty="0"/>
              <a:t>réduction des inégalités </a:t>
            </a:r>
            <a:r>
              <a:rPr lang="fr-FR" i="1" dirty="0"/>
              <a:t>et valorisation de la mixité sociale, valorisation des </a:t>
            </a:r>
            <a:r>
              <a:rPr lang="fr-FR" i="1" u="sng" dirty="0"/>
              <a:t>ressources parentales</a:t>
            </a:r>
            <a:r>
              <a:rPr lang="fr-FR" i="1" dirty="0"/>
              <a:t>, accompagnement de la loi contre les </a:t>
            </a:r>
            <a:r>
              <a:rPr lang="fr-FR" i="1" u="sng" dirty="0"/>
              <a:t>violences éducatives ordinaires</a:t>
            </a:r>
            <a:r>
              <a:rPr lang="fr-FR" i="1" dirty="0"/>
              <a:t>. »</a:t>
            </a:r>
            <a:br>
              <a:rPr lang="fr-FR" i="1" dirty="0"/>
            </a:br>
            <a:endParaRPr lang="fr-FR" i="1" dirty="0" smtClean="0"/>
          </a:p>
          <a:p>
            <a:pPr marL="0" indent="0">
              <a:buNone/>
            </a:pPr>
            <a:r>
              <a:rPr lang="fr-FR" dirty="0" smtClean="0"/>
              <a:t>Extrait </a:t>
            </a:r>
            <a:r>
              <a:rPr lang="fr-FR" dirty="0"/>
              <a:t>du </a:t>
            </a:r>
            <a:r>
              <a:rPr lang="fr-FR" dirty="0">
                <a:hlinkClick r:id="rId7" tooltip=" (nouvelle fenêtre)"/>
              </a:rPr>
              <a:t>rapport Les 1000 premiers jours, là où tout commence</a:t>
            </a:r>
            <a:r>
              <a:rPr lang="fr-FR" dirty="0"/>
              <a:t>, p. 64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EE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37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fld id="{6A4A60EE-9D13-3442-9796-E718C6343EC1}" type="datetime1">
              <a:rPr lang="fr-FR" cap="all">
                <a:solidFill>
                  <a:prstClr val="black"/>
                </a:solidFill>
                <a:latin typeface="Calibri" panose="020F0502020204030204"/>
              </a:rPr>
              <a:pPr defTabSz="685800"/>
              <a:t>21/06/2022</a:t>
            </a:fld>
            <a:endParaRPr lang="fr-FR" cap="al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241536" y="596592"/>
            <a:ext cx="8424863" cy="8726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defTabSz="914378"/>
            <a:r>
              <a:rPr lang="fr-FR" sz="2400" dirty="0">
                <a:latin typeface="Bahnschrift" panose="020B0502040204020203" pitchFamily="34" charset="0"/>
              </a:rPr>
              <a:t>Que trouve-t-on dans une Maison des 1000 premiers jours ?</a:t>
            </a:r>
            <a:endParaRPr lang="fr-FR" sz="1800" dirty="0">
              <a:latin typeface="Bahnschrift" panose="020B0502040204020203" pitchFamily="34" charset="0"/>
            </a:endParaRP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94878" y="1469247"/>
            <a:ext cx="2826010" cy="3298016"/>
          </a:xfrm>
        </p:spPr>
        <p:txBody>
          <a:bodyPr>
            <a:noAutofit/>
          </a:bodyPr>
          <a:lstStyle/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6497FA"/>
                </a:solidFill>
              </a:rPr>
              <a:t>Un panel de services </a:t>
            </a:r>
            <a:r>
              <a:rPr lang="fr-FR" sz="1650" dirty="0"/>
              <a:t>défini localement, selon les besoins et les partenariats tissés ;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FCCE4A"/>
                </a:solidFill>
              </a:rPr>
              <a:t>Offre de soin, accompagnement, services </a:t>
            </a:r>
            <a:r>
              <a:rPr lang="fr-FR" sz="1650" dirty="0"/>
              <a:t>dans une logique de décloisonnement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8209" y="1311966"/>
            <a:ext cx="5108190" cy="362406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Exemples de services pouvant être proposés 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des information des parents sur les 1000 premiers jours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une aide à la découverte et à l’utilisation des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ressources numériques des 1000 premiers jours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(l’application mobile, le site 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2" tooltip="1000-premiers-jours.fr (nouvelle fenêtre)"/>
              </a:rPr>
              <a:t>1000-premiers-jours.fr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les sites 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3" tooltip="ameli.fr (nouvelle fenêtre)"/>
              </a:rPr>
              <a:t>ameli.fr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 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4" tooltip="monenfant.fr (nouvelle fenêtre)"/>
              </a:rPr>
              <a:t>monenfant.fr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 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5" tooltip="caf.fr (nouvelle fenêtre)"/>
              </a:rPr>
              <a:t>caf.fr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 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6" tooltip="msa.fr (nouvelle fenêtre)"/>
              </a:rPr>
              <a:t>msa.fr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)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 accompagnement des parents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pendant leurs 1000 premiers jours (y compris par l’organisation d’une antenne de la PMI ou en accueillant des séances de préparation à la naissance et à la parentalité)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 </a:t>
            </a:r>
            <a:r>
              <a:rPr lang="fr-FR" sz="1350" b="1" dirty="0">
                <a:solidFill>
                  <a:srgbClr val="5B9BD5"/>
                </a:solidFill>
                <a:latin typeface="Calibri" panose="020F0502020204030204"/>
              </a:rPr>
              <a:t>accueil des enfants en présence des parents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(ex. LAEP)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 </a:t>
            </a:r>
            <a:r>
              <a:rPr lang="fr-FR" sz="1350" b="1" dirty="0">
                <a:solidFill>
                  <a:srgbClr val="F2CD5A"/>
                </a:solidFill>
                <a:latin typeface="Calibri" panose="020F0502020204030204"/>
              </a:rPr>
              <a:t>accueil de jeunes enfants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(en particulier occasionnel ou ponctuel)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une </a:t>
            </a:r>
            <a:r>
              <a:rPr lang="fr-FR" sz="1350" b="1" dirty="0">
                <a:solidFill>
                  <a:srgbClr val="6497FA"/>
                </a:solidFill>
                <a:latin typeface="Calibri" panose="020F0502020204030204"/>
              </a:rPr>
              <a:t>activités d’éveil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artistique et culturel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des </a:t>
            </a:r>
            <a:r>
              <a:rPr lang="fr-FR" sz="1350" b="1" dirty="0">
                <a:solidFill>
                  <a:srgbClr val="EE6E60"/>
                </a:solidFill>
                <a:latin typeface="Calibri" panose="020F0502020204030204"/>
              </a:rPr>
              <a:t>groupes de parents 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et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ateliers collectifs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;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 guichet unique administratif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pour les parents (par exemple pour les demandes de solution d’accueil – collectif ou individuel).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EE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4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38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fld id="{6A4A60EE-9D13-3442-9796-E718C6343EC1}" type="datetime1">
              <a:rPr lang="fr-FR" cap="all">
                <a:solidFill>
                  <a:prstClr val="black"/>
                </a:solidFill>
                <a:latin typeface="Calibri" panose="020F0502020204030204"/>
              </a:rPr>
              <a:pPr defTabSz="685800"/>
              <a:t>21/06/2022</a:t>
            </a:fld>
            <a:endParaRPr lang="fr-FR" cap="al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241536" y="596592"/>
            <a:ext cx="8424863" cy="8726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defTabSz="914378"/>
            <a:r>
              <a:rPr lang="fr-FR" sz="2400" dirty="0">
                <a:latin typeface="Bahnschrift" panose="020B0502040204020203" pitchFamily="34" charset="0"/>
              </a:rPr>
              <a:t>Qui peut devenir Maison des 1000 premiers jours ?</a:t>
            </a:r>
            <a:endParaRPr lang="fr-FR" sz="1800" dirty="0">
              <a:latin typeface="Bahnschrift" panose="020B0502040204020203" pitchFamily="34" charset="0"/>
            </a:endParaRP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94878" y="1469247"/>
            <a:ext cx="2826010" cy="3298016"/>
          </a:xfrm>
        </p:spPr>
        <p:txBody>
          <a:bodyPr>
            <a:noAutofit/>
          </a:bodyPr>
          <a:lstStyle/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dirty="0"/>
              <a:t>Partir préférentiellement de </a:t>
            </a:r>
            <a:r>
              <a:rPr lang="fr-FR" sz="1650" b="1" dirty="0"/>
              <a:t>structures en place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6497FA"/>
                </a:solidFill>
              </a:rPr>
              <a:t>Pour tout ou partie de l’activité </a:t>
            </a:r>
            <a:r>
              <a:rPr lang="fr-FR" sz="1650" dirty="0"/>
              <a:t>;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FCCE4A"/>
                </a:solidFill>
              </a:rPr>
              <a:t>A partir de structures existantes ;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EE6E60"/>
                </a:solidFill>
              </a:rPr>
              <a:t>A condition de diversifier l’offre de service ;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8FC788"/>
                </a:solidFill>
              </a:rPr>
              <a:t>En s’appuyant sur des partenariats locaux.</a:t>
            </a:r>
            <a:endParaRPr lang="fr-FR" sz="1650" b="1" dirty="0">
              <a:solidFill>
                <a:srgbClr val="FCCE4A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58209" y="1580961"/>
            <a:ext cx="5108190" cy="216982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Exemples de structures pouvant s’engager dans un projet de Maison des 1000 premiers jours :</a:t>
            </a: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centre de PMI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Relais Petite Enfance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Une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Maison des parents ou de la parentalité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LAEP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centre social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ou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EVS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Une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crèche</a:t>
            </a: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 (notamment familiale ou parentale)</a:t>
            </a: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Un </a:t>
            </a: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tiers-lieu</a:t>
            </a:r>
            <a:endParaRPr lang="fr-FR" sz="135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06386" indent="-214313" defTabSz="685800">
              <a:buFont typeface="Arial" panose="020B0604020202020204" pitchFamily="34" charset="0"/>
              <a:buChar char="•"/>
            </a:pPr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Etc.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EE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9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39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/>
            <a:fld id="{6A4A60EE-9D13-3442-9796-E718C6343EC1}" type="datetime1">
              <a:rPr lang="fr-FR" cap="all">
                <a:solidFill>
                  <a:prstClr val="black"/>
                </a:solidFill>
                <a:latin typeface="Calibri" panose="020F0502020204030204"/>
              </a:rPr>
              <a:pPr defTabSz="685800"/>
              <a:t>21/06/2022</a:t>
            </a:fld>
            <a:endParaRPr lang="fr-FR" cap="al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241536" y="596592"/>
            <a:ext cx="8424863" cy="8726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905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333" b="1" kern="1200">
                <a:solidFill>
                  <a:srgbClr val="5770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288" defTabSz="914378"/>
            <a:r>
              <a:rPr lang="fr-FR" sz="2400" dirty="0">
                <a:latin typeface="Bahnschrift" panose="020B0502040204020203" pitchFamily="34" charset="0"/>
              </a:rPr>
              <a:t>Quelles possibilités de financement ?</a:t>
            </a:r>
            <a:endParaRPr lang="fr-FR" sz="1800" dirty="0">
              <a:latin typeface="Bahnschrift" panose="020B0502040204020203" pitchFamily="34" charset="0"/>
            </a:endParaRP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294877" y="1469247"/>
            <a:ext cx="3688814" cy="3298016"/>
          </a:xfrm>
        </p:spPr>
        <p:txBody>
          <a:bodyPr>
            <a:noAutofit/>
          </a:bodyPr>
          <a:lstStyle/>
          <a:p>
            <a:pPr marL="92073" indent="0">
              <a:buNone/>
            </a:pPr>
            <a:r>
              <a:rPr lang="fr-FR" sz="1650" dirty="0"/>
              <a:t>Le volet 3 du </a:t>
            </a:r>
            <a:r>
              <a:rPr lang="fr-FR" sz="1650" b="1" dirty="0"/>
              <a:t>Fonds National Parentalité </a:t>
            </a:r>
            <a:r>
              <a:rPr lang="fr-FR" sz="1650" dirty="0"/>
              <a:t>de la CNAF (nouveau) : 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6497FA"/>
                </a:solidFill>
              </a:rPr>
              <a:t>Une exigence d’articulation entre les différents professionnels et services</a:t>
            </a:r>
            <a:endParaRPr lang="fr-FR" sz="1650" dirty="0"/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FCCE4A"/>
                </a:solidFill>
              </a:rPr>
              <a:t>Un minimum de 5 demi-journées d’ouverture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EE6E60"/>
                </a:solidFill>
              </a:rPr>
              <a:t>Présence d’au moins un accueillant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8FC788"/>
                </a:solidFill>
              </a:rPr>
              <a:t>Un accueil inconditionnel</a:t>
            </a:r>
          </a:p>
          <a:p>
            <a:pPr marL="377816" indent="-285743"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srgbClr val="6497FA"/>
                </a:solidFill>
              </a:rPr>
              <a:t>Des groupes de parents</a:t>
            </a:r>
          </a:p>
          <a:p>
            <a:pPr marL="92073" indent="0">
              <a:buNone/>
            </a:pPr>
            <a:r>
              <a:rPr lang="fr-FR" sz="1650" b="1" dirty="0"/>
              <a:t>NB : veiller à distinguer les différentes activités </a:t>
            </a:r>
            <a:endParaRPr lang="fr-FR" sz="1650" dirty="0"/>
          </a:p>
        </p:txBody>
      </p:sp>
      <p:sp>
        <p:nvSpPr>
          <p:cNvPr id="4" name="ZoneTexte 3"/>
          <p:cNvSpPr txBox="1"/>
          <p:nvPr/>
        </p:nvSpPr>
        <p:spPr>
          <a:xfrm>
            <a:off x="4709832" y="1580960"/>
            <a:ext cx="3956567" cy="216982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 noter :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L’aide au fonctionnement peut couvrir 60% des coûts de fonctionnement de la structure ou du service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Dans la limite d’un prix plafond fixé en 2022 à 39470 €/an (soit 23 682 euros)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Possibilité de financement complémentaire via les fons locaux de la CAF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Principe de cofinancement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Possibilité de « juxtaposer » différentes activités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0472" y="0"/>
            <a:ext cx="323528" cy="5143500"/>
          </a:xfrm>
          <a:prstGeom prst="rect">
            <a:avLst/>
          </a:prstGeom>
          <a:solidFill>
            <a:srgbClr val="EE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2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1. </a:t>
            </a:r>
            <a:r>
              <a:rPr lang="fr-FR" dirty="0" smtClean="0">
                <a:latin typeface="Marianne" panose="02000000000000000000" pitchFamily="2" charset="0"/>
              </a:rPr>
              <a:t>Pourquoi </a:t>
            </a:r>
            <a:r>
              <a:rPr lang="fr-FR" dirty="0" smtClean="0">
                <a:latin typeface="Marianne" panose="02000000000000000000" pitchFamily="2" charset="0"/>
              </a:rPr>
              <a:t>un « projet » des 1000 premiers jours ?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3850" y="1347614"/>
            <a:ext cx="8281169" cy="252028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Une initiative du Président de la République à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l’automne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2019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, sur un thème poussé par l’OMS et l’UNICEF. </a:t>
            </a:r>
          </a:p>
          <a:p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algn="r"/>
            <a:r>
              <a:rPr lang="fr-FR" i="1" dirty="0" smtClean="0">
                <a:latin typeface="Marianne" panose="02000000000000000000" pitchFamily="2" charset="0"/>
              </a:rPr>
              <a:t>« </a:t>
            </a:r>
            <a:r>
              <a:rPr lang="fr-FR" b="1" i="1" dirty="0" smtClean="0">
                <a:latin typeface="Marianne" panose="02000000000000000000" pitchFamily="2" charset="0"/>
              </a:rPr>
              <a:t>faire que nos enfants soient le mieux possible en France pendant les 1000 premiers jours de vie</a:t>
            </a:r>
            <a:r>
              <a:rPr lang="fr-FR" i="1" dirty="0" smtClean="0">
                <a:latin typeface="Marianne" panose="02000000000000000000" pitchFamily="2" charset="0"/>
              </a:rPr>
              <a:t> » et « </a:t>
            </a:r>
            <a:r>
              <a:rPr lang="fr-FR" b="1" i="1" dirty="0" smtClean="0">
                <a:latin typeface="Marianne" panose="02000000000000000000" pitchFamily="2" charset="0"/>
              </a:rPr>
              <a:t>aider les parents à devenir parents</a:t>
            </a:r>
            <a:r>
              <a:rPr lang="fr-FR" i="1" dirty="0" smtClean="0">
                <a:latin typeface="Marianne" panose="02000000000000000000" pitchFamily="2" charset="0"/>
              </a:rPr>
              <a:t> » (Emmanuel Macron, Unesco, 20 novembre 2019)</a:t>
            </a:r>
          </a:p>
          <a:p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Un « projet » pour </a:t>
            </a:r>
            <a:r>
              <a:rPr lang="fr-FR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tester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la </a:t>
            </a:r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pertinence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d’une </a:t>
            </a:r>
            <a:r>
              <a:rPr lang="fr-FR" b="1" dirty="0">
                <a:solidFill>
                  <a:schemeClr val="tx1"/>
                </a:solidFill>
                <a:latin typeface="Marianne" panose="02000000000000000000" pitchFamily="2" charset="0"/>
              </a:rPr>
              <a:t>nouvelle approche de l’action publique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Centrée 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sur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l’enfant, ses besoins et ses parents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Décloisonnée (faisant travailler ensemble des professionnels pluriels)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Appuyée sur un consensus scientifique</a:t>
            </a:r>
            <a:endParaRPr lang="fr-FR" dirty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45078013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1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1. </a:t>
            </a:r>
            <a:r>
              <a:rPr lang="fr-FR" dirty="0" smtClean="0">
                <a:latin typeface="Marianne" panose="02000000000000000000" pitchFamily="2" charset="0"/>
              </a:rPr>
              <a:t>Pourquoi </a:t>
            </a:r>
            <a:r>
              <a:rPr lang="fr-FR" dirty="0" smtClean="0">
                <a:latin typeface="Marianne" panose="02000000000000000000" pitchFamily="2" charset="0"/>
              </a:rPr>
              <a:t>un « projet » des 1000 premiers jours ?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115616" y="1347614"/>
            <a:ext cx="7489403" cy="2808312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Un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pilotage « </a:t>
            </a:r>
            <a:r>
              <a:rPr lang="fr-FR" b="1" dirty="0" smtClean="0">
                <a:solidFill>
                  <a:srgbClr val="6EC785"/>
                </a:solidFill>
                <a:latin typeface="Marianne" panose="02000000000000000000" pitchFamily="2" charset="0"/>
              </a:rPr>
              <a:t>pionnier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 »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Une direction de projet (équipe ultralégère)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Au Secrétariat général des ministères sociaux (vs. dans une direction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centrale, ex. DGS ou DGCS)</a:t>
            </a:r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Une équipe projet large : </a:t>
            </a:r>
            <a:r>
              <a:rPr lang="fr-FR" dirty="0" err="1" smtClean="0">
                <a:solidFill>
                  <a:schemeClr val="tx1"/>
                </a:solidFill>
                <a:latin typeface="Marianne" panose="02000000000000000000" pitchFamily="2" charset="0"/>
              </a:rPr>
              <a:t>interdirectionnelle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+ inter-caisse +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interministérielle</a:t>
            </a:r>
          </a:p>
          <a:p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Une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ambition limitée :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non pas de substituer mais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 poser des </a:t>
            </a:r>
            <a:r>
              <a:rPr lang="fr-FR" b="1" dirty="0" smtClean="0">
                <a:solidFill>
                  <a:srgbClr val="EE6D5F"/>
                </a:solidFill>
                <a:latin typeface="Marianne" panose="02000000000000000000" pitchFamily="2" charset="0"/>
              </a:rPr>
              <a:t>premiers j</a:t>
            </a:r>
            <a:r>
              <a:rPr lang="fr-FR" b="1" dirty="0" smtClean="0">
                <a:solidFill>
                  <a:srgbClr val="EE6D5F"/>
                </a:solidFill>
                <a:latin typeface="Marianne" panose="02000000000000000000" pitchFamily="2" charset="0"/>
              </a:rPr>
              <a:t>alons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d’une possible nouvelle politique </a:t>
            </a:r>
            <a:r>
              <a:rPr lang="fr-FR" b="1" dirty="0" smtClean="0">
                <a:solidFill>
                  <a:schemeClr val="tx1"/>
                </a:solidFill>
                <a:latin typeface="Marianne" panose="02000000000000000000" pitchFamily="2" charset="0"/>
              </a:rPr>
              <a:t>publique 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dans le temps contraint d’une fin de mandature et de la crise </a:t>
            </a:r>
            <a:r>
              <a:rPr lang="fr-FR" dirty="0" err="1" smtClean="0">
                <a:solidFill>
                  <a:schemeClr val="tx1"/>
                </a:solidFill>
                <a:latin typeface="Marianne" panose="02000000000000000000" pitchFamily="2" charset="0"/>
              </a:rPr>
              <a:t>Covid</a:t>
            </a: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.</a:t>
            </a:r>
            <a:endParaRPr lang="fr-FR" b="1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Tactique du coucou (faire partout une place aux 1000 premiers jours)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Faire confluer les actions dans un lit commun (créer de l’efficacité et de la visibilité)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Marianne" panose="02000000000000000000" pitchFamily="2" charset="0"/>
              </a:rPr>
              <a:t>Identifier des actions clefs (miser sur les articulations – ex. : le congé paternité)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45078013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0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5472" y="771550"/>
            <a:ext cx="8424863" cy="53999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Marianne" panose="02000000000000000000" pitchFamily="2" charset="0"/>
              </a:rPr>
              <a:t>2. Pourquoi ?</a:t>
            </a:r>
            <a:r>
              <a:rPr lang="fr-FR" dirty="0" smtClean="0">
                <a:latin typeface="Marianne" panose="02000000000000000000" pitchFamily="2" charset="0"/>
              </a:rPr>
              <a:t/>
            </a:r>
            <a:br>
              <a:rPr lang="fr-FR" dirty="0" smtClean="0">
                <a:latin typeface="Marianne" panose="02000000000000000000" pitchFamily="2" charset="0"/>
              </a:rPr>
            </a:br>
            <a:r>
              <a:rPr lang="fr-FR" sz="2400" i="1" dirty="0" smtClean="0">
                <a:latin typeface="Marianne" panose="02000000000000000000" pitchFamily="2" charset="0"/>
              </a:rPr>
              <a:t>Mieux accompagner les parents dans cette période clef.</a:t>
            </a:r>
            <a:endParaRPr lang="fr-FR" sz="2400" i="1" dirty="0"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879784623"/>
              </p:ext>
            </p:extLst>
          </p:nvPr>
        </p:nvGraphicFramePr>
        <p:xfrm>
          <a:off x="360360" y="987574"/>
          <a:ext cx="8424863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0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7169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2" charset="0"/>
              </a:rPr>
              <a:t>Les </a:t>
            </a:r>
            <a:r>
              <a:rPr lang="fr-FR" b="1" dirty="0">
                <a:solidFill>
                  <a:srgbClr val="6A9BFA"/>
                </a:solidFill>
                <a:latin typeface="Marianne" panose="02000000000000000000" pitchFamily="2" charset="0"/>
              </a:rPr>
              <a:t>1</a:t>
            </a:r>
            <a:r>
              <a:rPr lang="fr-FR" b="1" dirty="0">
                <a:solidFill>
                  <a:srgbClr val="EE6D5F"/>
                </a:solidFill>
                <a:latin typeface="Marianne" panose="02000000000000000000" pitchFamily="2" charset="0"/>
              </a:rPr>
              <a:t>0</a:t>
            </a:r>
            <a:r>
              <a:rPr lang="fr-FR" b="1" dirty="0">
                <a:solidFill>
                  <a:srgbClr val="76CA8B"/>
                </a:solidFill>
                <a:latin typeface="Marianne" panose="02000000000000000000" pitchFamily="2" charset="0"/>
              </a:rPr>
              <a:t>0</a:t>
            </a:r>
            <a:r>
              <a:rPr lang="fr-FR" b="1" dirty="0">
                <a:solidFill>
                  <a:srgbClr val="FCCE4A"/>
                </a:solidFill>
                <a:latin typeface="Marianne" panose="02000000000000000000" pitchFamily="2" charset="0"/>
              </a:rPr>
              <a:t>0</a:t>
            </a:r>
            <a:r>
              <a:rPr lang="fr-FR" b="1" dirty="0" smtClean="0">
                <a:latin typeface="Marianne" panose="02000000000000000000" pitchFamily="2" charset="0"/>
              </a:rPr>
              <a:t> premiers jours c’est </a:t>
            </a:r>
            <a:r>
              <a:rPr lang="fr-FR" b="1" dirty="0" smtClean="0">
                <a:latin typeface="Marianne" panose="02000000000000000000" pitchFamily="2" charset="0"/>
              </a:rPr>
              <a:t>…</a:t>
            </a:r>
            <a:endParaRPr lang="fr-FR" b="1" dirty="0" smtClean="0">
              <a:latin typeface="Marianne" panose="02000000000000000000" pitchFamily="2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42568869"/>
              </p:ext>
            </p:extLst>
          </p:nvPr>
        </p:nvGraphicFramePr>
        <p:xfrm>
          <a:off x="323850" y="1165662"/>
          <a:ext cx="8424862" cy="246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115616" y="38466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latin typeface="Marianne" panose="02000000000000000000" pitchFamily="2" charset="0"/>
              </a:rPr>
              <a:t>… Une </a:t>
            </a:r>
            <a:r>
              <a:rPr lang="fr-FR" b="1" dirty="0" smtClean="0">
                <a:solidFill>
                  <a:srgbClr val="6497FA"/>
                </a:solidFill>
                <a:latin typeface="Marianne" panose="02000000000000000000" pitchFamily="2" charset="0"/>
              </a:rPr>
              <a:t>fenêtre temporelle </a:t>
            </a:r>
            <a:r>
              <a:rPr lang="fr-FR" b="1" dirty="0" smtClean="0">
                <a:latin typeface="Marianne" panose="02000000000000000000" pitchFamily="2" charset="0"/>
              </a:rPr>
              <a:t>pour une </a:t>
            </a:r>
            <a:r>
              <a:rPr lang="fr-FR" b="1" dirty="0" smtClean="0">
                <a:solidFill>
                  <a:srgbClr val="FCCE4A"/>
                </a:solidFill>
                <a:latin typeface="Marianne" panose="02000000000000000000" pitchFamily="2" charset="0"/>
              </a:rPr>
              <a:t>action plurielle </a:t>
            </a:r>
          </a:p>
          <a:p>
            <a:pPr algn="r"/>
            <a:r>
              <a:rPr lang="fr-FR" b="1" dirty="0" smtClean="0">
                <a:latin typeface="Marianne" panose="02000000000000000000" pitchFamily="2" charset="0"/>
              </a:rPr>
              <a:t>de </a:t>
            </a:r>
            <a:r>
              <a:rPr lang="fr-FR" b="1" dirty="0" smtClean="0">
                <a:solidFill>
                  <a:srgbClr val="6EC785"/>
                </a:solidFill>
                <a:latin typeface="Marianne" panose="02000000000000000000" pitchFamily="2" charset="0"/>
              </a:rPr>
              <a:t>santé publique </a:t>
            </a:r>
            <a:r>
              <a:rPr lang="fr-FR" b="1" dirty="0" smtClean="0">
                <a:latin typeface="Marianne" panose="02000000000000000000" pitchFamily="2" charset="0"/>
              </a:rPr>
              <a:t>et de lutte contre les </a:t>
            </a:r>
            <a:r>
              <a:rPr lang="fr-FR" b="1" dirty="0" smtClean="0">
                <a:solidFill>
                  <a:srgbClr val="EE6E60"/>
                </a:solidFill>
                <a:latin typeface="Marianne" panose="02000000000000000000" pitchFamily="2" charset="0"/>
              </a:rPr>
              <a:t>inégalités</a:t>
            </a:r>
            <a:r>
              <a:rPr lang="fr-FR" b="1" dirty="0" smtClean="0">
                <a:latin typeface="Marianne" panose="02000000000000000000" pitchFamily="2" charset="0"/>
              </a:rPr>
              <a:t> </a:t>
            </a:r>
            <a:endParaRPr lang="fr-FR" b="1" dirty="0" smtClean="0">
              <a:latin typeface="Marianne" panose="02000000000000000000" pitchFamily="2" charset="0"/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845884199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00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5472" y="771550"/>
            <a:ext cx="8424863" cy="539991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Marianne" panose="02000000000000000000" pitchFamily="2" charset="0"/>
              </a:rPr>
              <a:t>3</a:t>
            </a:r>
            <a:r>
              <a:rPr lang="fr-FR" dirty="0" smtClean="0">
                <a:latin typeface="Marianne" panose="02000000000000000000" pitchFamily="2" charset="0"/>
              </a:rPr>
              <a:t>. Qu’avons-nous fait ?</a:t>
            </a:r>
            <a:r>
              <a:rPr lang="fr-FR" dirty="0" smtClean="0">
                <a:latin typeface="Marianne" panose="02000000000000000000" pitchFamily="2" charset="0"/>
              </a:rPr>
              <a:t/>
            </a:r>
            <a:br>
              <a:rPr lang="fr-FR" dirty="0" smtClean="0">
                <a:latin typeface="Marianne" panose="02000000000000000000" pitchFamily="2" charset="0"/>
              </a:rPr>
            </a:br>
            <a:r>
              <a:rPr lang="fr-FR" sz="2400" i="1" dirty="0" smtClean="0">
                <a:latin typeface="Marianne" panose="02000000000000000000" pitchFamily="2" charset="0"/>
              </a:rPr>
              <a:t>Poser les premiers jalons d’une nouvelle politique publique.</a:t>
            </a:r>
            <a:endParaRPr lang="fr-FR" sz="2400" i="1" dirty="0">
              <a:latin typeface="Marianne" panose="020000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83405406"/>
              </p:ext>
            </p:extLst>
          </p:nvPr>
        </p:nvGraphicFramePr>
        <p:xfrm>
          <a:off x="360360" y="987574"/>
          <a:ext cx="8424863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5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21/06/2022</a:t>
            </a:fld>
            <a:endParaRPr lang="fr-FR" cap="all" dirty="0"/>
          </a:p>
        </p:txBody>
      </p:sp>
      <p:sp>
        <p:nvSpPr>
          <p:cNvPr id="27" name="ZoneTexte 26"/>
          <p:cNvSpPr txBox="1"/>
          <p:nvPr/>
        </p:nvSpPr>
        <p:spPr>
          <a:xfrm>
            <a:off x="179512" y="70794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Marianne" panose="02000000000000000000" pitchFamily="2" charset="0"/>
              </a:rPr>
              <a:t>Depuis </a:t>
            </a:r>
            <a:r>
              <a:rPr lang="fr-FR" b="1" dirty="0" smtClean="0">
                <a:latin typeface="Marianne" panose="02000000000000000000" pitchFamily="2" charset="0"/>
              </a:rPr>
              <a:t>2020, </a:t>
            </a:r>
            <a:r>
              <a:rPr lang="fr-FR" b="1" dirty="0" smtClean="0">
                <a:latin typeface="Marianne" panose="02000000000000000000" pitchFamily="2" charset="0"/>
              </a:rPr>
              <a:t>le projet des </a:t>
            </a:r>
            <a:r>
              <a:rPr lang="fr-FR" b="1" dirty="0">
                <a:solidFill>
                  <a:srgbClr val="6A9BFA"/>
                </a:solidFill>
                <a:latin typeface="Marianne" panose="02000000000000000000" pitchFamily="2" charset="0"/>
              </a:rPr>
              <a:t>1</a:t>
            </a:r>
            <a:r>
              <a:rPr lang="fr-FR" b="1" dirty="0">
                <a:solidFill>
                  <a:srgbClr val="EE6D5F"/>
                </a:solidFill>
                <a:latin typeface="Marianne" panose="02000000000000000000" pitchFamily="2" charset="0"/>
              </a:rPr>
              <a:t>0</a:t>
            </a:r>
            <a:r>
              <a:rPr lang="fr-FR" b="1" dirty="0">
                <a:solidFill>
                  <a:srgbClr val="76CA8B"/>
                </a:solidFill>
                <a:latin typeface="Marianne" panose="02000000000000000000" pitchFamily="2" charset="0"/>
              </a:rPr>
              <a:t>0</a:t>
            </a:r>
            <a:r>
              <a:rPr lang="fr-FR" b="1" dirty="0">
                <a:solidFill>
                  <a:srgbClr val="FCCE4A"/>
                </a:solidFill>
                <a:latin typeface="Marianne" panose="02000000000000000000" pitchFamily="2" charset="0"/>
              </a:rPr>
              <a:t>0</a:t>
            </a:r>
            <a:r>
              <a:rPr lang="fr-FR" b="1" dirty="0" smtClean="0">
                <a:latin typeface="Marianne" panose="02000000000000000000" pitchFamily="2" charset="0"/>
              </a:rPr>
              <a:t> premiers jours c’est :</a:t>
            </a:r>
          </a:p>
        </p:txBody>
      </p:sp>
      <p:graphicFrame>
        <p:nvGraphicFramePr>
          <p:cNvPr id="28" name="Diagramme 27"/>
          <p:cNvGraphicFramePr/>
          <p:nvPr>
            <p:extLst>
              <p:ext uri="{D42A27DB-BD31-4B8C-83A1-F6EECF244321}">
                <p14:modId xmlns:p14="http://schemas.microsoft.com/office/powerpoint/2010/main" val="162986244"/>
              </p:ext>
            </p:extLst>
          </p:nvPr>
        </p:nvGraphicFramePr>
        <p:xfrm>
          <a:off x="323849" y="1242402"/>
          <a:ext cx="8424863" cy="284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685345"/>
            <a:ext cx="775092" cy="1098155"/>
          </a:xfrm>
          <a:prstGeom prst="rect">
            <a:avLst/>
          </a:prstGeom>
          <a:ln>
            <a:solidFill>
              <a:srgbClr val="6497FA"/>
            </a:solidFill>
          </a:ln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287823426"/>
              </p:ext>
            </p:extLst>
          </p:nvPr>
        </p:nvGraphicFramePr>
        <p:xfrm>
          <a:off x="4788024" y="-117084"/>
          <a:ext cx="3960689" cy="92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373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1000PJ (2)</Template>
  <TotalTime>22144</TotalTime>
  <Words>4410</Words>
  <Application>Microsoft Office PowerPoint</Application>
  <PresentationFormat>Affichage à l'écran (16:9)</PresentationFormat>
  <Paragraphs>548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50" baseType="lpstr">
      <vt:lpstr>Malgun Gothic Semilight</vt:lpstr>
      <vt:lpstr>Arial</vt:lpstr>
      <vt:lpstr>Bahnschrift</vt:lpstr>
      <vt:lpstr>Calibri</vt:lpstr>
      <vt:lpstr>Calibri Light</vt:lpstr>
      <vt:lpstr>Helvetica Neue</vt:lpstr>
      <vt:lpstr>Marianne</vt:lpstr>
      <vt:lpstr>Montserrat</vt:lpstr>
      <vt:lpstr>Wingdings</vt:lpstr>
      <vt:lpstr>PREMIER MINISTRE</vt:lpstr>
      <vt:lpstr>Thème Office</vt:lpstr>
      <vt:lpstr>Présentation PowerPoint</vt:lpstr>
      <vt:lpstr>Au menu</vt:lpstr>
      <vt:lpstr>1. Pourquoi un « projet » des 1000 premiers jours ?</vt:lpstr>
      <vt:lpstr>1. Pourquoi un « projet » des 1000 premiers jours ?</vt:lpstr>
      <vt:lpstr>1. Pourquoi un « projet » des 1000 premiers jours ?</vt:lpstr>
      <vt:lpstr>2. Pourquoi ? Mieux accompagner les parents dans cette période clef.</vt:lpstr>
      <vt:lpstr>Présentation PowerPoint</vt:lpstr>
      <vt:lpstr>3. Qu’avons-nous fait ? Poser les premiers jalons d’une nouvelle politique publique.</vt:lpstr>
      <vt:lpstr>Présentation PowerPoint</vt:lpstr>
      <vt:lpstr>Présentation PowerPoint</vt:lpstr>
      <vt:lpstr>Présentation PowerPoint</vt:lpstr>
      <vt:lpstr>Présentation PowerPoint</vt:lpstr>
      <vt:lpstr>Focus – Expérimentation Sac des 1000 premiers jours</vt:lpstr>
      <vt:lpstr>Focus – Expérimentation Sac des 1000 premiers jours</vt:lpstr>
      <vt:lpstr>Focus – Expérimentation Sac des 1000 premiers jours</vt:lpstr>
      <vt:lpstr>Focus – Expérimentation Sac des 1000 premiers jours</vt:lpstr>
      <vt:lpstr>Focus – Expérimentation Sac des 1000 premiers jours</vt:lpstr>
      <vt:lpstr>Focus – Expérimentation Sac des 1000 premiers jours</vt:lpstr>
      <vt:lpstr>Focus – Expérimentation Sac des 1000 premiers jours</vt:lpstr>
      <vt:lpstr>4. Et maintenant ? Comment transformer l’essai.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Focus – Expérimentation du Référent Parcours Périnatalité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LAMY DE LA CHAPELLE, Mathilde (SGMCAS)</dc:creator>
  <cp:lastModifiedBy>MANCHON, Pierre-Yves (SGMCAS)</cp:lastModifiedBy>
  <cp:revision>245</cp:revision>
  <dcterms:created xsi:type="dcterms:W3CDTF">2021-07-26T17:37:12Z</dcterms:created>
  <dcterms:modified xsi:type="dcterms:W3CDTF">2022-06-21T14:48:21Z</dcterms:modified>
</cp:coreProperties>
</file>