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3" r:id="rId11"/>
    <p:sldId id="264" r:id="rId12"/>
    <p:sldId id="27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BB1F9-C316-48C5-B002-14D01F473D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AB3B48F-2729-46DF-A94B-79779C4AB6ED}">
      <dgm:prSet/>
      <dgm:spPr/>
      <dgm:t>
        <a:bodyPr/>
        <a:lstStyle/>
        <a:p>
          <a:r>
            <a:rPr lang="fr-FR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L’activité libérale plébiscitée par les GO</a:t>
          </a:r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: elle permet une liberté de pratique très appréciée. Elle s’oppose à la rigidité de l’organisation de l’hôpital public. Elle s’enrichira de la collaboration avec les sage femmes libérales.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A72CA-1C18-4945-8966-F47D05461188}" type="parTrans" cxnId="{15B2D59B-9A54-4CFE-90C3-8C1DDCF34D74}">
      <dgm:prSet/>
      <dgm:spPr/>
      <dgm:t>
        <a:bodyPr/>
        <a:lstStyle/>
        <a:p>
          <a:endParaRPr lang="en-US"/>
        </a:p>
      </dgm:t>
    </dgm:pt>
    <dgm:pt modelId="{AD6F01F9-82E0-4CCC-9AC6-06E4091B1E9D}" type="sibTrans" cxnId="{15B2D59B-9A54-4CFE-90C3-8C1DDCF34D74}">
      <dgm:prSet/>
      <dgm:spPr/>
      <dgm:t>
        <a:bodyPr/>
        <a:lstStyle/>
        <a:p>
          <a:endParaRPr lang="en-US"/>
        </a:p>
      </dgm:t>
    </dgm:pt>
    <dgm:pt modelId="{D0CF9CAC-5E19-4B04-A90C-3E8C3A7452F2}">
      <dgm:prSet/>
      <dgm:spPr/>
      <dgm:t>
        <a:bodyPr/>
        <a:lstStyle/>
        <a:p>
          <a:r>
            <a:rPr lang="fr-FR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Le secteur à honoraires libres </a:t>
          </a:r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permet la souplesse des pratiques, il libère de l’exercice contraint pour raison économique. Il est très majoritaire (70% des GO, en hausse)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7E3C1-BBA7-49EE-8081-1DBA2013A376}" type="parTrans" cxnId="{CD65C59B-A6BE-4CC5-9FF7-B0322153CCF0}">
      <dgm:prSet/>
      <dgm:spPr/>
      <dgm:t>
        <a:bodyPr/>
        <a:lstStyle/>
        <a:p>
          <a:endParaRPr lang="en-US"/>
        </a:p>
      </dgm:t>
    </dgm:pt>
    <dgm:pt modelId="{711DC7B4-A59C-454A-BC5B-4383CFE8C36D}" type="sibTrans" cxnId="{CD65C59B-A6BE-4CC5-9FF7-B0322153CCF0}">
      <dgm:prSet/>
      <dgm:spPr/>
      <dgm:t>
        <a:bodyPr/>
        <a:lstStyle/>
        <a:p>
          <a:endParaRPr lang="en-US"/>
        </a:p>
      </dgm:t>
    </dgm:pt>
    <dgm:pt modelId="{B007E734-6351-49EC-BF70-3B1285AD672B}">
      <dgm:prSet/>
      <dgm:spPr/>
      <dgm:t>
        <a:bodyPr/>
        <a:lstStyle/>
        <a:p>
          <a:r>
            <a:rPr lang="fr-FR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La capacité à s’adapter aux préférences des femmes</a:t>
          </a:r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 dans des délais plus rapides qu’à l’Hôpital public.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F730F-3540-4C10-8254-5017F224ED85}" type="parTrans" cxnId="{DCE87862-7718-42D5-8959-3C87689B5185}">
      <dgm:prSet/>
      <dgm:spPr/>
      <dgm:t>
        <a:bodyPr/>
        <a:lstStyle/>
        <a:p>
          <a:endParaRPr lang="en-US"/>
        </a:p>
      </dgm:t>
    </dgm:pt>
    <dgm:pt modelId="{324F921A-0466-40ED-B1ED-EE62153A5E0E}" type="sibTrans" cxnId="{DCE87862-7718-42D5-8959-3C87689B5185}">
      <dgm:prSet/>
      <dgm:spPr/>
      <dgm:t>
        <a:bodyPr/>
        <a:lstStyle/>
        <a:p>
          <a:endParaRPr lang="en-US"/>
        </a:p>
      </dgm:t>
    </dgm:pt>
    <dgm:pt modelId="{D7118B25-FB53-4304-ACD7-8AD5014D7BAD}">
      <dgm:prSet/>
      <dgm:spPr/>
      <dgm:t>
        <a:bodyPr/>
        <a:lstStyle/>
        <a:p>
          <a:r>
            <a:rPr lang="fr-FR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La gestion des risques </a:t>
          </a:r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(Gynerisq) individuelle et ou en équipe qui a un temps d’avance sur celle de l’Hôpital public dans la perspective de la </a:t>
          </a:r>
          <a:r>
            <a:rPr lang="fr-FR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recertification</a:t>
          </a:r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 des médecins et des sage-femmes.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31931-B9AC-43F4-B459-C32D75EB6B60}" type="parTrans" cxnId="{AA448058-4391-445B-9073-3AF1DCD5306B}">
      <dgm:prSet/>
      <dgm:spPr/>
      <dgm:t>
        <a:bodyPr/>
        <a:lstStyle/>
        <a:p>
          <a:endParaRPr lang="en-US"/>
        </a:p>
      </dgm:t>
    </dgm:pt>
    <dgm:pt modelId="{C6D31E4F-DEAE-454B-A1B1-6228EBD6424F}" type="sibTrans" cxnId="{AA448058-4391-445B-9073-3AF1DCD5306B}">
      <dgm:prSet/>
      <dgm:spPr/>
      <dgm:t>
        <a:bodyPr/>
        <a:lstStyle/>
        <a:p>
          <a:endParaRPr lang="en-US"/>
        </a:p>
      </dgm:t>
    </dgm:pt>
    <dgm:pt modelId="{6FC7804D-C197-4435-9503-AF61BC2C7E95}" type="pres">
      <dgm:prSet presAssocID="{DFFBB1F9-C316-48C5-B002-14D01F473DC3}" presName="linear" presStyleCnt="0">
        <dgm:presLayoutVars>
          <dgm:animLvl val="lvl"/>
          <dgm:resizeHandles val="exact"/>
        </dgm:presLayoutVars>
      </dgm:prSet>
      <dgm:spPr/>
    </dgm:pt>
    <dgm:pt modelId="{D00EBAD7-FEB3-421D-BBC3-C452EC5C4BE0}" type="pres">
      <dgm:prSet presAssocID="{0AB3B48F-2729-46DF-A94B-79779C4AB6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96F287F-2AEF-45AE-A497-1205062B76A4}" type="pres">
      <dgm:prSet presAssocID="{AD6F01F9-82E0-4CCC-9AC6-06E4091B1E9D}" presName="spacer" presStyleCnt="0"/>
      <dgm:spPr/>
    </dgm:pt>
    <dgm:pt modelId="{2C7C0E76-5BB8-4319-9C67-5FD0B0199856}" type="pres">
      <dgm:prSet presAssocID="{D0CF9CAC-5E19-4B04-A90C-3E8C3A7452F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69EAAE7-B31F-45A8-88A2-399A19E128DF}" type="pres">
      <dgm:prSet presAssocID="{711DC7B4-A59C-454A-BC5B-4383CFE8C36D}" presName="spacer" presStyleCnt="0"/>
      <dgm:spPr/>
    </dgm:pt>
    <dgm:pt modelId="{BCBB047C-45B4-4598-9140-6C60BE40530B}" type="pres">
      <dgm:prSet presAssocID="{B007E734-6351-49EC-BF70-3B1285AD67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E9EDA13-E9EE-476E-8995-A2515141B7AF}" type="pres">
      <dgm:prSet presAssocID="{324F921A-0466-40ED-B1ED-EE62153A5E0E}" presName="spacer" presStyleCnt="0"/>
      <dgm:spPr/>
    </dgm:pt>
    <dgm:pt modelId="{1DE460F9-05BC-46C2-8BC5-66199CDDB271}" type="pres">
      <dgm:prSet presAssocID="{D7118B25-FB53-4304-ACD7-8AD5014D7BA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A74421C-03B1-4132-8898-F6D5FC9971C1}" type="presOf" srcId="{D0CF9CAC-5E19-4B04-A90C-3E8C3A7452F2}" destId="{2C7C0E76-5BB8-4319-9C67-5FD0B0199856}" srcOrd="0" destOrd="0" presId="urn:microsoft.com/office/officeart/2005/8/layout/vList2"/>
    <dgm:cxn modelId="{E2C5321E-C536-40E8-968F-49E0BFAD56CE}" type="presOf" srcId="{DFFBB1F9-C316-48C5-B002-14D01F473DC3}" destId="{6FC7804D-C197-4435-9503-AF61BC2C7E95}" srcOrd="0" destOrd="0" presId="urn:microsoft.com/office/officeart/2005/8/layout/vList2"/>
    <dgm:cxn modelId="{DCE87862-7718-42D5-8959-3C87689B5185}" srcId="{DFFBB1F9-C316-48C5-B002-14D01F473DC3}" destId="{B007E734-6351-49EC-BF70-3B1285AD672B}" srcOrd="2" destOrd="0" parTransId="{E0CF730F-3540-4C10-8254-5017F224ED85}" sibTransId="{324F921A-0466-40ED-B1ED-EE62153A5E0E}"/>
    <dgm:cxn modelId="{EDE39B47-BB81-44A9-9CC4-008C75E751BC}" type="presOf" srcId="{0AB3B48F-2729-46DF-A94B-79779C4AB6ED}" destId="{D00EBAD7-FEB3-421D-BBC3-C452EC5C4BE0}" srcOrd="0" destOrd="0" presId="urn:microsoft.com/office/officeart/2005/8/layout/vList2"/>
    <dgm:cxn modelId="{AA448058-4391-445B-9073-3AF1DCD5306B}" srcId="{DFFBB1F9-C316-48C5-B002-14D01F473DC3}" destId="{D7118B25-FB53-4304-ACD7-8AD5014D7BAD}" srcOrd="3" destOrd="0" parTransId="{19331931-B9AC-43F4-B459-C32D75EB6B60}" sibTransId="{C6D31E4F-DEAE-454B-A1B1-6228EBD6424F}"/>
    <dgm:cxn modelId="{CD65C59B-A6BE-4CC5-9FF7-B0322153CCF0}" srcId="{DFFBB1F9-C316-48C5-B002-14D01F473DC3}" destId="{D0CF9CAC-5E19-4B04-A90C-3E8C3A7452F2}" srcOrd="1" destOrd="0" parTransId="{C2C7E3C1-BBA7-49EE-8081-1DBA2013A376}" sibTransId="{711DC7B4-A59C-454A-BC5B-4383CFE8C36D}"/>
    <dgm:cxn modelId="{15B2D59B-9A54-4CFE-90C3-8C1DDCF34D74}" srcId="{DFFBB1F9-C316-48C5-B002-14D01F473DC3}" destId="{0AB3B48F-2729-46DF-A94B-79779C4AB6ED}" srcOrd="0" destOrd="0" parTransId="{1B5A72CA-1C18-4945-8966-F47D05461188}" sibTransId="{AD6F01F9-82E0-4CCC-9AC6-06E4091B1E9D}"/>
    <dgm:cxn modelId="{BA4D68AD-CD90-450A-A943-1E8607964D7A}" type="presOf" srcId="{D7118B25-FB53-4304-ACD7-8AD5014D7BAD}" destId="{1DE460F9-05BC-46C2-8BC5-66199CDDB271}" srcOrd="0" destOrd="0" presId="urn:microsoft.com/office/officeart/2005/8/layout/vList2"/>
    <dgm:cxn modelId="{4C8920E4-826F-43FA-A9AC-6D05CEEB7BC9}" type="presOf" srcId="{B007E734-6351-49EC-BF70-3B1285AD672B}" destId="{BCBB047C-45B4-4598-9140-6C60BE40530B}" srcOrd="0" destOrd="0" presId="urn:microsoft.com/office/officeart/2005/8/layout/vList2"/>
    <dgm:cxn modelId="{FF65D281-4041-4177-BEB7-547BF3BCE079}" type="presParOf" srcId="{6FC7804D-C197-4435-9503-AF61BC2C7E95}" destId="{D00EBAD7-FEB3-421D-BBC3-C452EC5C4BE0}" srcOrd="0" destOrd="0" presId="urn:microsoft.com/office/officeart/2005/8/layout/vList2"/>
    <dgm:cxn modelId="{297CD7EF-8574-40B9-A1B4-E9D0DB56AC89}" type="presParOf" srcId="{6FC7804D-C197-4435-9503-AF61BC2C7E95}" destId="{596F287F-2AEF-45AE-A497-1205062B76A4}" srcOrd="1" destOrd="0" presId="urn:microsoft.com/office/officeart/2005/8/layout/vList2"/>
    <dgm:cxn modelId="{69945161-4D7E-4975-BC93-51089009D1DC}" type="presParOf" srcId="{6FC7804D-C197-4435-9503-AF61BC2C7E95}" destId="{2C7C0E76-5BB8-4319-9C67-5FD0B0199856}" srcOrd="2" destOrd="0" presId="urn:microsoft.com/office/officeart/2005/8/layout/vList2"/>
    <dgm:cxn modelId="{1214DA1A-9778-47B4-BDC0-A4BCE1B5E3AC}" type="presParOf" srcId="{6FC7804D-C197-4435-9503-AF61BC2C7E95}" destId="{669EAAE7-B31F-45A8-88A2-399A19E128DF}" srcOrd="3" destOrd="0" presId="urn:microsoft.com/office/officeart/2005/8/layout/vList2"/>
    <dgm:cxn modelId="{A4C307EC-4F7F-4285-8B79-F3F9B76280B8}" type="presParOf" srcId="{6FC7804D-C197-4435-9503-AF61BC2C7E95}" destId="{BCBB047C-45B4-4598-9140-6C60BE40530B}" srcOrd="4" destOrd="0" presId="urn:microsoft.com/office/officeart/2005/8/layout/vList2"/>
    <dgm:cxn modelId="{45FB70BB-96C7-4329-AEBD-7718755AA71C}" type="presParOf" srcId="{6FC7804D-C197-4435-9503-AF61BC2C7E95}" destId="{CE9EDA13-E9EE-476E-8995-A2515141B7AF}" srcOrd="5" destOrd="0" presId="urn:microsoft.com/office/officeart/2005/8/layout/vList2"/>
    <dgm:cxn modelId="{A832F047-EC1E-42B0-B8F5-9DED344B4708}" type="presParOf" srcId="{6FC7804D-C197-4435-9503-AF61BC2C7E95}" destId="{1DE460F9-05BC-46C2-8BC5-66199CDDB2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EBAD7-FEB3-421D-BBC3-C452EC5C4BE0}">
      <dsp:nvSpPr>
        <dsp:cNvPr id="0" name=""/>
        <dsp:cNvSpPr/>
      </dsp:nvSpPr>
      <dsp:spPr>
        <a:xfrm>
          <a:off x="0" y="91583"/>
          <a:ext cx="6263640" cy="1289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L’activité libérale plébiscitée par les GO</a:t>
          </a:r>
          <a:r>
            <a:rPr lang="fr-F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elle permet une liberté de pratique très appréciée. Elle s’oppose à la rigidité de l’organisation de l’hôpital public. Elle s’enrichira de la collaboration avec les sage femmes libérales.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40" y="154523"/>
        <a:ext cx="6137760" cy="1163460"/>
      </dsp:txXfrm>
    </dsp:sp>
    <dsp:sp modelId="{2C7C0E76-5BB8-4319-9C67-5FD0B0199856}">
      <dsp:nvSpPr>
        <dsp:cNvPr id="0" name=""/>
        <dsp:cNvSpPr/>
      </dsp:nvSpPr>
      <dsp:spPr>
        <a:xfrm>
          <a:off x="0" y="1435644"/>
          <a:ext cx="6263640" cy="12893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 secteur à honoraires libres </a:t>
          </a:r>
          <a:r>
            <a:rPr lang="fr-F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permet la souplesse des pratiques, il libère de l’exercice contraint pour raison économique. Il est très majoritaire (70% des GO, en hausse)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40" y="1498584"/>
        <a:ext cx="6137760" cy="1163460"/>
      </dsp:txXfrm>
    </dsp:sp>
    <dsp:sp modelId="{BCBB047C-45B4-4598-9140-6C60BE40530B}">
      <dsp:nvSpPr>
        <dsp:cNvPr id="0" name=""/>
        <dsp:cNvSpPr/>
      </dsp:nvSpPr>
      <dsp:spPr>
        <a:xfrm>
          <a:off x="0" y="2779704"/>
          <a:ext cx="6263640" cy="12893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capacité à s’adapter aux préférences des femmes</a:t>
          </a:r>
          <a:r>
            <a:rPr lang="fr-F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dans des délais plus rapides qu’à l’Hôpital public.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40" y="2842644"/>
        <a:ext cx="6137760" cy="1163460"/>
      </dsp:txXfrm>
    </dsp:sp>
    <dsp:sp modelId="{1DE460F9-05BC-46C2-8BC5-66199CDDB271}">
      <dsp:nvSpPr>
        <dsp:cNvPr id="0" name=""/>
        <dsp:cNvSpPr/>
      </dsp:nvSpPr>
      <dsp:spPr>
        <a:xfrm>
          <a:off x="0" y="4123764"/>
          <a:ext cx="6263640" cy="12893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gestion des risques </a:t>
          </a:r>
          <a:r>
            <a:rPr lang="fr-F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(Gynerisq) individuelle et ou en équipe qui a un temps d’avance sur celle de l’Hôpital public dans la perspective de la </a:t>
          </a:r>
          <a:r>
            <a:rPr lang="fr-FR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recertification</a:t>
          </a:r>
          <a:r>
            <a:rPr lang="fr-F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des médecins et des sage-femmes.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40" y="4186704"/>
        <a:ext cx="6137760" cy="116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5DF79-52D1-C43C-4343-7CBCA7C28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83134C-BC2E-87F8-C1D7-B7F049B95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EA24C4-2A50-AA80-9EB2-17985908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8B80-527B-4A2C-A451-3B60BFC278C1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479E61-3DD3-6CD8-7D52-DB9D8FF7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62A544-87C4-8501-96E1-6FC86274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9E0-0481-456E-8398-FB9E0BE8B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17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F3876-5A94-6FA4-47C5-5B31D3F6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1839B3-0434-7AE8-23E7-422EF4A92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8BD835-99BD-3CB4-BB4E-15DC16C29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8B80-527B-4A2C-A451-3B60BFC278C1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EF7E8F-CF5D-8E04-1B61-2E7234AF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54D22B-0AC8-7429-1D42-5625F66E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9E0-0481-456E-8398-FB9E0BE8B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79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3E0B598-56C0-F7CD-B694-B27FB6AC2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124748-991F-72D6-1ECA-9571B42CA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9908B5-A3C9-80A7-BE30-74BE6C3C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8B80-527B-4A2C-A451-3B60BFC278C1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32E134-8CE8-C489-9DC6-518A57A8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28A9D6-579F-82E6-6A34-07EE7EF8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9E0-0481-456E-8398-FB9E0BE8B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84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122FA-DA8B-0342-9A31-59CCD3F0E5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516" y="2548392"/>
            <a:ext cx="7994640" cy="15416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Sous chapitre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2694FE-84CD-1F4E-ABCC-03D5184917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54549" y="5813985"/>
            <a:ext cx="2824781" cy="90748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808179-AAEE-DB4F-8943-ACE7929A9F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01280" y="159026"/>
            <a:ext cx="2383503" cy="23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96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D2DCE6-F9BE-3543-8FEA-0B01F9FBE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5875" y="0"/>
            <a:ext cx="6960241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E13AA0-0932-574E-B9B8-DD1DBE9FE83C}"/>
              </a:ext>
            </a:extLst>
          </p:cNvPr>
          <p:cNvSpPr txBox="1"/>
          <p:nvPr userDrawn="1"/>
        </p:nvSpPr>
        <p:spPr>
          <a:xfrm>
            <a:off x="4490429" y="2228671"/>
            <a:ext cx="3211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0" i="0" dirty="0">
                <a:latin typeface="Roboto Slab" pitchFamily="2" charset="0"/>
                <a:ea typeface="Roboto Slab" pitchFamily="2" charset="0"/>
              </a:rPr>
              <a:t>Merci !</a:t>
            </a:r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A9389EF-6D16-BD44-94E9-17AC589B03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99547" y="3919834"/>
            <a:ext cx="2792896" cy="8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5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9AD62-AADA-842A-FFB0-86020892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9AFC4D-2829-4FC0-10CA-3A7B2F5F7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4E4B66-D2B1-6183-C652-9CBA7657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8B80-527B-4A2C-A451-3B60BFC278C1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AD0723-042B-9C86-F1DD-0DE4215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6F2BFE-0507-375D-7280-AAEF496E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9E0-0481-456E-8398-FB9E0BE8B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12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7DE68-32D2-AB1C-C635-780DDFD0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323300-ADFE-0D06-88B8-300236C2E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A0BF7F-A3A8-665C-35D2-CACF4E2C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8B80-527B-4A2C-A451-3B60BFC278C1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138518-1498-8EE3-B23C-664D1F9A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94F72B-A15E-EC46-7A0E-5B2C91C3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9E0-0481-456E-8398-FB9E0BE8B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55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7A8DF-8284-52A8-D73C-DF7AE7F7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160BF7-719F-3CCE-2A42-7AB29B8B7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EF4DFF-80BD-3A43-A787-53252B2A5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36DF5C-6515-CDA8-2774-A6B3199B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8B80-527B-4A2C-A451-3B60BFC278C1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8FC84B-913C-9F72-7027-40616469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8BE170-561D-B167-1C86-3CFD6A4E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9E0-0481-456E-8398-FB9E0BE8B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7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899FE-5B85-D31B-38B7-7F5CA2B2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1E86FF-DD7D-401F-7D6D-7AF8F62AE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CE95DD-33B4-BB29-ED7E-B86FA38FF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C0BD985-AD4A-AE06-C40B-4C8725F85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8BE69B-20CB-EB5E-9E0B-BE6360BAB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7A51F6D-0B1D-0373-8DC3-FCDDB714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8B80-527B-4A2C-A451-3B60BFC278C1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E8429CA-7F77-BA5C-11F4-45E7ED01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4AA3A5-3E69-DDA4-8F09-7E44066D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9E0-0481-456E-8398-FB9E0BE8B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88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61F2D-A9CD-509B-86CA-3112AFD2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D74164-DFD8-12D8-FE53-6C7309E1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8B80-527B-4A2C-A451-3B60BFC278C1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6A575C-EA1C-3417-CF38-142BB1D7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8096B6-16D9-7A82-04A9-A287422B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9E0-0481-456E-8398-FB9E0BE8B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17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A02414-92FC-5398-A5D1-5A4EDA16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8B80-527B-4A2C-A451-3B60BFC278C1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42FE67-C718-099B-1E33-76C0C450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2EFFC2-E4F7-D047-ED7C-C10D676A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9E0-0481-456E-8398-FB9E0BE8B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63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A5BFE-CA8D-16E8-FD22-3594F68F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C0B48D-726E-44C1-E7EC-E2ADBE7A3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1CBE1A-77BC-8F05-9062-270961939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178C18-34D1-DB09-7A88-A819C81C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8B80-527B-4A2C-A451-3B60BFC278C1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DAE694-BF38-69E0-8891-D972DB05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0DCB95-8982-1429-2CE8-84CD25D4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9E0-0481-456E-8398-FB9E0BE8B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98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CFF65-0078-741F-2A4F-BEBC3FCB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58B3FD-74DA-5681-CF95-62AB2CEB4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E5B88F-476E-2AFF-619C-0A7E3090B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01C1CC-EAE2-62D3-837F-D589A096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8B80-527B-4A2C-A451-3B60BFC278C1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04688B-58FC-47E2-0431-81A1DC92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F75663-7239-0918-CEC5-24EEC96F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9E0-0481-456E-8398-FB9E0BE8B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78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DCAC33-ABE8-5DF5-2E85-8A27CD03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E09533-FFEC-A52D-B2F2-58B57A962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854548-C0AA-AA17-E447-AD79AB53A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8B80-527B-4A2C-A451-3B60BFC278C1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C5A389-3321-73DC-2759-B95599F58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2D8CD1-E5A7-A9A7-E930-859AD5806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DC9E0-0481-456E-8398-FB9E0BE8B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61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04D48-3468-5C40-9C3E-16581C2F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278" y="1604865"/>
            <a:ext cx="10245011" cy="2565919"/>
          </a:xfrm>
        </p:spPr>
        <p:txBody>
          <a:bodyPr anchor="ctr">
            <a:normAutofit/>
          </a:bodyPr>
          <a:lstStyle/>
          <a:p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ATTRACTIVITE DES MATERNITES PRIVEES </a:t>
            </a:r>
            <a:b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POUR LES GYNECOLOGUES-OBSTETRICIENS 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B97FCA-DFE4-A6C1-87EF-BE44F66ECF43}"/>
              </a:ext>
            </a:extLst>
          </p:cNvPr>
          <p:cNvSpPr txBox="1"/>
          <p:nvPr/>
        </p:nvSpPr>
        <p:spPr>
          <a:xfrm>
            <a:off x="2416629" y="3526971"/>
            <a:ext cx="70446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Docteur Bertrand de Rochambeau</a:t>
            </a:r>
          </a:p>
          <a:p>
            <a:pPr algn="ctr"/>
            <a:r>
              <a:rPr lang="fr-FR" sz="1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Gynécologue-Obstétricien</a:t>
            </a:r>
          </a:p>
          <a:p>
            <a:pPr algn="ctr"/>
            <a:r>
              <a:rPr lang="fr-FR" sz="1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Président du Syndicat National des Gynécologues et Obstétriciens de France</a:t>
            </a:r>
          </a:p>
          <a:p>
            <a:pPr algn="ctr"/>
            <a:r>
              <a:rPr lang="fr-FR" sz="1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SYNGOF</a:t>
            </a:r>
          </a:p>
          <a:p>
            <a:pPr algn="ctr"/>
            <a:r>
              <a:rPr lang="fr-FR" sz="1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Journée des métiers FHP MCO 22 juin 2022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371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E0B7ED-0F26-7A8A-C588-4B4F1C45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menaces sur l’Obstétrique privée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66775-4A01-5D8B-C5A8-5B0F5C37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pénurie des acteurs médicaux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 organisée » depuis plus de 20 ans . </a:t>
            </a:r>
          </a:p>
          <a:p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sous tarification des activités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l’assurance maladie, menace perpétuelle qui freine l’innovation et concours à l’abandon des métiers. </a:t>
            </a:r>
          </a:p>
          <a:p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non financement à priori des soins à l’enfant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sorte de passager clandestin, alors que c’est lui que l’on attend! Principal frein à l’activité pédiatrique dans les maternités. 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Responsabilité Civile Professionnelle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peut être écrasante, financièrement et psychologiquement. </a:t>
            </a:r>
          </a:p>
          <a:p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L’incapacité à organiser un parcours de soins attractif pour les femmes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2874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96522B-98B9-E8C1-ED1C-A53BEE6A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prise en charge de la naissance: mission de service public?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864900-9239-2DCA-6A11-18A7AB43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290602" cy="5585619"/>
          </a:xfrm>
        </p:spPr>
        <p:txBody>
          <a:bodyPr anchor="ctr"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 semble y concourir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Loi de modernisation du système de santé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(2016) reconnait des missions de service public aux ETS non service public, mais avec des limitations financières aujourd’hui incompatibles avec l’attractivité du métier de GO libéral. </a:t>
            </a:r>
          </a:p>
          <a:p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financement des soins autour de la naissance doit être modernisé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coller aux pratiques en équipes et à la qualité de ses soins. </a:t>
            </a:r>
          </a:p>
        </p:txBody>
      </p:sp>
    </p:spTree>
    <p:extLst>
      <p:ext uri="{BB962C8B-B14F-4D97-AF65-F5344CB8AC3E}">
        <p14:creationId xmlns:p14="http://schemas.microsoft.com/office/powerpoint/2010/main" val="367061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3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A9E3FC-625F-0873-657C-7AA932129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4447308" cy="4461163"/>
          </a:xfrm>
        </p:spPr>
        <p:txBody>
          <a:bodyPr>
            <a:normAutofit/>
          </a:bodyPr>
          <a:lstStyle/>
          <a:p>
            <a:r>
              <a:rPr lang="fr-FR" sz="3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L’OBSTETRIQUE LIBERALE EN 2022 ET APRES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AAF2FD-27AD-F182-3A5C-219B9CE0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accouche dans les maternités privées?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parcours de soins maternité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atouts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menaces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maternités: mission de service publique? </a:t>
            </a:r>
          </a:p>
        </p:txBody>
      </p:sp>
    </p:spTree>
    <p:extLst>
      <p:ext uri="{BB962C8B-B14F-4D97-AF65-F5344CB8AC3E}">
        <p14:creationId xmlns:p14="http://schemas.microsoft.com/office/powerpoint/2010/main" val="169974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F5BE3-A471-E5DE-67EE-A414DC59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fr-FR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contraction de l’offre de soins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773FE-681D-5FAE-6864-92058333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" y="2438400"/>
            <a:ext cx="4033127" cy="3785419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Diminution de 30% du nombre de maternités depuis le début du siècle, stabilité depuis 2016. 133 actuellement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(Drees 2021)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France hexagonale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Baisse lente du nombre des naissances en France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maternités privées assurent 22% des naissances. </a:t>
            </a:r>
          </a:p>
          <a:p>
            <a:endParaRPr lang="fr-F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0A527E0E-87FF-66CF-2BAB-6B963F533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237845"/>
            <a:ext cx="6019331" cy="43790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082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43DDC-8974-80FD-BE8E-7BB27EE1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45" y="365125"/>
            <a:ext cx="10823543" cy="1325563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accouche dans les 133 maternités privées?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5202DC6-AF67-0939-C1B2-E743DC262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948561" cy="823912"/>
          </a:xfrm>
        </p:spPr>
        <p:txBody>
          <a:bodyPr anchor="ctr"/>
          <a:lstStyle/>
          <a:p>
            <a:r>
              <a:rPr lang="fr-FR" dirty="0"/>
              <a:t>2011  1288 GO &gt;15 </a:t>
            </a:r>
            <a:r>
              <a:rPr lang="fr-FR" dirty="0" err="1"/>
              <a:t>acct</a:t>
            </a:r>
            <a:r>
              <a:rPr lang="fr-FR" dirty="0"/>
              <a:t>/an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1217B1D-6AFF-ADDB-7341-8B3085BBB8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013" y="2505075"/>
            <a:ext cx="4739336" cy="3684588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AC0967D-3923-30CF-BB20-39757D516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r>
              <a:rPr lang="fr-FR" dirty="0"/>
              <a:t>2021:   </a:t>
            </a:r>
            <a:r>
              <a:rPr lang="fr-FR" dirty="0">
                <a:solidFill>
                  <a:srgbClr val="FF0000"/>
                </a:solidFill>
              </a:rPr>
              <a:t>908</a:t>
            </a:r>
            <a:r>
              <a:rPr lang="fr-FR" dirty="0"/>
              <a:t> GO &gt;15 </a:t>
            </a:r>
            <a:r>
              <a:rPr lang="fr-FR" dirty="0" err="1"/>
              <a:t>acct</a:t>
            </a:r>
            <a:r>
              <a:rPr lang="fr-FR" dirty="0"/>
              <a:t>/ an  </a:t>
            </a:r>
            <a:r>
              <a:rPr lang="fr-FR" dirty="0">
                <a:solidFill>
                  <a:srgbClr val="FF0000"/>
                </a:solidFill>
              </a:rPr>
              <a:t>-29,5%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10757C2-57A6-C8AC-0376-2CDB8380BB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0335037-91BD-0FF9-AD96-22734A0CC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2200" y="2505075"/>
            <a:ext cx="5180012" cy="36300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F2FC56B-7DAE-DE4A-308B-02C26522F0CA}"/>
              </a:ext>
            </a:extLst>
          </p:cNvPr>
          <p:cNvSpPr txBox="1"/>
          <p:nvPr/>
        </p:nvSpPr>
        <p:spPr>
          <a:xfrm>
            <a:off x="1707502" y="6382139"/>
            <a:ext cx="2034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SNIRAM 2011 et 2021</a:t>
            </a:r>
          </a:p>
        </p:txBody>
      </p:sp>
    </p:spTree>
    <p:extLst>
      <p:ext uri="{BB962C8B-B14F-4D97-AF65-F5344CB8AC3E}">
        <p14:creationId xmlns:p14="http://schemas.microsoft.com/office/powerpoint/2010/main" val="34386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876D3-6468-1CBA-A513-01167E69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accouchera en 2030?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78B49EE-A16C-F88E-06AB-FDCCF35F1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256212" cy="823912"/>
          </a:xfrm>
        </p:spPr>
        <p:txBody>
          <a:bodyPr anchor="ctr"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Démographie des GO publics et privés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072E8AE-C6CB-257F-3D1E-768D2C3B70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2500" y="2562979"/>
            <a:ext cx="5060837" cy="3036015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607394A-99D2-D5D7-61FE-11A676219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féminisation des GO est en route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5DD6D82B-999A-1566-899E-BD0F47E5BC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C9AD5F-7AD1-1163-D2E1-3DA547F3D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17" y="2527824"/>
            <a:ext cx="5215251" cy="299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6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1A619-4A84-7CB4-160F-37293DA3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femmes GO choisissent le libéral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(Thèse de Pauline Breteau Rouen 2020)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14136C-DCB6-E198-7F47-C62534E75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Souhaits des internes en 2003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EE00AA-49F6-2232-21EE-0EAF729376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12,8% se destinent au libéral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34,3% se destinent au public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649302-E79A-0944-BEB9-D6AFA0313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qu’elles ont fait 15 ans plus tard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0E5EF7F-131E-DE5F-77FB-F7AFCA2F45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43,2% sont libérales exclusives 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( 36% des GO sont libéraux exclusifs)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28,6% exercent en secteur public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Temps de travail moyen 8,5 journées par semaine (9,5 dans le public)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46% ne font plus de garde et d’accouchements !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82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EB4B90-A1CF-D684-CCF8-555C1254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09" y="1153571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Parcours de soins maternité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3989C-0DD3-0BE8-6C51-6D335FABC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sz="2200">
                <a:latin typeface="Times New Roman" panose="02020603050405020304" pitchFamily="18" charset="0"/>
                <a:cs typeface="Times New Roman" panose="02020603050405020304" pitchFamily="18" charset="0"/>
              </a:rPr>
              <a:t>Dans 30 départements français, </a:t>
            </a:r>
            <a:r>
              <a:rPr lang="fr-FR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la femme n’a plus le choix de son parcours</a:t>
            </a:r>
            <a:r>
              <a:rPr lang="fr-FR" sz="2200">
                <a:latin typeface="Times New Roman" panose="02020603050405020304" pitchFamily="18" charset="0"/>
                <a:cs typeface="Times New Roman" panose="02020603050405020304" pitchFamily="18" charset="0"/>
              </a:rPr>
              <a:t>: seul l’hôpital public est présent. Dans 13 départements il n’y a plus de gynécologue en ville.</a:t>
            </a:r>
          </a:p>
          <a:p>
            <a:r>
              <a:rPr lang="fr-FR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L’entrée dans le parcours</a:t>
            </a:r>
            <a:r>
              <a:rPr lang="fr-FR" sz="2200">
                <a:latin typeface="Times New Roman" panose="02020603050405020304" pitchFamily="18" charset="0"/>
                <a:cs typeface="Times New Roman" panose="02020603050405020304" pitchFamily="18" charset="0"/>
              </a:rPr>
              <a:t>: le médecin traitant, la Sage-femme, le gynécologue en ville, l’obstétricien ( les moins nombreux). </a:t>
            </a:r>
          </a:p>
          <a:p>
            <a:r>
              <a:rPr lang="fr-FR" sz="2200">
                <a:latin typeface="Times New Roman" panose="02020603050405020304" pitchFamily="18" charset="0"/>
                <a:cs typeface="Times New Roman" panose="02020603050405020304" pitchFamily="18" charset="0"/>
              </a:rPr>
              <a:t>C’est la </a:t>
            </a:r>
            <a:r>
              <a:rPr lang="fr-FR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qualité des liens professionnels </a:t>
            </a:r>
            <a:r>
              <a:rPr lang="fr-FR" sz="2200">
                <a:latin typeface="Times New Roman" panose="02020603050405020304" pitchFamily="18" charset="0"/>
                <a:cs typeface="Times New Roman" panose="02020603050405020304" pitchFamily="18" charset="0"/>
              </a:rPr>
              <a:t>entre les acteurs et leur confiance réciproque qui fait la qualité du parcours, pas forcément la proximité. </a:t>
            </a:r>
          </a:p>
          <a:p>
            <a:r>
              <a:rPr lang="fr-FR" sz="2200">
                <a:latin typeface="Times New Roman" panose="02020603050405020304" pitchFamily="18" charset="0"/>
                <a:cs typeface="Times New Roman" panose="02020603050405020304" pitchFamily="18" charset="0"/>
              </a:rPr>
              <a:t>La terminaison du parcours dans une maternité privée est donc </a:t>
            </a:r>
            <a:r>
              <a:rPr lang="fr-FR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un choix de la femme</a:t>
            </a:r>
            <a:r>
              <a:rPr lang="fr-FR" sz="2200">
                <a:latin typeface="Times New Roman" panose="02020603050405020304" pitchFamily="18" charset="0"/>
                <a:cs typeface="Times New Roman" panose="02020603050405020304" pitchFamily="18" charset="0"/>
              </a:rPr>
              <a:t> qui dépend de l’entrée du parcours et de la qualité du réseau. </a:t>
            </a:r>
          </a:p>
          <a:p>
            <a:r>
              <a:rPr lang="fr-FR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La règle financière </a:t>
            </a:r>
            <a:r>
              <a:rPr lang="fr-FR" sz="2200">
                <a:latin typeface="Times New Roman" panose="02020603050405020304" pitchFamily="18" charset="0"/>
                <a:cs typeface="Times New Roman" panose="02020603050405020304" pitchFamily="18" charset="0"/>
              </a:rPr>
              <a:t>un accouchement, un accoucheur fait dépendre le nombre d’accouchements, du nombre d’accoucheurs. </a:t>
            </a:r>
          </a:p>
        </p:txBody>
      </p:sp>
    </p:spTree>
    <p:extLst>
      <p:ext uri="{BB962C8B-B14F-4D97-AF65-F5344CB8AC3E}">
        <p14:creationId xmlns:p14="http://schemas.microsoft.com/office/powerpoint/2010/main" val="360543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A1D09A-189C-DF1A-D40D-E1917CF3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Evolutions du parcours de soins maternité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EA4EF1-0B69-C400-732D-16E88F16F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Formalisation des filières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reconnues territorialement, financées au titre de la coordination des soins entre les médecins traitants, les sages femmes et les médecins spécialistes, pour aboutir dans une maternité du territoire. 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 cadre de la grossesse normale, </a:t>
            </a:r>
            <a:r>
              <a:rPr lang="fr-F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l’accès des sages femmes libérales à la salle de naissance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doit être facilité en coordination avec les obstétriciens. </a:t>
            </a:r>
          </a:p>
          <a:p>
            <a:r>
              <a:rPr lang="fr-F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L’accès des sages femmes libérales aux plateaux techniques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maternités: Echographie, orthogénie, devrait être proposé en toute indépendance. 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consultations de santé génésique, de contraception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 les sages femmes libérales enrichiraient l’offre de l’établissement et fidéliserait la patientèle. 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développement et le soutien de </a:t>
            </a:r>
            <a:r>
              <a:rPr lang="fr-F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l’accouchement assisté à domicile ne fait pas partie des options raisonnables. </a:t>
            </a:r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2395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A8D5E-624B-4CEF-1A22-99C2C388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0" y="620392"/>
            <a:ext cx="4218709" cy="5504688"/>
          </a:xfrm>
        </p:spPr>
        <p:txBody>
          <a:bodyPr>
            <a:normAutofit/>
          </a:bodyPr>
          <a:lstStyle/>
          <a:p>
            <a:r>
              <a:rPr lang="fr-FR" sz="51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atouts de l’Obstétrique privée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A40F0EA-CEAB-0620-10C5-3923BE5DD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8681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71651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Office PowerPoint</Application>
  <PresentationFormat>Grand écran</PresentationFormat>
  <Paragraphs>60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 Slab</vt:lpstr>
      <vt:lpstr>Times New Roman</vt:lpstr>
      <vt:lpstr>Thème Office</vt:lpstr>
      <vt:lpstr>ATTRACTIVITE DES MATERNITES PRIVEES  POUR LES GYNECOLOGUES-OBSTETRICIENS </vt:lpstr>
      <vt:lpstr>L’OBSTETRIQUE LIBERALE EN 2022 ET APRES</vt:lpstr>
      <vt:lpstr>La contraction de l’offre de soins </vt:lpstr>
      <vt:lpstr>Qui accouche dans les 133 maternités privées? </vt:lpstr>
      <vt:lpstr>Qui accouchera en 2030?</vt:lpstr>
      <vt:lpstr>Les femmes GO choisissent le libéral  (Thèse de Pauline Breteau Rouen 2020) </vt:lpstr>
      <vt:lpstr>Parcours de soins maternité </vt:lpstr>
      <vt:lpstr>Evolutions du parcours de soins maternité</vt:lpstr>
      <vt:lpstr>Les atouts de l’Obstétrique privée</vt:lpstr>
      <vt:lpstr>Les menaces sur l’Obstétrique privée</vt:lpstr>
      <vt:lpstr>La prise en charge de la naissance: mission de service public?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ATTRACTIVITE DES MATERNITES PRIVEES POUR LES GYNECOLOGUES-OBSTETRICIENS</dc:title>
  <dc:creator>Bertrand de Rochambeau</dc:creator>
  <cp:lastModifiedBy>Severine DEFOSSE</cp:lastModifiedBy>
  <cp:revision>2</cp:revision>
  <dcterms:created xsi:type="dcterms:W3CDTF">2022-06-20T08:08:44Z</dcterms:created>
  <dcterms:modified xsi:type="dcterms:W3CDTF">2022-07-01T15:21:23Z</dcterms:modified>
</cp:coreProperties>
</file>