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1"/>
    <p:sldMasterId id="2147483811" r:id="rId2"/>
    <p:sldMasterId id="2147483832" r:id="rId3"/>
    <p:sldMasterId id="2147483844" r:id="rId4"/>
    <p:sldMasterId id="2147483866" r:id="rId5"/>
  </p:sldMasterIdLst>
  <p:notesMasterIdLst>
    <p:notesMasterId r:id="rId61"/>
  </p:notesMasterIdLst>
  <p:handoutMasterIdLst>
    <p:handoutMasterId r:id="rId62"/>
  </p:handoutMasterIdLst>
  <p:sldIdLst>
    <p:sldId id="5318" r:id="rId6"/>
    <p:sldId id="5364" r:id="rId7"/>
    <p:sldId id="5365" r:id="rId8"/>
    <p:sldId id="5339" r:id="rId9"/>
    <p:sldId id="5428" r:id="rId10"/>
    <p:sldId id="5343" r:id="rId11"/>
    <p:sldId id="5344" r:id="rId12"/>
    <p:sldId id="5340" r:id="rId13"/>
    <p:sldId id="5426" r:id="rId14"/>
    <p:sldId id="289" r:id="rId15"/>
    <p:sldId id="5361" r:id="rId16"/>
    <p:sldId id="5325" r:id="rId17"/>
    <p:sldId id="5275" r:id="rId18"/>
    <p:sldId id="5418" r:id="rId19"/>
    <p:sldId id="5281" r:id="rId20"/>
    <p:sldId id="5401" r:id="rId21"/>
    <p:sldId id="5414" r:id="rId22"/>
    <p:sldId id="5419" r:id="rId23"/>
    <p:sldId id="5402" r:id="rId24"/>
    <p:sldId id="5415" r:id="rId25"/>
    <p:sldId id="5420" r:id="rId26"/>
    <p:sldId id="5404" r:id="rId27"/>
    <p:sldId id="5421" r:id="rId28"/>
    <p:sldId id="5300" r:id="rId29"/>
    <p:sldId id="5407" r:id="rId30"/>
    <p:sldId id="5405" r:id="rId31"/>
    <p:sldId id="5406" r:id="rId32"/>
    <p:sldId id="5417" r:id="rId33"/>
    <p:sldId id="5422" r:id="rId34"/>
    <p:sldId id="5409" r:id="rId35"/>
    <p:sldId id="5410" r:id="rId36"/>
    <p:sldId id="5411" r:id="rId37"/>
    <p:sldId id="5430" r:id="rId38"/>
    <p:sldId id="5431" r:id="rId39"/>
    <p:sldId id="5432" r:id="rId40"/>
    <p:sldId id="5433" r:id="rId41"/>
    <p:sldId id="5412" r:id="rId42"/>
    <p:sldId id="5434" r:id="rId43"/>
    <p:sldId id="5435" r:id="rId44"/>
    <p:sldId id="5413" r:id="rId45"/>
    <p:sldId id="5436" r:id="rId46"/>
    <p:sldId id="5423" r:id="rId47"/>
    <p:sldId id="5287" r:id="rId48"/>
    <p:sldId id="5427" r:id="rId49"/>
    <p:sldId id="5416" r:id="rId50"/>
    <p:sldId id="5424" r:id="rId51"/>
    <p:sldId id="5291" r:id="rId52"/>
    <p:sldId id="5429" r:id="rId53"/>
    <p:sldId id="5353" r:id="rId54"/>
    <p:sldId id="5296" r:id="rId55"/>
    <p:sldId id="5425" r:id="rId56"/>
    <p:sldId id="5320" r:id="rId57"/>
    <p:sldId id="5321" r:id="rId58"/>
    <p:sldId id="5347" r:id="rId59"/>
    <p:sldId id="5348" r:id="rId60"/>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DUBOIS" initials="LD" lastIdx="1" clrIdx="0">
    <p:extLst>
      <p:ext uri="{19B8F6BF-5375-455C-9EA6-DF929625EA0E}">
        <p15:presenceInfo xmlns:p15="http://schemas.microsoft.com/office/powerpoint/2012/main" userId="S-1-5-21-1654321447-2233724802-890485535-1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55D"/>
    <a:srgbClr val="002060"/>
    <a:srgbClr val="AFABAB"/>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1960" autoAdjust="0"/>
  </p:normalViewPr>
  <p:slideViewPr>
    <p:cSldViewPr snapToGrid="0">
      <p:cViewPr varScale="1">
        <p:scale>
          <a:sx n="50" d="100"/>
          <a:sy n="50" d="100"/>
        </p:scale>
        <p:origin x="1312" y="64"/>
      </p:cViewPr>
      <p:guideLst/>
    </p:cSldViewPr>
  </p:slideViewPr>
  <p:outlineViewPr>
    <p:cViewPr>
      <p:scale>
        <a:sx n="33" d="100"/>
        <a:sy n="33" d="100"/>
      </p:scale>
      <p:origin x="0" y="-32886"/>
    </p:cViewPr>
  </p:outlineViewPr>
  <p:notesTextViewPr>
    <p:cViewPr>
      <p:scale>
        <a:sx n="1" d="1"/>
        <a:sy n="1" d="1"/>
      </p:scale>
      <p:origin x="0" y="0"/>
    </p:cViewPr>
  </p:notesTextViewPr>
  <p:sorterViewPr>
    <p:cViewPr varScale="1">
      <p:scale>
        <a:sx n="1" d="1"/>
        <a:sy n="1" d="1"/>
      </p:scale>
      <p:origin x="0" y="-31848"/>
    </p:cViewPr>
  </p:sorterViewPr>
  <p:notesViewPr>
    <p:cSldViewPr snapToGrid="0">
      <p:cViewPr varScale="1">
        <p:scale>
          <a:sx n="60" d="100"/>
          <a:sy n="60" d="100"/>
        </p:scale>
        <p:origin x="2434"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638C958D-A6C4-4294-A28E-B26CBD76B220}" type="datetimeFigureOut">
              <a:rPr lang="fr-FR" smtClean="0"/>
              <a:t>07/12/2022</a:t>
            </a:fld>
            <a:endParaRPr lang="fr-FR" dirty="0"/>
          </a:p>
        </p:txBody>
      </p:sp>
      <p:sp>
        <p:nvSpPr>
          <p:cNvPr id="4" name="Espace réservé du pied de page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48E6EE2C-7967-4C70-8885-D742DB1A4BD0}" type="slidenum">
              <a:rPr lang="fr-FR" smtClean="0"/>
              <a:t>‹N°›</a:t>
            </a:fld>
            <a:endParaRPr lang="fr-FR" dirty="0"/>
          </a:p>
        </p:txBody>
      </p:sp>
    </p:spTree>
    <p:extLst>
      <p:ext uri="{BB962C8B-B14F-4D97-AF65-F5344CB8AC3E}">
        <p14:creationId xmlns:p14="http://schemas.microsoft.com/office/powerpoint/2010/main" val="20910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8FB923F6-06AD-41F1-A711-71996B92ED91}" type="datetimeFigureOut">
              <a:rPr lang="fr-FR" smtClean="0"/>
              <a:t>07/12/2022</a:t>
            </a:fld>
            <a:endParaRPr lang="fr-FR" dirty="0"/>
          </a:p>
        </p:txBody>
      </p:sp>
      <p:sp>
        <p:nvSpPr>
          <p:cNvPr id="4" name="Espace réservé de l'image des diapositives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CE689DAF-7DC4-462B-A7BB-24A38A76EB56}" type="slidenum">
              <a:rPr lang="fr-FR" smtClean="0"/>
              <a:t>‹N°›</a:t>
            </a:fld>
            <a:endParaRPr lang="fr-FR" dirty="0"/>
          </a:p>
        </p:txBody>
      </p:sp>
    </p:spTree>
    <p:extLst>
      <p:ext uri="{BB962C8B-B14F-4D97-AF65-F5344CB8AC3E}">
        <p14:creationId xmlns:p14="http://schemas.microsoft.com/office/powerpoint/2010/main" val="109512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18304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63469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09475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19379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63359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00657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12183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71666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84767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93331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2856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32962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82052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08518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18088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887176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28345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130536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75228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507171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9470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83190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81012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25243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11256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543320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965610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633452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533614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410179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976751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740331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36621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002721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757865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668359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Opter pour un type d’organisation</a:t>
            </a:r>
            <a:r>
              <a:rPr lang="fr-FR" baseline="0" dirty="0"/>
              <a:t> pas de mixte mais une </a:t>
            </a:r>
            <a:r>
              <a:rPr lang="fr-FR" baseline="0" dirty="0" err="1"/>
              <a:t>visio</a:t>
            </a:r>
            <a:r>
              <a:rPr lang="fr-FR" baseline="0" dirty="0"/>
              <a:t> et une en présentiel (en fonction du contexte sanitaire)</a:t>
            </a:r>
            <a:endParaRPr lang="fr-FR" dirty="0"/>
          </a:p>
        </p:txBody>
      </p:sp>
      <p:sp>
        <p:nvSpPr>
          <p:cNvPr id="4" name="Espace réservé du numéro de diapositive 3"/>
          <p:cNvSpPr>
            <a:spLocks noGrp="1"/>
          </p:cNvSpPr>
          <p:nvPr>
            <p:ph type="sldNum" sz="quarter" idx="5"/>
          </p:nvPr>
        </p:nvSpPr>
        <p:spPr/>
        <p:txBody>
          <a:bodyPr/>
          <a:lstStyle/>
          <a:p>
            <a:fld id="{33BDED4F-7884-4296-A9E9-BC45C0A48F54}" type="slidenum">
              <a:rPr lang="fr-FR" smtClean="0"/>
              <a:t>54</a:t>
            </a:fld>
            <a:endParaRPr lang="fr-FR"/>
          </a:p>
        </p:txBody>
      </p:sp>
    </p:spTree>
    <p:extLst>
      <p:ext uri="{BB962C8B-B14F-4D97-AF65-F5344CB8AC3E}">
        <p14:creationId xmlns:p14="http://schemas.microsoft.com/office/powerpoint/2010/main" val="181915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Opter pour un type d’organisation</a:t>
            </a:r>
            <a:r>
              <a:rPr lang="fr-FR" baseline="0" dirty="0"/>
              <a:t> pas de mixte mais une </a:t>
            </a:r>
            <a:r>
              <a:rPr lang="fr-FR" baseline="0" dirty="0" err="1"/>
              <a:t>visio</a:t>
            </a:r>
            <a:r>
              <a:rPr lang="fr-FR" baseline="0" dirty="0"/>
              <a:t> et une en présentiel (en fonction du contexte sanitaire)</a:t>
            </a:r>
            <a:endParaRPr lang="fr-FR" dirty="0"/>
          </a:p>
        </p:txBody>
      </p:sp>
      <p:sp>
        <p:nvSpPr>
          <p:cNvPr id="4" name="Espace réservé du numéro de diapositive 3"/>
          <p:cNvSpPr>
            <a:spLocks noGrp="1"/>
          </p:cNvSpPr>
          <p:nvPr>
            <p:ph type="sldNum" sz="quarter" idx="5"/>
          </p:nvPr>
        </p:nvSpPr>
        <p:spPr/>
        <p:txBody>
          <a:bodyPr/>
          <a:lstStyle/>
          <a:p>
            <a:fld id="{33BDED4F-7884-4296-A9E9-BC45C0A48F54}" type="slidenum">
              <a:rPr lang="fr-FR" smtClean="0"/>
              <a:t>55</a:t>
            </a:fld>
            <a:endParaRPr lang="fr-FR"/>
          </a:p>
        </p:txBody>
      </p:sp>
    </p:spTree>
    <p:extLst>
      <p:ext uri="{BB962C8B-B14F-4D97-AF65-F5344CB8AC3E}">
        <p14:creationId xmlns:p14="http://schemas.microsoft.com/office/powerpoint/2010/main" val="133126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417427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59976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349415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243081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a date 3"/>
          <p:cNvSpPr>
            <a:spLocks noGrp="1"/>
          </p:cNvSpPr>
          <p:nvPr>
            <p:ph type="dt" sz="quarter" idx="1"/>
          </p:nvPr>
        </p:nvSpPr>
        <p:spPr/>
        <p:txBody>
          <a:bodyPr/>
          <a:lstStyle/>
          <a:p>
            <a:pPr>
              <a:defRPr/>
            </a:pPr>
            <a:endParaRPr lang="fr-FR" dirty="0"/>
          </a:p>
        </p:txBody>
      </p:sp>
    </p:spTree>
    <p:extLst>
      <p:ext uri="{BB962C8B-B14F-4D97-AF65-F5344CB8AC3E}">
        <p14:creationId xmlns:p14="http://schemas.microsoft.com/office/powerpoint/2010/main" val="1905130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454400" y="6446005"/>
            <a:ext cx="5178822"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a:t>
            </a:r>
            <a:r>
              <a:rPr lang="fr-FR" sz="1600" dirty="0">
                <a:solidFill>
                  <a:prstClr val="white"/>
                </a:solidFill>
                <a:latin typeface="+mn-lt"/>
              </a:rPr>
              <a:t>30 03 2022/ 22</a:t>
            </a:r>
            <a:r>
              <a:rPr lang="fr-FR" sz="1600" baseline="30000" dirty="0">
                <a:solidFill>
                  <a:prstClr val="white"/>
                </a:solidFill>
                <a:latin typeface="+mn-lt"/>
              </a:rPr>
              <a:t>ème</a:t>
            </a:r>
            <a:r>
              <a:rPr lang="fr-FR" sz="1600" dirty="0">
                <a:solidFill>
                  <a:prstClr val="white"/>
                </a:solidFill>
                <a:latin typeface="+mn-lt"/>
              </a:rPr>
              <a:t> Club des Médecins DIM </a:t>
            </a:r>
            <a:endParaRPr lang="fr-FR" sz="1600" kern="1200" dirty="0">
              <a:solidFill>
                <a:prstClr val="white"/>
              </a:solidFill>
              <a:latin typeface="+mn-lt"/>
              <a:ea typeface="+mn-ea"/>
              <a:cs typeface="+mn-cs"/>
            </a:endParaRP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23" name="ZoneTexte 22">
            <a:extLst>
              <a:ext uri="{FF2B5EF4-FFF2-40B4-BE49-F238E27FC236}">
                <a16:creationId xmlns:a16="http://schemas.microsoft.com/office/drawing/2014/main" id="{A88E3E92-F2CB-44C9-9889-67532486BFEF}"/>
              </a:ext>
            </a:extLst>
          </p:cNvPr>
          <p:cNvSpPr txBox="1"/>
          <p:nvPr userDrawn="1"/>
        </p:nvSpPr>
        <p:spPr>
          <a:xfrm>
            <a:off x="0" y="-7900"/>
            <a:ext cx="12192000" cy="707886"/>
          </a:xfrm>
          <a:prstGeom prst="rect">
            <a:avLst/>
          </a:prstGeom>
          <a:solidFill>
            <a:srgbClr val="4472C4">
              <a:lumMod val="75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4000" b="0" i="0" u="none" strike="noStrike" kern="0" cap="none" spc="0" normalizeH="0" baseline="0" noProof="0" dirty="0">
              <a:ln>
                <a:noFill/>
              </a:ln>
              <a:solidFill>
                <a:prstClr val="white"/>
              </a:solidFill>
              <a:effectLst/>
              <a:uLnTx/>
              <a:uFillTx/>
            </a:endParaRPr>
          </a:p>
        </p:txBody>
      </p:sp>
      <p:sp>
        <p:nvSpPr>
          <p:cNvPr id="20" name="Espace réservé du titre 1"/>
          <p:cNvSpPr>
            <a:spLocks noGrp="1"/>
          </p:cNvSpPr>
          <p:nvPr>
            <p:ph type="title" hasCustomPrompt="1"/>
          </p:nvPr>
        </p:nvSpPr>
        <p:spPr>
          <a:xfrm>
            <a:off x="16047" y="-7901"/>
            <a:ext cx="12157512" cy="707887"/>
          </a:xfrm>
          <a:prstGeom prst="rect">
            <a:avLst/>
          </a:prstGeom>
        </p:spPr>
        <p:txBody>
          <a:bodyPr rtlCol="0">
            <a:noAutofit/>
          </a:bodyPr>
          <a:lstStyle>
            <a:lvl1pPr algn="ctr">
              <a:defRPr sz="4000" b="0" baseline="0">
                <a:solidFill>
                  <a:schemeClr val="bg1"/>
                </a:solidFill>
              </a:defRPr>
            </a:lvl1pPr>
          </a:lstStyle>
          <a:p>
            <a:r>
              <a:rPr lang="fr-FR" dirty="0"/>
              <a:t>ORDRE DU JOUR </a:t>
            </a:r>
          </a:p>
        </p:txBody>
      </p:sp>
      <p:pic>
        <p:nvPicPr>
          <p:cNvPr id="24" name="Image 23">
            <a:extLst>
              <a:ext uri="{FF2B5EF4-FFF2-40B4-BE49-F238E27FC236}">
                <a16:creationId xmlns:a16="http://schemas.microsoft.com/office/drawing/2014/main" id="{D739D99C-08CC-4FFA-BA58-093B9C4C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61915" y="4887582"/>
            <a:ext cx="2791272" cy="1440000"/>
          </a:xfrm>
          <a:prstGeom prst="rect">
            <a:avLst/>
          </a:prstGeom>
          <a:noFill/>
        </p:spPr>
      </p:pic>
    </p:spTree>
    <p:extLst>
      <p:ext uri="{BB962C8B-B14F-4D97-AF65-F5344CB8AC3E}">
        <p14:creationId xmlns:p14="http://schemas.microsoft.com/office/powerpoint/2010/main" val="15986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5003474"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30 03 2022  / 22</a:t>
            </a:r>
            <a:r>
              <a:rPr lang="fr-FR" sz="1600" kern="1200" baseline="30000" dirty="0">
                <a:solidFill>
                  <a:prstClr val="white"/>
                </a:solidFill>
                <a:latin typeface="+mn-lt"/>
                <a:ea typeface="+mn-ea"/>
                <a:cs typeface="+mn-cs"/>
              </a:rPr>
              <a:t>ème</a:t>
            </a:r>
            <a:r>
              <a:rPr lang="fr-FR" sz="1600" kern="1200" baseline="0" dirty="0">
                <a:solidFill>
                  <a:prstClr val="white"/>
                </a:solidFill>
                <a:latin typeface="+mn-lt"/>
                <a:ea typeface="+mn-ea"/>
                <a:cs typeface="+mn-cs"/>
              </a:rPr>
              <a:t> </a:t>
            </a:r>
            <a:r>
              <a:rPr lang="fr-FR" sz="1600" kern="1200" dirty="0">
                <a:solidFill>
                  <a:prstClr val="white"/>
                </a:solidFill>
                <a:latin typeface="+mn-lt"/>
                <a:ea typeface="+mn-ea"/>
                <a:cs typeface="+mn-cs"/>
              </a:rPr>
              <a:t> Club des Médecins DIM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12" name="Titre 1">
            <a:extLst>
              <a:ext uri="{FF2B5EF4-FFF2-40B4-BE49-F238E27FC236}">
                <a16:creationId xmlns:a16="http://schemas.microsoft.com/office/drawing/2014/main" id="{36F6A6F0-C887-4E54-8CFB-D63434A80A32}"/>
              </a:ext>
            </a:extLst>
          </p:cNvPr>
          <p:cNvSpPr txBox="1">
            <a:spLocks/>
          </p:cNvSpPr>
          <p:nvPr userDrawn="1"/>
        </p:nvSpPr>
        <p:spPr>
          <a:xfrm>
            <a:off x="-16042" y="-7900"/>
            <a:ext cx="12208041" cy="717615"/>
          </a:xfrm>
          <a:prstGeom prst="rect">
            <a:avLst/>
          </a:prstGeom>
          <a:solidFill>
            <a:srgbClr val="5B9BD5">
              <a:lumMod val="40000"/>
              <a:lumOff val="60000"/>
            </a:srgbClr>
          </a:solidFill>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4000" b="0" i="0" u="none" strike="noStrike" kern="1200" cap="none" spc="-50" normalizeH="0" baseline="0" noProof="0" dirty="0">
                <a:ln>
                  <a:noFill/>
                </a:ln>
                <a:solidFill>
                  <a:srgbClr val="002060"/>
                </a:solidFill>
                <a:effectLst/>
                <a:uLnTx/>
                <a:uFillTx/>
                <a:latin typeface="+mn-lt"/>
                <a:ea typeface="+mj-ea"/>
                <a:cs typeface="+mj-cs"/>
              </a:rPr>
              <a:t>22</a:t>
            </a:r>
            <a:r>
              <a:rPr kumimoji="0" lang="fr-FR" sz="4000" b="0" i="0" u="none" strike="noStrike" kern="1200" cap="none" spc="-50" normalizeH="0" baseline="30000" noProof="0" dirty="0">
                <a:ln>
                  <a:noFill/>
                </a:ln>
                <a:solidFill>
                  <a:srgbClr val="002060"/>
                </a:solidFill>
                <a:effectLst/>
                <a:uLnTx/>
                <a:uFillTx/>
                <a:latin typeface="+mn-lt"/>
                <a:ea typeface="+mj-ea"/>
                <a:cs typeface="+mj-cs"/>
              </a:rPr>
              <a:t>ème</a:t>
            </a:r>
            <a:r>
              <a:rPr kumimoji="0" lang="fr-FR" sz="4000" b="0" i="0" u="none" strike="noStrike" kern="1200" cap="none" spc="-50" normalizeH="0" baseline="0" noProof="0" dirty="0">
                <a:ln>
                  <a:noFill/>
                </a:ln>
                <a:solidFill>
                  <a:srgbClr val="002060"/>
                </a:solidFill>
                <a:effectLst/>
                <a:uLnTx/>
                <a:uFillTx/>
                <a:latin typeface="+mn-lt"/>
                <a:ea typeface="+mj-ea"/>
                <a:cs typeface="+mj-cs"/>
              </a:rPr>
              <a:t> Club des Médecins DIM</a:t>
            </a:r>
          </a:p>
        </p:txBody>
      </p:sp>
      <p:sp>
        <p:nvSpPr>
          <p:cNvPr id="9" name="Titre 1">
            <a:extLst>
              <a:ext uri="{FF2B5EF4-FFF2-40B4-BE49-F238E27FC236}">
                <a16:creationId xmlns:a16="http://schemas.microsoft.com/office/drawing/2014/main" id="{365BA0BD-6E0C-4FD9-BE42-6B1E36C31460}"/>
              </a:ext>
            </a:extLst>
          </p:cNvPr>
          <p:cNvSpPr>
            <a:spLocks noGrp="1"/>
          </p:cNvSpPr>
          <p:nvPr>
            <p:ph type="ctrTitle" idx="4294967295" hasCustomPrompt="1"/>
          </p:nvPr>
        </p:nvSpPr>
        <p:spPr>
          <a:xfrm>
            <a:off x="5004323" y="797414"/>
            <a:ext cx="7030387" cy="5156707"/>
          </a:xfrm>
        </p:spPr>
        <p:txBody>
          <a:bodyPr anchor="t" anchorCtr="0">
            <a:noAutofit/>
          </a:bodyPr>
          <a:lstStyle/>
          <a:p>
            <a:pPr algn="ctr"/>
            <a:r>
              <a:rPr lang="fr-FR" sz="6600" b="1" dirty="0"/>
              <a:t>Merci</a:t>
            </a:r>
            <a:br>
              <a:rPr lang="fr-FR" sz="6600" b="1" dirty="0"/>
            </a:br>
            <a:r>
              <a:rPr lang="fr-FR" sz="6600" b="1" dirty="0"/>
              <a:t>pour </a:t>
            </a:r>
            <a:br>
              <a:rPr lang="fr-FR" sz="6600" b="1" dirty="0"/>
            </a:br>
            <a:r>
              <a:rPr lang="fr-FR" sz="6600" b="1" dirty="0"/>
              <a:t>votre attention </a:t>
            </a:r>
            <a:br>
              <a:rPr lang="fr-FR" sz="6600" b="1" dirty="0"/>
            </a:br>
            <a:r>
              <a:rPr lang="fr-FR" sz="6600" b="1" dirty="0"/>
              <a:t>et </a:t>
            </a:r>
            <a:br>
              <a:rPr lang="fr-FR" sz="6600" b="1" dirty="0"/>
            </a:br>
            <a:r>
              <a:rPr lang="fr-FR" sz="6600" b="1" dirty="0"/>
              <a:t>votre participation</a:t>
            </a:r>
          </a:p>
        </p:txBody>
      </p:sp>
      <p:pic>
        <p:nvPicPr>
          <p:cNvPr id="13" name="Image 12" descr="Une image contenant texte, clipart&#10;&#10;Description générée automatiquement">
            <a:extLst>
              <a:ext uri="{FF2B5EF4-FFF2-40B4-BE49-F238E27FC236}">
                <a16:creationId xmlns:a16="http://schemas.microsoft.com/office/drawing/2014/main" id="{AEDF2678-E33F-4EC2-9ECE-D3A0AF571C40}"/>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289811" y="1798821"/>
            <a:ext cx="4345504" cy="2520746"/>
          </a:xfrm>
          <a:prstGeom prst="rect">
            <a:avLst/>
          </a:prstGeom>
          <a:noFill/>
        </p:spPr>
      </p:pic>
    </p:spTree>
    <p:extLst>
      <p:ext uri="{BB962C8B-B14F-4D97-AF65-F5344CB8AC3E}">
        <p14:creationId xmlns:p14="http://schemas.microsoft.com/office/powerpoint/2010/main" val="42338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4" name="Rectangle à coins arrondis 3"/>
          <p:cNvSpPr/>
          <p:nvPr userDrawn="1"/>
        </p:nvSpPr>
        <p:spPr>
          <a:xfrm>
            <a:off x="-802217" y="6542089"/>
            <a:ext cx="12964584" cy="1766887"/>
          </a:xfrm>
          <a:prstGeom prst="roundRect">
            <a:avLst/>
          </a:prstGeom>
          <a:gradFill flip="none" rotWithShape="1">
            <a:gsLst>
              <a:gs pos="23000">
                <a:srgbClr val="FF7600"/>
              </a:gs>
              <a:gs pos="81000">
                <a:srgbClr val="E4620C"/>
              </a:gs>
            </a:gsLst>
            <a:lin ang="0" scaled="1"/>
            <a:tileRect/>
          </a:gradFill>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 name="Rectangle à coins arrondis 6"/>
          <p:cNvSpPr/>
          <p:nvPr userDrawn="1"/>
        </p:nvSpPr>
        <p:spPr>
          <a:xfrm>
            <a:off x="-1003299" y="-549275"/>
            <a:ext cx="12839700" cy="1408113"/>
          </a:xfrm>
          <a:prstGeom prst="roundRect">
            <a:avLst/>
          </a:prstGeom>
          <a:gradFill flip="none" rotWithShape="1">
            <a:gsLst>
              <a:gs pos="23000">
                <a:srgbClr val="FF7600"/>
              </a:gs>
              <a:gs pos="81000">
                <a:srgbClr val="E4620C"/>
              </a:gs>
            </a:gsLst>
            <a:lin ang="0" scaled="1"/>
            <a:tileRect/>
          </a:gradFill>
          <a:ln/>
          <a:effectLst>
            <a:outerShdw blurRad="40005" dist="19939" dir="426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Rectangle à coins arrondis 7"/>
          <p:cNvSpPr/>
          <p:nvPr userDrawn="1"/>
        </p:nvSpPr>
        <p:spPr>
          <a:xfrm>
            <a:off x="-505884" y="-577850"/>
            <a:ext cx="11762317" cy="1236663"/>
          </a:xfrm>
          <a:prstGeom prst="roundRect">
            <a:avLst/>
          </a:prstGeom>
          <a:gradFill flip="none" rotWithShape="1">
            <a:gsLst>
              <a:gs pos="0">
                <a:srgbClr val="12355D"/>
              </a:gs>
              <a:gs pos="84000">
                <a:srgbClr val="1B5495"/>
              </a:gs>
            </a:gsLst>
            <a:lin ang="15360000" scaled="0"/>
            <a:tileRect/>
          </a:gradFill>
          <a:ln/>
          <a:effectLst>
            <a:outerShdw blurRad="40005" dist="19939" dir="426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Rectangle à coins arrondis 8"/>
          <p:cNvSpPr/>
          <p:nvPr userDrawn="1"/>
        </p:nvSpPr>
        <p:spPr>
          <a:xfrm>
            <a:off x="-590550" y="-765175"/>
            <a:ext cx="12647084" cy="1752600"/>
          </a:xfrm>
          <a:prstGeom prst="roundRect">
            <a:avLst/>
          </a:prstGeom>
          <a:noFill/>
          <a:ln w="9525" cmpd="sng">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fr-FR" dirty="0"/>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109B0A-FF9D-5448-9B27-E3E411293A92}" type="datetime1">
              <a:rPr lang="fr-FR" sz="1200" smtClean="0"/>
              <a:pPr fontAlgn="auto">
                <a:spcBef>
                  <a:spcPts val="0"/>
                </a:spcBef>
                <a:spcAft>
                  <a:spcPts val="0"/>
                </a:spcAft>
                <a:defRPr/>
              </a:pPr>
              <a:t>07/12/2022</a:t>
            </a:fld>
            <a:endParaRPr lang="fr-FR" sz="1200" dirty="0"/>
          </a:p>
        </p:txBody>
      </p:sp>
      <p:sp>
        <p:nvSpPr>
          <p:cNvPr id="19" name="Espace réservé de la date 4"/>
          <p:cNvSpPr txBox="1">
            <a:spLocks/>
          </p:cNvSpPr>
          <p:nvPr userDrawn="1"/>
        </p:nvSpPr>
        <p:spPr bwMode="auto">
          <a:xfrm>
            <a:off x="23285" y="6526214"/>
            <a:ext cx="6692900" cy="365125"/>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200" kern="1200" dirty="0">
                <a:solidFill>
                  <a:schemeClr val="bg1"/>
                </a:solidFill>
                <a:latin typeface="+mn-lt"/>
                <a:ea typeface="+mn-ea"/>
                <a:cs typeface="+mn-cs"/>
              </a:rPr>
              <a:t>17ème Club des Médecins DIM – 03/12/2019</a:t>
            </a:r>
          </a:p>
        </p:txBody>
      </p:sp>
      <p:sp>
        <p:nvSpPr>
          <p:cNvPr id="3" name="Espace réservé du contenu 2"/>
          <p:cNvSpPr>
            <a:spLocks noGrp="1"/>
          </p:cNvSpPr>
          <p:nvPr>
            <p:ph idx="1"/>
          </p:nvPr>
        </p:nvSpPr>
        <p:spPr>
          <a:xfrm>
            <a:off x="609600" y="1246376"/>
            <a:ext cx="10972800" cy="5166347"/>
          </a:xfrm>
        </p:spPr>
        <p:txBody>
          <a:bodyPr/>
          <a:lstStyle>
            <a:lvl2pPr marL="457200" indent="0">
              <a:buNone/>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itre 1"/>
          <p:cNvSpPr>
            <a:spLocks noGrp="1"/>
          </p:cNvSpPr>
          <p:nvPr>
            <p:ph type="title"/>
          </p:nvPr>
        </p:nvSpPr>
        <p:spPr>
          <a:xfrm>
            <a:off x="609599" y="-53247"/>
            <a:ext cx="10161535" cy="711709"/>
          </a:xfrm>
          <a:prstGeom prst="rect">
            <a:avLst/>
          </a:prstGeom>
        </p:spPr>
        <p:txBody>
          <a:bodyPr rtlCol="0">
            <a:normAutofit/>
          </a:bodyPr>
          <a:lstStyle>
            <a:lvl1pPr algn="l">
              <a:defRPr sz="2400" b="0" baseline="0">
                <a:solidFill>
                  <a:schemeClr val="bg1"/>
                </a:solidFill>
              </a:defRPr>
            </a:lvl1pPr>
          </a:lstStyle>
          <a:p>
            <a:r>
              <a:rPr lang="fr-FR"/>
              <a:t>Cliquez pour modifier le style du titre</a:t>
            </a:r>
            <a:endParaRPr lang="fr-FR" dirty="0"/>
          </a:p>
        </p:txBody>
      </p:sp>
      <p:sp>
        <p:nvSpPr>
          <p:cNvPr id="21" name="Espace réservé du numéro de diapositive 8"/>
          <p:cNvSpPr>
            <a:spLocks noGrp="1"/>
          </p:cNvSpPr>
          <p:nvPr userDrawn="1">
            <p:ph type="sldNum" sz="quarter" idx="10"/>
          </p:nvPr>
        </p:nvSpPr>
        <p:spPr>
          <a:xfrm>
            <a:off x="8737600" y="6526214"/>
            <a:ext cx="2844800" cy="365125"/>
          </a:xfrm>
        </p:spPr>
        <p:txBody>
          <a:bodyPr wrap="square" numCol="1" anchorCtr="0" compatLnSpc="1">
            <a:prstTxWarp prst="textNoShape">
              <a:avLst/>
            </a:prstTxWarp>
          </a:bodyPr>
          <a:lstStyle>
            <a:lvl1pPr fontAlgn="base">
              <a:spcBef>
                <a:spcPct val="0"/>
              </a:spcBef>
              <a:spcAft>
                <a:spcPct val="0"/>
              </a:spcAft>
              <a:defRPr>
                <a:solidFill>
                  <a:schemeClr val="bg1"/>
                </a:solidFill>
              </a:defRPr>
            </a:lvl1pPr>
          </a:lstStyle>
          <a:p>
            <a:pPr>
              <a:defRPr/>
            </a:pPr>
            <a:fld id="{C3D37359-B9A2-454E-BBC9-9EDC6CBB7500}" type="slidenum">
              <a:rPr lang="fr-FR"/>
              <a:pPr>
                <a:defRPr/>
              </a:pPr>
              <a:t>‹N°›</a:t>
            </a:fld>
            <a:endParaRPr lang="fr-FR" dirty="0"/>
          </a:p>
        </p:txBody>
      </p:sp>
      <p:grpSp>
        <p:nvGrpSpPr>
          <p:cNvPr id="14" name="Grouper 20"/>
          <p:cNvGrpSpPr>
            <a:grpSpLocks/>
          </p:cNvGrpSpPr>
          <p:nvPr userDrawn="1"/>
        </p:nvGrpSpPr>
        <p:grpSpPr bwMode="auto">
          <a:xfrm>
            <a:off x="10545234" y="5830889"/>
            <a:ext cx="1312333" cy="585787"/>
            <a:chOff x="3776578" y="2911776"/>
            <a:chExt cx="2605907" cy="1551484"/>
          </a:xfrm>
        </p:grpSpPr>
        <p:pic>
          <p:nvPicPr>
            <p:cNvPr id="15" name="Image 19" descr="FHP détou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6578" y="2911776"/>
              <a:ext cx="871758" cy="4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0" descr="Logo FHP powerpoin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3790" y="3329365"/>
              <a:ext cx="2578695" cy="113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377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1BB6B011-7C09-468E-8491-DB60F1E27AF1}" type="datetime1">
              <a:rPr lang="en-US" smtClean="0"/>
              <a:t>12/7/2022</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5" name="Footer Placeholder 4"/>
          <p:cNvSpPr>
            <a:spLocks noGrp="1"/>
          </p:cNvSpPr>
          <p:nvPr>
            <p:ph type="ftr" sz="quarter" idx="11"/>
          </p:nvPr>
        </p:nvSpPr>
        <p:spPr/>
        <p:txBody>
          <a:bodyPr/>
          <a:lstStyle/>
          <a:p>
            <a:r>
              <a:rPr lang="fr-FR" dirty="0"/>
              <a:t>FHP-MCO / 12/10/2021 / GE Evolution de la classification des GHM </a:t>
            </a:r>
            <a:endParaRPr lang="en-US" dirty="0"/>
          </a:p>
        </p:txBody>
      </p:sp>
      <p:sp>
        <p:nvSpPr>
          <p:cNvPr id="9" name="Titre 1">
            <a:extLst>
              <a:ext uri="{FF2B5EF4-FFF2-40B4-BE49-F238E27FC236}">
                <a16:creationId xmlns:a16="http://schemas.microsoft.com/office/drawing/2014/main" id="{7BB48928-8938-4E37-B634-B213EDE84C22}"/>
              </a:ext>
            </a:extLst>
          </p:cNvPr>
          <p:cNvSpPr txBox="1">
            <a:spLocks/>
          </p:cNvSpPr>
          <p:nvPr userDrawn="1"/>
        </p:nvSpPr>
        <p:spPr>
          <a:xfrm>
            <a:off x="0" y="0"/>
            <a:ext cx="12192000" cy="665875"/>
          </a:xfrm>
          <a:prstGeom prst="rect">
            <a:avLst/>
          </a:prstGeom>
          <a:solidFill>
            <a:schemeClr val="accent5">
              <a:lumMod val="40000"/>
              <a:lumOff val="60000"/>
            </a:schemeClr>
          </a:solidFill>
        </p:spPr>
        <p:txBody>
          <a:bodyPr vert="horz" lIns="91440" tIns="45720" rIns="91440" bIns="45720" rtlCol="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kern="1200" spc="-50" baseline="0" dirty="0">
                <a:solidFill>
                  <a:schemeClr val="tx1">
                    <a:lumMod val="75000"/>
                    <a:lumOff val="25000"/>
                  </a:schemeClr>
                </a:solidFill>
                <a:latin typeface="+mj-lt"/>
                <a:ea typeface="+mj-ea"/>
                <a:cs typeface="+mj-cs"/>
              </a:rPr>
              <a:t>Groupe Expert « Evolution de la classification des GHM » </a:t>
            </a:r>
          </a:p>
          <a:p>
            <a:endParaRPr lang="fr-FR" sz="4000" dirty="0">
              <a:solidFill>
                <a:schemeClr val="bg2">
                  <a:lumMod val="75000"/>
                </a:schemeClr>
              </a:solidFill>
            </a:endParaRPr>
          </a:p>
        </p:txBody>
      </p:sp>
      <p:pic>
        <p:nvPicPr>
          <p:cNvPr id="10" name="Image 9" descr="Une image contenant texte, clipart&#10;&#10;Description générée automatiquement">
            <a:extLst>
              <a:ext uri="{FF2B5EF4-FFF2-40B4-BE49-F238E27FC236}">
                <a16:creationId xmlns:a16="http://schemas.microsoft.com/office/drawing/2014/main" id="{DAC8D5FF-3608-4370-9BB5-D47E581429B7}"/>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289811" y="1798821"/>
            <a:ext cx="4345504" cy="2520746"/>
          </a:xfrm>
          <a:prstGeom prst="rect">
            <a:avLst/>
          </a:prstGeom>
          <a:noFill/>
        </p:spPr>
      </p:pic>
      <p:sp>
        <p:nvSpPr>
          <p:cNvPr id="11" name="Titre 1">
            <a:extLst>
              <a:ext uri="{FF2B5EF4-FFF2-40B4-BE49-F238E27FC236}">
                <a16:creationId xmlns:a16="http://schemas.microsoft.com/office/drawing/2014/main" id="{E4725F01-4C03-4E0C-ACD7-DF261B3652ED}"/>
              </a:ext>
            </a:extLst>
          </p:cNvPr>
          <p:cNvSpPr>
            <a:spLocks noGrp="1"/>
          </p:cNvSpPr>
          <p:nvPr>
            <p:ph type="ctrTitle" idx="4294967295" hasCustomPrompt="1"/>
          </p:nvPr>
        </p:nvSpPr>
        <p:spPr>
          <a:xfrm>
            <a:off x="5004323" y="797414"/>
            <a:ext cx="7030387" cy="5156707"/>
          </a:xfrm>
        </p:spPr>
        <p:txBody>
          <a:bodyPr anchor="t" anchorCtr="0">
            <a:noAutofit/>
          </a:bodyPr>
          <a:lstStyle/>
          <a:p>
            <a:pPr algn="ctr"/>
            <a:r>
              <a:rPr lang="fr-FR" sz="6600" b="1" dirty="0"/>
              <a:t>Merci</a:t>
            </a:r>
            <a:br>
              <a:rPr lang="fr-FR" sz="6600" b="1" dirty="0"/>
            </a:br>
            <a:r>
              <a:rPr lang="fr-FR" sz="6600" b="1" dirty="0"/>
              <a:t>pour </a:t>
            </a:r>
            <a:br>
              <a:rPr lang="fr-FR" sz="6600" b="1" dirty="0"/>
            </a:br>
            <a:r>
              <a:rPr lang="fr-FR" sz="6600" b="1" dirty="0"/>
              <a:t>votre attention </a:t>
            </a:r>
            <a:br>
              <a:rPr lang="fr-FR" sz="6600" b="1" dirty="0"/>
            </a:br>
            <a:r>
              <a:rPr lang="fr-FR" sz="6600" b="1" dirty="0"/>
              <a:t>et </a:t>
            </a:r>
            <a:br>
              <a:rPr lang="fr-FR" sz="6600" b="1" dirty="0"/>
            </a:br>
            <a:r>
              <a:rPr lang="fr-FR" sz="6600" b="1" dirty="0"/>
              <a:t>votre participation</a:t>
            </a:r>
          </a:p>
        </p:txBody>
      </p:sp>
    </p:spTree>
    <p:extLst>
      <p:ext uri="{BB962C8B-B14F-4D97-AF65-F5344CB8AC3E}">
        <p14:creationId xmlns:p14="http://schemas.microsoft.com/office/powerpoint/2010/main" val="194958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1BB6B011-7C09-468E-8491-DB60F1E27AF1}" type="datetime1">
              <a:rPr lang="en-US" smtClean="0"/>
              <a:t>12/7/2022</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5" name="Footer Placeholder 4"/>
          <p:cNvSpPr>
            <a:spLocks noGrp="1"/>
          </p:cNvSpPr>
          <p:nvPr>
            <p:ph type="ftr" sz="quarter" idx="11"/>
          </p:nvPr>
        </p:nvSpPr>
        <p:spPr/>
        <p:txBody>
          <a:bodyPr/>
          <a:lstStyle/>
          <a:p>
            <a:r>
              <a:rPr lang="fr-FR" dirty="0"/>
              <a:t>FHP-MCO / 12/10/2021 / GE Evolution de la classification des GHM </a:t>
            </a:r>
            <a:endParaRPr lang="en-US" dirty="0"/>
          </a:p>
        </p:txBody>
      </p:sp>
      <p:sp>
        <p:nvSpPr>
          <p:cNvPr id="9" name="Titre 1">
            <a:extLst>
              <a:ext uri="{FF2B5EF4-FFF2-40B4-BE49-F238E27FC236}">
                <a16:creationId xmlns:a16="http://schemas.microsoft.com/office/drawing/2014/main" id="{7BB48928-8938-4E37-B634-B213EDE84C22}"/>
              </a:ext>
            </a:extLst>
          </p:cNvPr>
          <p:cNvSpPr txBox="1">
            <a:spLocks/>
          </p:cNvSpPr>
          <p:nvPr userDrawn="1"/>
        </p:nvSpPr>
        <p:spPr>
          <a:xfrm>
            <a:off x="0" y="0"/>
            <a:ext cx="12192000" cy="665875"/>
          </a:xfrm>
          <a:prstGeom prst="rect">
            <a:avLst/>
          </a:prstGeom>
          <a:solidFill>
            <a:schemeClr val="accent5">
              <a:lumMod val="40000"/>
              <a:lumOff val="60000"/>
            </a:schemeClr>
          </a:solidFill>
        </p:spPr>
        <p:txBody>
          <a:bodyPr vert="horz" lIns="91440" tIns="45720" rIns="91440" bIns="45720" rtlCol="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fr-FR" sz="4000" dirty="0">
              <a:solidFill>
                <a:schemeClr val="bg2">
                  <a:lumMod val="75000"/>
                </a:schemeClr>
              </a:solidFill>
            </a:endParaRPr>
          </a:p>
        </p:txBody>
      </p:sp>
      <p:sp>
        <p:nvSpPr>
          <p:cNvPr id="11" name="Titre 1">
            <a:extLst>
              <a:ext uri="{FF2B5EF4-FFF2-40B4-BE49-F238E27FC236}">
                <a16:creationId xmlns:a16="http://schemas.microsoft.com/office/drawing/2014/main" id="{E4725F01-4C03-4E0C-ACD7-DF261B3652ED}"/>
              </a:ext>
            </a:extLst>
          </p:cNvPr>
          <p:cNvSpPr>
            <a:spLocks noGrp="1"/>
          </p:cNvSpPr>
          <p:nvPr>
            <p:ph type="ctrTitle" idx="4294967295" hasCustomPrompt="1"/>
          </p:nvPr>
        </p:nvSpPr>
        <p:spPr>
          <a:xfrm>
            <a:off x="225287" y="797414"/>
            <a:ext cx="11809423" cy="5156707"/>
          </a:xfrm>
        </p:spPr>
        <p:txBody>
          <a:bodyPr anchor="t" anchorCtr="0">
            <a:noAutofit/>
          </a:bodyPr>
          <a:lstStyle/>
          <a:p>
            <a:pPr algn="ctr"/>
            <a:r>
              <a:rPr lang="fr-FR" sz="6600" b="1" dirty="0"/>
              <a:t>Merci</a:t>
            </a:r>
            <a:br>
              <a:rPr lang="fr-FR" sz="6600" b="1" dirty="0"/>
            </a:br>
            <a:r>
              <a:rPr lang="fr-FR" sz="6600" b="1" dirty="0"/>
              <a:t>pour </a:t>
            </a:r>
            <a:br>
              <a:rPr lang="fr-FR" sz="6600" b="1" dirty="0"/>
            </a:br>
            <a:r>
              <a:rPr lang="fr-FR" sz="6600" b="1" dirty="0"/>
              <a:t>votre attention </a:t>
            </a:r>
            <a:br>
              <a:rPr lang="fr-FR" sz="6600" b="1" dirty="0"/>
            </a:br>
            <a:r>
              <a:rPr lang="fr-FR" sz="6600" b="1" dirty="0"/>
              <a:t>et </a:t>
            </a:r>
            <a:br>
              <a:rPr lang="fr-FR" sz="6600" b="1" dirty="0"/>
            </a:br>
            <a:r>
              <a:rPr lang="fr-FR" sz="6600" b="1" dirty="0"/>
              <a:t>votre participation</a:t>
            </a:r>
          </a:p>
        </p:txBody>
      </p:sp>
    </p:spTree>
    <p:extLst>
      <p:ext uri="{BB962C8B-B14F-4D97-AF65-F5344CB8AC3E}">
        <p14:creationId xmlns:p14="http://schemas.microsoft.com/office/powerpoint/2010/main" val="234203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3_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BB6B011-7C09-468E-8491-DB60F1E27AF1}" type="datetime1">
              <a:rPr lang="en-US" smtClean="0"/>
              <a:pPr/>
              <a:t>12/7/2022</a:t>
            </a:fld>
            <a:endParaRPr lang="en-US" dirty="0"/>
          </a:p>
        </p:txBody>
      </p:sp>
      <p:sp>
        <p:nvSpPr>
          <p:cNvPr id="5" name="Footer Placeholder 4"/>
          <p:cNvSpPr>
            <a:spLocks noGrp="1"/>
          </p:cNvSpPr>
          <p:nvPr>
            <p:ph type="ftr" sz="quarter" idx="11"/>
          </p:nvPr>
        </p:nvSpPr>
        <p:spPr/>
        <p:txBody>
          <a:bodyPr/>
          <a:lstStyle/>
          <a:p>
            <a:r>
              <a:rPr lang="fr-FR" dirty="0"/>
              <a:t>FHP-MCO / DATE / Thème de la réunion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1033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715193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4230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336455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dirty="0"/>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493325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dirty="0"/>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413918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454400" y="6446005"/>
            <a:ext cx="5178822"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a:t>
            </a:r>
            <a:r>
              <a:rPr lang="fr-FR" sz="1600" dirty="0">
                <a:solidFill>
                  <a:prstClr val="white"/>
                </a:solidFill>
                <a:latin typeface="+mn-lt"/>
              </a:rPr>
              <a:t>24 11 2021  / 21</a:t>
            </a:r>
            <a:r>
              <a:rPr lang="fr-FR" sz="1600" baseline="30000" dirty="0">
                <a:solidFill>
                  <a:prstClr val="white"/>
                </a:solidFill>
                <a:latin typeface="+mn-lt"/>
              </a:rPr>
              <a:t>ème</a:t>
            </a:r>
            <a:r>
              <a:rPr lang="fr-FR" sz="1600" dirty="0">
                <a:solidFill>
                  <a:prstClr val="white"/>
                </a:solidFill>
                <a:latin typeface="+mn-lt"/>
              </a:rPr>
              <a:t> Club des Médecins DIM </a:t>
            </a:r>
            <a:endParaRPr lang="fr-FR" sz="1600" kern="1200" dirty="0">
              <a:solidFill>
                <a:prstClr val="white"/>
              </a:solidFill>
              <a:latin typeface="+mn-lt"/>
              <a:ea typeface="+mn-ea"/>
              <a:cs typeface="+mn-cs"/>
            </a:endParaRP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23" name="ZoneTexte 22">
            <a:extLst>
              <a:ext uri="{FF2B5EF4-FFF2-40B4-BE49-F238E27FC236}">
                <a16:creationId xmlns:a16="http://schemas.microsoft.com/office/drawing/2014/main" id="{A88E3E92-F2CB-44C9-9889-67532486BFEF}"/>
              </a:ext>
            </a:extLst>
          </p:cNvPr>
          <p:cNvSpPr txBox="1"/>
          <p:nvPr userDrawn="1"/>
        </p:nvSpPr>
        <p:spPr>
          <a:xfrm>
            <a:off x="0" y="-7900"/>
            <a:ext cx="12192000" cy="707886"/>
          </a:xfrm>
          <a:prstGeom prst="rect">
            <a:avLst/>
          </a:prstGeom>
          <a:solidFill>
            <a:srgbClr val="4472C4">
              <a:lumMod val="75000"/>
            </a:srgbClr>
          </a:solid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a:noFill/>
                </a:ln>
                <a:solidFill>
                  <a:prstClr val="white"/>
                </a:solidFill>
                <a:effectLst/>
                <a:uLnTx/>
                <a:uFillTx/>
              </a:rPr>
              <a:t>DEROULE DE L’ORDRE DU JOUR</a:t>
            </a:r>
          </a:p>
        </p:txBody>
      </p:sp>
      <p:pic>
        <p:nvPicPr>
          <p:cNvPr id="24" name="Image 23">
            <a:extLst>
              <a:ext uri="{FF2B5EF4-FFF2-40B4-BE49-F238E27FC236}">
                <a16:creationId xmlns:a16="http://schemas.microsoft.com/office/drawing/2014/main" id="{D739D99C-08CC-4FFA-BA58-093B9C4C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61915" y="4887582"/>
            <a:ext cx="2791272" cy="1440000"/>
          </a:xfrm>
          <a:prstGeom prst="rect">
            <a:avLst/>
          </a:prstGeom>
          <a:noFill/>
        </p:spPr>
      </p:pic>
      <p:sp>
        <p:nvSpPr>
          <p:cNvPr id="25" name="Espace réservé du titre 1">
            <a:extLst>
              <a:ext uri="{FF2B5EF4-FFF2-40B4-BE49-F238E27FC236}">
                <a16:creationId xmlns:a16="http://schemas.microsoft.com/office/drawing/2014/main" id="{947782E4-7EF3-4E9A-8CDD-F5FE6AFA2FE0}"/>
              </a:ext>
            </a:extLst>
          </p:cNvPr>
          <p:cNvSpPr txBox="1">
            <a:spLocks/>
          </p:cNvSpPr>
          <p:nvPr userDrawn="1"/>
        </p:nvSpPr>
        <p:spPr bwMode="auto">
          <a:xfrm>
            <a:off x="271143" y="1629140"/>
            <a:ext cx="11646568" cy="23292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5400" b="0" kern="1200">
                <a:solidFill>
                  <a:srgbClr val="12355D"/>
                </a:solidFill>
                <a:latin typeface="Calibri Light" panose="020F0302020204030204" pitchFamily="34" charset="0"/>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fr-FR" sz="4400" b="1" u="sng" kern="1200" spc="-50" baseline="0" dirty="0">
                <a:solidFill>
                  <a:srgbClr val="002060"/>
                </a:solidFill>
                <a:latin typeface="Calibri Light" panose="020F0302020204030204" pitchFamily="34" charset="0"/>
                <a:ea typeface="+mj-ea"/>
                <a:cs typeface="+mj-cs"/>
              </a:rPr>
              <a:t>Point 1 : Certification </a:t>
            </a:r>
          </a:p>
          <a:p>
            <a:pPr marL="0" marR="0" lvl="0" indent="0" algn="l" defTabSz="457200" rtl="0" eaLnBrk="0" fontAlgn="base" latinLnBrk="0" hangingPunct="0">
              <a:lnSpc>
                <a:spcPct val="100000"/>
              </a:lnSpc>
              <a:spcBef>
                <a:spcPct val="0"/>
              </a:spcBef>
              <a:spcAft>
                <a:spcPct val="0"/>
              </a:spcAft>
              <a:buClrTx/>
              <a:buSzTx/>
              <a:buFontTx/>
              <a:buNone/>
              <a:tabLst/>
              <a:defRPr/>
            </a:pPr>
            <a:r>
              <a:rPr lang="fr-FR" sz="4400" b="1" u="sng" kern="1200" spc="-50" baseline="0" dirty="0">
                <a:solidFill>
                  <a:srgbClr val="002060"/>
                </a:solidFill>
                <a:latin typeface="Calibri Light" panose="020F0302020204030204" pitchFamily="34" charset="0"/>
                <a:ea typeface="+mj-ea"/>
                <a:cs typeface="+mj-cs"/>
              </a:rPr>
              <a:t>Point 1 : Webinaire Retex Certification « V2020 »</a:t>
            </a:r>
            <a:br>
              <a:rPr lang="fr-FR" sz="4400" b="1" u="sng" kern="1200" spc="-50" baseline="0" dirty="0">
                <a:solidFill>
                  <a:srgbClr val="002060"/>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2 : Point IFAQ 2021 et 2022</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3 : Retour sur la réunion de la CCQSS à la HAS</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4 : Questions Diverses</a:t>
            </a:r>
          </a:p>
        </p:txBody>
      </p:sp>
    </p:spTree>
    <p:extLst>
      <p:ext uri="{BB962C8B-B14F-4D97-AF65-F5344CB8AC3E}">
        <p14:creationId xmlns:p14="http://schemas.microsoft.com/office/powerpoint/2010/main" val="254500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40001" y="164637"/>
            <a:ext cx="2687647" cy="2092672"/>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119835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r>
              <a:rPr lang="fr-FR" cap="all" dirty="0"/>
              <a:t>Dossier Financement des Urgences - FHP MCO - Novembre 2021</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679200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Dossier Financement des Urgences - FHP MCO - Novembre 2021</a:t>
            </a:r>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534" y="260649"/>
            <a:ext cx="4755369" cy="3702655"/>
          </a:xfrm>
          <a:prstGeom prst="rect">
            <a:avLst/>
          </a:prstGeom>
        </p:spPr>
      </p:pic>
    </p:spTree>
    <p:extLst>
      <p:ext uri="{BB962C8B-B14F-4D97-AF65-F5344CB8AC3E}">
        <p14:creationId xmlns:p14="http://schemas.microsoft.com/office/powerpoint/2010/main" val="3597140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8" name="Backgrund"/>
          <p:cNvSpPr/>
          <p:nvPr userDrawn="1"/>
        </p:nvSpPr>
        <p:spPr bwMode="gray">
          <a:xfrm>
            <a:off x="1" y="0"/>
            <a:ext cx="12192000" cy="58166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sp>
        <p:nvSpPr>
          <p:cNvPr id="7" name="Bar"/>
          <p:cNvSpPr/>
          <p:nvPr userDrawn="1"/>
        </p:nvSpPr>
        <p:spPr bwMode="ltGray">
          <a:xfrm>
            <a:off x="1" y="5816600"/>
            <a:ext cx="12192000" cy="1044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sp>
        <p:nvSpPr>
          <p:cNvPr id="2" name="Title"/>
          <p:cNvSpPr>
            <a:spLocks noGrp="1"/>
          </p:cNvSpPr>
          <p:nvPr>
            <p:ph type="ctrTitle"/>
          </p:nvPr>
        </p:nvSpPr>
        <p:spPr bwMode="gray">
          <a:xfrm>
            <a:off x="1055343" y="0"/>
            <a:ext cx="10081312" cy="3744000"/>
          </a:xfrm>
        </p:spPr>
        <p:txBody>
          <a:bodyPr anchor="b"/>
          <a:lstStyle>
            <a:lvl1pPr>
              <a:lnSpc>
                <a:spcPct val="80000"/>
              </a:lnSpc>
              <a:spcBef>
                <a:spcPts val="0"/>
              </a:spcBef>
              <a:spcAft>
                <a:spcPts val="1000"/>
              </a:spcAft>
              <a:defRPr sz="88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1055343" y="3744000"/>
            <a:ext cx="10081312" cy="2070000"/>
          </a:xfrm>
        </p:spPr>
        <p:txBody>
          <a:bodyPr/>
          <a:lstStyle>
            <a:lvl1pPr marL="0" indent="0" algn="l">
              <a:buNone/>
              <a:defRPr sz="4400">
                <a:solidFill>
                  <a:srgbClr val="B2B2B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r>
              <a:rPr lang="fr-FR" dirty="0"/>
              <a:t>Dossier Financement des Urgences - FHP MCO - Novembre 2021</a:t>
            </a:r>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8324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r>
              <a:rPr lang="fr-FR" dirty="0"/>
              <a:t>Dossier Financement des Urgences - FHP MCO - Novembre 2021</a:t>
            </a:r>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7049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r>
              <a:rPr lang="fr-FR" dirty="0"/>
              <a:t>Dossier Financement des Urgences - FHP MCO - Novembre 2021</a:t>
            </a:r>
            <a:endParaRPr lang="en-US" dirty="0"/>
          </a:p>
        </p:txBody>
      </p:sp>
      <p:sp>
        <p:nvSpPr>
          <p:cNvPr id="3" name="Footer"/>
          <p:cNvSpPr>
            <a:spLocks noGrp="1"/>
          </p:cNvSpPr>
          <p:nvPr>
            <p:ph type="ftr" sz="quarter" idx="11"/>
          </p:nvPr>
        </p:nvSpPr>
        <p:spPr/>
        <p:txBody>
          <a:bodyPr/>
          <a:lstStyle/>
          <a:p>
            <a:endParaRPr lang="en-US" dirty="0"/>
          </a:p>
        </p:txBody>
      </p:sp>
      <p:sp>
        <p:nvSpPr>
          <p:cNvPr id="4"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35701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71" y="1512000"/>
            <a:ext cx="5346696"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304421" y="1512000"/>
            <a:ext cx="5346696"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r>
              <a:rPr lang="fr-FR" dirty="0"/>
              <a:t>Dossier Financement des Urgences - FHP MCO - Novembre 2021</a:t>
            </a:r>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9503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71" y="1512000"/>
            <a:ext cx="3420445"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2"/>
          <p:cNvSpPr>
            <a:spLocks noGrp="1"/>
          </p:cNvSpPr>
          <p:nvPr>
            <p:ph sz="half" idx="14"/>
          </p:nvPr>
        </p:nvSpPr>
        <p:spPr>
          <a:xfrm>
            <a:off x="4385372" y="1512000"/>
            <a:ext cx="3420445"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3"/>
          <p:cNvSpPr>
            <a:spLocks noGrp="1"/>
          </p:cNvSpPr>
          <p:nvPr>
            <p:ph sz="half" idx="2"/>
          </p:nvPr>
        </p:nvSpPr>
        <p:spPr>
          <a:xfrm>
            <a:off x="8230672" y="1512000"/>
            <a:ext cx="3420445"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r>
              <a:rPr lang="fr-FR" dirty="0"/>
              <a:t>Dossier Financement des Urgences - FHP MCO - Novembre 2021</a:t>
            </a:r>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17129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10" name="Text 1"/>
          <p:cNvSpPr>
            <a:spLocks noGrp="1"/>
          </p:cNvSpPr>
          <p:nvPr>
            <p:ph type="body" idx="15"/>
          </p:nvPr>
        </p:nvSpPr>
        <p:spPr bwMode="gray">
          <a:xfrm>
            <a:off x="540071"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1"/>
          <p:cNvSpPr>
            <a:spLocks noGrp="1"/>
          </p:cNvSpPr>
          <p:nvPr>
            <p:ph sz="half" idx="1"/>
          </p:nvPr>
        </p:nvSpPr>
        <p:spPr bwMode="gray">
          <a:xfrm>
            <a:off x="540071" y="18720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0" name="Text 2"/>
          <p:cNvSpPr>
            <a:spLocks noGrp="1"/>
          </p:cNvSpPr>
          <p:nvPr>
            <p:ph type="body" idx="22"/>
          </p:nvPr>
        </p:nvSpPr>
        <p:spPr bwMode="gray">
          <a:xfrm>
            <a:off x="4385372"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9" name="Content 2"/>
          <p:cNvSpPr>
            <a:spLocks noGrp="1"/>
          </p:cNvSpPr>
          <p:nvPr>
            <p:ph sz="half" idx="21"/>
          </p:nvPr>
        </p:nvSpPr>
        <p:spPr bwMode="gray">
          <a:xfrm>
            <a:off x="4385372" y="18720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4" name="Text 3"/>
          <p:cNvSpPr>
            <a:spLocks noGrp="1"/>
          </p:cNvSpPr>
          <p:nvPr>
            <p:ph type="body" idx="26"/>
          </p:nvPr>
        </p:nvSpPr>
        <p:spPr bwMode="gray">
          <a:xfrm>
            <a:off x="8230672"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3" name="Content 3"/>
          <p:cNvSpPr>
            <a:spLocks noGrp="1"/>
          </p:cNvSpPr>
          <p:nvPr>
            <p:ph sz="half" idx="25"/>
          </p:nvPr>
        </p:nvSpPr>
        <p:spPr bwMode="gray">
          <a:xfrm>
            <a:off x="8230672" y="18720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6" name="Text 4"/>
          <p:cNvSpPr>
            <a:spLocks noGrp="1"/>
          </p:cNvSpPr>
          <p:nvPr>
            <p:ph type="body" idx="18"/>
          </p:nvPr>
        </p:nvSpPr>
        <p:spPr bwMode="gray">
          <a:xfrm>
            <a:off x="540071" y="38808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5" name="Content 4"/>
          <p:cNvSpPr>
            <a:spLocks noGrp="1"/>
          </p:cNvSpPr>
          <p:nvPr>
            <p:ph sz="half" idx="17"/>
          </p:nvPr>
        </p:nvSpPr>
        <p:spPr bwMode="gray">
          <a:xfrm>
            <a:off x="540071" y="42444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8" name="Text 5"/>
          <p:cNvSpPr>
            <a:spLocks noGrp="1"/>
          </p:cNvSpPr>
          <p:nvPr>
            <p:ph type="body" idx="20"/>
          </p:nvPr>
        </p:nvSpPr>
        <p:spPr bwMode="gray">
          <a:xfrm>
            <a:off x="4385372" y="38808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7" name="Content 5"/>
          <p:cNvSpPr>
            <a:spLocks noGrp="1"/>
          </p:cNvSpPr>
          <p:nvPr>
            <p:ph sz="half" idx="19"/>
          </p:nvPr>
        </p:nvSpPr>
        <p:spPr bwMode="gray">
          <a:xfrm>
            <a:off x="4385372" y="42444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2" name="Text 6"/>
          <p:cNvSpPr>
            <a:spLocks noGrp="1"/>
          </p:cNvSpPr>
          <p:nvPr>
            <p:ph type="body" idx="24"/>
          </p:nvPr>
        </p:nvSpPr>
        <p:spPr bwMode="gray">
          <a:xfrm>
            <a:off x="8230672" y="38808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1" name="Content 6"/>
          <p:cNvSpPr>
            <a:spLocks noGrp="1"/>
          </p:cNvSpPr>
          <p:nvPr>
            <p:ph sz="half" idx="23"/>
          </p:nvPr>
        </p:nvSpPr>
        <p:spPr bwMode="gray">
          <a:xfrm>
            <a:off x="8230672" y="4240800"/>
            <a:ext cx="3420445"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cNvSpPr>
            <a:spLocks noGrp="1"/>
          </p:cNvSpPr>
          <p:nvPr>
            <p:ph type="dt" sz="half" idx="10"/>
          </p:nvPr>
        </p:nvSpPr>
        <p:spPr/>
        <p:txBody>
          <a:bodyPr/>
          <a:lstStyle/>
          <a:p>
            <a:r>
              <a:rPr lang="fr-FR" dirty="0"/>
              <a:t>Dossier Financement des Urgences - FHP MCO - Novembre 2021</a:t>
            </a:r>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41126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lvl1pPr>
              <a:defRPr/>
            </a:lvl1pPr>
          </a:lstStyle>
          <a:p>
            <a:r>
              <a:rPr lang="en-US" dirty="0"/>
              <a:t>Click to edit Master title style</a:t>
            </a:r>
          </a:p>
        </p:txBody>
      </p:sp>
      <p:sp>
        <p:nvSpPr>
          <p:cNvPr id="10"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Text 1"/>
          <p:cNvSpPr>
            <a:spLocks noGrp="1"/>
          </p:cNvSpPr>
          <p:nvPr>
            <p:ph type="body" idx="1"/>
          </p:nvPr>
        </p:nvSpPr>
        <p:spPr bwMode="gray">
          <a:xfrm>
            <a:off x="540071" y="15120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1"/>
          <p:cNvSpPr>
            <a:spLocks noGrp="1"/>
          </p:cNvSpPr>
          <p:nvPr>
            <p:ph sz="half" idx="2"/>
          </p:nvPr>
        </p:nvSpPr>
        <p:spPr bwMode="gray">
          <a:xfrm>
            <a:off x="540071" y="18720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7" name="Text 2"/>
          <p:cNvSpPr>
            <a:spLocks noGrp="1"/>
          </p:cNvSpPr>
          <p:nvPr>
            <p:ph type="body" sz="quarter" idx="16"/>
          </p:nvPr>
        </p:nvSpPr>
        <p:spPr bwMode="gray">
          <a:xfrm>
            <a:off x="3355637" y="15120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8" name="Content 2"/>
          <p:cNvSpPr>
            <a:spLocks noGrp="1"/>
          </p:cNvSpPr>
          <p:nvPr>
            <p:ph sz="quarter" idx="17"/>
          </p:nvPr>
        </p:nvSpPr>
        <p:spPr bwMode="gray">
          <a:xfrm>
            <a:off x="3355637" y="18720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3"/>
          <p:cNvSpPr>
            <a:spLocks noGrp="1"/>
          </p:cNvSpPr>
          <p:nvPr>
            <p:ph type="body" sz="quarter" idx="14"/>
          </p:nvPr>
        </p:nvSpPr>
        <p:spPr bwMode="gray">
          <a:xfrm>
            <a:off x="6171204" y="15120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6" name="Content 3"/>
          <p:cNvSpPr>
            <a:spLocks noGrp="1"/>
          </p:cNvSpPr>
          <p:nvPr>
            <p:ph sz="quarter" idx="15"/>
          </p:nvPr>
        </p:nvSpPr>
        <p:spPr bwMode="gray">
          <a:xfrm>
            <a:off x="6171204" y="18720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4"/>
          <p:cNvSpPr>
            <a:spLocks noGrp="1"/>
          </p:cNvSpPr>
          <p:nvPr>
            <p:ph type="body" sz="quarter" idx="3"/>
          </p:nvPr>
        </p:nvSpPr>
        <p:spPr bwMode="gray">
          <a:xfrm>
            <a:off x="8986771" y="15120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4"/>
          <p:cNvSpPr>
            <a:spLocks noGrp="1"/>
          </p:cNvSpPr>
          <p:nvPr>
            <p:ph sz="quarter" idx="4"/>
          </p:nvPr>
        </p:nvSpPr>
        <p:spPr bwMode="gray">
          <a:xfrm>
            <a:off x="8986771" y="18720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5"/>
          <p:cNvSpPr>
            <a:spLocks noGrp="1"/>
          </p:cNvSpPr>
          <p:nvPr>
            <p:ph type="body" idx="18"/>
          </p:nvPr>
        </p:nvSpPr>
        <p:spPr bwMode="gray">
          <a:xfrm>
            <a:off x="540071" y="37404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Content 5"/>
          <p:cNvSpPr>
            <a:spLocks noGrp="1"/>
          </p:cNvSpPr>
          <p:nvPr>
            <p:ph sz="half" idx="19"/>
          </p:nvPr>
        </p:nvSpPr>
        <p:spPr bwMode="gray">
          <a:xfrm>
            <a:off x="540071" y="41004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6"/>
          <p:cNvSpPr>
            <a:spLocks noGrp="1"/>
          </p:cNvSpPr>
          <p:nvPr>
            <p:ph type="body" sz="quarter" idx="24"/>
          </p:nvPr>
        </p:nvSpPr>
        <p:spPr bwMode="gray">
          <a:xfrm>
            <a:off x="3355637" y="37404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2" name="Content 6"/>
          <p:cNvSpPr>
            <a:spLocks noGrp="1"/>
          </p:cNvSpPr>
          <p:nvPr>
            <p:ph sz="quarter" idx="25"/>
          </p:nvPr>
        </p:nvSpPr>
        <p:spPr bwMode="gray">
          <a:xfrm>
            <a:off x="3355637" y="41004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 7"/>
          <p:cNvSpPr>
            <a:spLocks noGrp="1"/>
          </p:cNvSpPr>
          <p:nvPr>
            <p:ph type="body" sz="quarter" idx="22"/>
          </p:nvPr>
        </p:nvSpPr>
        <p:spPr bwMode="gray">
          <a:xfrm>
            <a:off x="6171204" y="37404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0" name="Content 7"/>
          <p:cNvSpPr>
            <a:spLocks noGrp="1"/>
          </p:cNvSpPr>
          <p:nvPr>
            <p:ph sz="quarter" idx="23"/>
          </p:nvPr>
        </p:nvSpPr>
        <p:spPr bwMode="gray">
          <a:xfrm>
            <a:off x="6171204" y="41004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8"/>
          <p:cNvSpPr>
            <a:spLocks noGrp="1"/>
          </p:cNvSpPr>
          <p:nvPr>
            <p:ph type="body" sz="quarter" idx="20"/>
          </p:nvPr>
        </p:nvSpPr>
        <p:spPr bwMode="gray">
          <a:xfrm>
            <a:off x="8986771" y="3740400"/>
            <a:ext cx="2664347"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8"/>
          <p:cNvSpPr>
            <a:spLocks noGrp="1"/>
          </p:cNvSpPr>
          <p:nvPr>
            <p:ph sz="quarter" idx="21"/>
          </p:nvPr>
        </p:nvSpPr>
        <p:spPr bwMode="gray">
          <a:xfrm>
            <a:off x="8986771" y="4100400"/>
            <a:ext cx="2664347" cy="1710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levell</a:t>
            </a:r>
            <a:endParaRPr lang="en-US" dirty="0"/>
          </a:p>
        </p:txBody>
      </p:sp>
      <p:sp>
        <p:nvSpPr>
          <p:cNvPr id="7" name="Date"/>
          <p:cNvSpPr>
            <a:spLocks noGrp="1"/>
          </p:cNvSpPr>
          <p:nvPr>
            <p:ph type="dt" sz="half" idx="10"/>
          </p:nvPr>
        </p:nvSpPr>
        <p:spPr/>
        <p:txBody>
          <a:bodyPr/>
          <a:lstStyle/>
          <a:p>
            <a:r>
              <a:rPr lang="fr-FR" dirty="0"/>
              <a:t>Dossier Financement des Urgences - FHP MCO - Novembre 2021</a:t>
            </a:r>
            <a:endParaRPr lang="en-US" dirty="0"/>
          </a:p>
        </p:txBody>
      </p:sp>
      <p:sp>
        <p:nvSpPr>
          <p:cNvPr id="8" name="Footer"/>
          <p:cNvSpPr>
            <a:spLocks noGrp="1"/>
          </p:cNvSpPr>
          <p:nvPr>
            <p:ph type="ftr" sz="quarter" idx="11"/>
          </p:nvPr>
        </p:nvSpPr>
        <p:spPr/>
        <p:txBody>
          <a:bodyPr/>
          <a:lstStyle/>
          <a:p>
            <a:endParaRPr lang="en-US" dirty="0"/>
          </a:p>
        </p:txBody>
      </p:sp>
      <p:sp>
        <p:nvSpPr>
          <p:cNvPr id="9" name="Slide Number"/>
          <p:cNvSpPr>
            <a:spLocks noGrp="1"/>
          </p:cNvSpPr>
          <p:nvPr>
            <p:ph type="sldNum" sz="quarter" idx="12"/>
          </p:nvPr>
        </p:nvSpPr>
        <p:spPr>
          <a:xfrm>
            <a:off x="540071" y="6084000"/>
            <a:ext cx="900117" cy="360000"/>
          </a:xfrm>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6174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11" name="Espace réservé du contenu 2">
            <a:extLst>
              <a:ext uri="{FF2B5EF4-FFF2-40B4-BE49-F238E27FC236}">
                <a16:creationId xmlns:a16="http://schemas.microsoft.com/office/drawing/2014/main" id="{65520E86-9D0B-469F-9B71-88090583F677}"/>
              </a:ext>
            </a:extLst>
          </p:cNvPr>
          <p:cNvSpPr>
            <a:spLocks noGrp="1"/>
          </p:cNvSpPr>
          <p:nvPr>
            <p:ph idx="1"/>
          </p:nvPr>
        </p:nvSpPr>
        <p:spPr>
          <a:xfrm>
            <a:off x="209550" y="1204821"/>
            <a:ext cx="11830050" cy="44138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
            <a:extLst>
              <a:ext uri="{FF2B5EF4-FFF2-40B4-BE49-F238E27FC236}">
                <a16:creationId xmlns:a16="http://schemas.microsoft.com/office/drawing/2014/main" id="{36F6A6F0-C887-4E54-8CFB-D63434A80A32}"/>
              </a:ext>
            </a:extLst>
          </p:cNvPr>
          <p:cNvSpPr txBox="1">
            <a:spLocks/>
          </p:cNvSpPr>
          <p:nvPr userDrawn="1"/>
        </p:nvSpPr>
        <p:spPr>
          <a:xfrm>
            <a:off x="-16042" y="-7900"/>
            <a:ext cx="12208041" cy="717615"/>
          </a:xfrm>
          <a:prstGeom prst="rect">
            <a:avLst/>
          </a:prstGeom>
          <a:solidFill>
            <a:srgbClr val="5B9BD5">
              <a:lumMod val="40000"/>
              <a:lumOff val="60000"/>
            </a:srgbClr>
          </a:solidFill>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4000" b="0" i="0" u="none" strike="noStrike" kern="1200" cap="none" spc="-50" normalizeH="0" baseline="0" noProof="0" dirty="0">
                <a:ln>
                  <a:noFill/>
                </a:ln>
                <a:solidFill>
                  <a:srgbClr val="002060"/>
                </a:solidFill>
                <a:effectLst/>
                <a:uLnTx/>
                <a:uFillTx/>
                <a:latin typeface="+mn-lt"/>
                <a:ea typeface="+mj-ea"/>
                <a:cs typeface="+mj-cs"/>
              </a:rPr>
              <a:t>Point 1 : La Certification V2020</a:t>
            </a:r>
          </a:p>
        </p:txBody>
      </p:sp>
    </p:spTree>
    <p:extLst>
      <p:ext uri="{BB962C8B-B14F-4D97-AF65-F5344CB8AC3E}">
        <p14:creationId xmlns:p14="http://schemas.microsoft.com/office/powerpoint/2010/main" val="1128115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Dossier Financement des Urgences - FHP MCO - Novembre 2021</a:t>
            </a:r>
          </a:p>
        </p:txBody>
      </p:sp>
      <p:sp>
        <p:nvSpPr>
          <p:cNvPr id="5" name="Espace réservé du pied de page 4"/>
          <p:cNvSpPr>
            <a:spLocks noGrp="1"/>
          </p:cNvSpPr>
          <p:nvPr>
            <p:ph type="ftr" sz="quarter" idx="11"/>
          </p:nvPr>
        </p:nvSpPr>
        <p:spPr bwMode="gray">
          <a:xfrm>
            <a:off x="960000" y="5829267"/>
            <a:ext cx="4320000" cy="597263"/>
          </a:xfr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536" y="260650"/>
            <a:ext cx="4755369" cy="3702655"/>
          </a:xfrm>
          <a:prstGeom prst="rect">
            <a:avLst/>
          </a:prstGeom>
        </p:spPr>
      </p:pic>
    </p:spTree>
    <p:extLst>
      <p:ext uri="{BB962C8B-B14F-4D97-AF65-F5344CB8AC3E}">
        <p14:creationId xmlns:p14="http://schemas.microsoft.com/office/powerpoint/2010/main" val="1548471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bwMode="gray">
          <a:xfrm>
            <a:off x="540071" y="432000"/>
            <a:ext cx="11111047" cy="1080000"/>
          </a:xfrm>
        </p:spPr>
        <p:txBody>
          <a:bodyPr/>
          <a:lstStyle/>
          <a:p>
            <a:r>
              <a:rPr lang="en-US" dirty="0"/>
              <a:t>Click to edit Master title style</a:t>
            </a:r>
          </a:p>
        </p:txBody>
      </p:sp>
      <p:sp>
        <p:nvSpPr>
          <p:cNvPr id="8" name="Subtitle"/>
          <p:cNvSpPr>
            <a:spLocks noGrp="1"/>
          </p:cNvSpPr>
          <p:nvPr>
            <p:ph type="body" sz="quarter" idx="13" hasCustomPrompt="1"/>
          </p:nvPr>
        </p:nvSpPr>
        <p:spPr bwMode="gray">
          <a:xfrm>
            <a:off x="540071" y="972000"/>
            <a:ext cx="11111047"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1"/>
          <p:cNvSpPr>
            <a:spLocks noGrp="1"/>
          </p:cNvSpPr>
          <p:nvPr>
            <p:ph sz="half" idx="1"/>
          </p:nvPr>
        </p:nvSpPr>
        <p:spPr bwMode="gray">
          <a:xfrm>
            <a:off x="540074" y="1512000"/>
            <a:ext cx="5339495" cy="4298400"/>
          </a:xfrm>
        </p:spPr>
        <p:txBody>
          <a:bodyPr/>
          <a:lstStyle>
            <a:lvl1pPr>
              <a:lnSpc>
                <a:spcPct val="110000"/>
              </a:lnSpc>
              <a:spcAft>
                <a:spcPts val="1800"/>
              </a:spcAft>
              <a:defRPr sz="2200"/>
            </a:lvl1pPr>
            <a:lvl2pPr>
              <a:lnSpc>
                <a:spcPct val="110000"/>
              </a:lnSpc>
              <a:spcAft>
                <a:spcPts val="1800"/>
              </a:spcAft>
              <a:defRPr sz="2000"/>
            </a:lvl2pPr>
            <a:lvl3pPr>
              <a:lnSpc>
                <a:spcPct val="110000"/>
              </a:lnSpc>
              <a:spcAft>
                <a:spcPts val="1800"/>
              </a:spcAft>
              <a:defRPr sz="1800"/>
            </a:lvl3pPr>
            <a:lvl4pPr>
              <a:lnSpc>
                <a:spcPct val="110000"/>
              </a:lnSpc>
              <a:spcAft>
                <a:spcPts val="1800"/>
              </a:spcAft>
              <a:defRPr sz="1600"/>
            </a:lvl4pPr>
            <a:lvl5pPr>
              <a:lnSpc>
                <a:spcPct val="110000"/>
              </a:lnSpc>
              <a:spcAft>
                <a:spcPts val="1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6311623" y="1512000"/>
            <a:ext cx="5339495" cy="4298400"/>
          </a:xfrm>
        </p:spPr>
        <p:txBody>
          <a:bodyPr/>
          <a:lstStyle>
            <a:lvl1pPr>
              <a:lnSpc>
                <a:spcPct val="110000"/>
              </a:lnSpc>
              <a:spcAft>
                <a:spcPts val="1800"/>
              </a:spcAft>
              <a:defRPr sz="2200"/>
            </a:lvl1pPr>
            <a:lvl2pPr>
              <a:lnSpc>
                <a:spcPct val="110000"/>
              </a:lnSpc>
              <a:spcAft>
                <a:spcPts val="1800"/>
              </a:spcAft>
              <a:defRPr sz="2000"/>
            </a:lvl2pPr>
            <a:lvl3pPr>
              <a:lnSpc>
                <a:spcPct val="110000"/>
              </a:lnSpc>
              <a:spcAft>
                <a:spcPts val="1800"/>
              </a:spcAft>
              <a:defRPr sz="1800"/>
            </a:lvl3pPr>
            <a:lvl4pPr>
              <a:lnSpc>
                <a:spcPct val="110000"/>
              </a:lnSpc>
              <a:spcAft>
                <a:spcPts val="1800"/>
              </a:spcAft>
              <a:defRPr sz="1600"/>
            </a:lvl4pPr>
            <a:lvl5pPr>
              <a:lnSpc>
                <a:spcPct val="110000"/>
              </a:lnSpc>
              <a:spcAft>
                <a:spcPts val="1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r>
              <a:rPr lang="fr-FR" dirty="0"/>
              <a:t>Dossier Financement des Urgences - FHP MCO - Novembre 2021</a:t>
            </a:r>
            <a:endParaRPr lang="en-US" dirty="0"/>
          </a:p>
        </p:txBody>
      </p:sp>
      <p:sp>
        <p:nvSpPr>
          <p:cNvPr id="6" name="Footer"/>
          <p:cNvSpPr>
            <a:spLocks noGrp="1"/>
          </p:cNvSpPr>
          <p:nvPr>
            <p:ph type="ftr" sz="quarter" idx="11"/>
          </p:nvPr>
        </p:nvSpPr>
        <p:spPr bwMode="gray"/>
        <p:txBody>
          <a:bodyPr/>
          <a:lstStyle/>
          <a:p>
            <a:endParaRPr lang="en-US" dirty="0"/>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411814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3"/>
            <a:ext cx="1560000"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7"/>
            <a:ext cx="11232819" cy="323935"/>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3"/>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154069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2"/>
            <a:ext cx="3360000" cy="3840427"/>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4" y="6396843"/>
            <a:ext cx="1613913"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3" y="910403"/>
            <a:ext cx="11233151" cy="719988"/>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1852810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4" y="6396843"/>
            <a:ext cx="1613913"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7"/>
            <a:ext cx="11232819" cy="323935"/>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3" y="910403"/>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4" y="2276873"/>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1895990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4" y="6396843"/>
            <a:ext cx="1613913"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7"/>
            <a:ext cx="11232819" cy="323935"/>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3" y="910403"/>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3"/>
            <a:ext cx="7488832" cy="3840427"/>
          </a:xfrm>
        </p:spPr>
        <p:txBody>
          <a:bodyPr/>
          <a:lstStyle/>
          <a:p>
            <a:r>
              <a:rPr lang="fr-FR" dirty="0"/>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3097993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4" y="6396843"/>
            <a:ext cx="1613913"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7"/>
            <a:ext cx="11232819" cy="323935"/>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3" y="910403"/>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4"/>
            <a:ext cx="7681384" cy="3839633"/>
          </a:xfrm>
        </p:spPr>
        <p:txBody>
          <a:bodyPr/>
          <a:lstStyle/>
          <a:p>
            <a:r>
              <a:rPr lang="fr-FR" dirty="0"/>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2243234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3251" b="1" cap="all" baseline="0"/>
            </a:lvl1pPr>
            <a:lvl2pPr marL="92072" indent="0">
              <a:spcBef>
                <a:spcPts val="500"/>
              </a:spcBef>
              <a:spcAft>
                <a:spcPts val="0"/>
              </a:spcAft>
              <a:buNone/>
              <a:tabLst/>
              <a:defRPr sz="1851"/>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4" y="6396843"/>
            <a:ext cx="1613913" cy="461159"/>
          </a:xfrm>
          <a:prstGeom prst="rect">
            <a:avLst/>
          </a:prstGeom>
        </p:spPr>
        <p:txBody>
          <a:bodyPr vert="horz" lIns="0" tIns="0" rIns="0" bIns="0" rtlCol="0" anchor="ctr" anchorCtr="0">
            <a:noAutofit/>
          </a:bodyPr>
          <a:lstStyle>
            <a:lvl1pPr algn="l">
              <a:defRPr sz="751" b="1">
                <a:solidFill>
                  <a:schemeClr val="tx1"/>
                </a:solidFill>
              </a:defRPr>
            </a:lvl1pPr>
          </a:lstStyle>
          <a:p>
            <a:r>
              <a:rPr lang="fr-FR" cap="all" dirty="0"/>
              <a:t>Dossier Financement des Urgences - FHP MCO - Novembre 2021</a:t>
            </a: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751"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40003" y="164637"/>
            <a:ext cx="2687647" cy="2092672"/>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204160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3"/>
            <a:ext cx="1560000" cy="461159"/>
          </a:xfrm>
          <a:prstGeom prst="rect">
            <a:avLst/>
          </a:prstGeom>
        </p:spPr>
        <p:txBody>
          <a:bodyPr vert="horz" lIns="0" tIns="0" rIns="0" bIns="0" rtlCol="0" anchor="ctr" anchorCtr="0">
            <a:noAutofit/>
          </a:bodyPr>
          <a:lstStyle>
            <a:lvl1pPr algn="l">
              <a:defRPr sz="751" b="1">
                <a:solidFill>
                  <a:schemeClr val="bg1"/>
                </a:solidFill>
              </a:defRPr>
            </a:lvl1pPr>
          </a:lstStyle>
          <a:p>
            <a:r>
              <a:rPr lang="fr-FR" cap="all" dirty="0"/>
              <a:t>Dossier Financement des Urgences - FHP MCO - Novembre 2021</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1">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751"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Tree>
    <p:extLst>
      <p:ext uri="{BB962C8B-B14F-4D97-AF65-F5344CB8AC3E}">
        <p14:creationId xmlns:p14="http://schemas.microsoft.com/office/powerpoint/2010/main" val="2358144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Dossier Financement des Urgences - FHP MCO - Novembre 2021</a:t>
            </a:r>
          </a:p>
        </p:txBody>
      </p:sp>
      <p:sp>
        <p:nvSpPr>
          <p:cNvPr id="5" name="Espace réservé du pied de page 4"/>
          <p:cNvSpPr>
            <a:spLocks noGrp="1"/>
          </p:cNvSpPr>
          <p:nvPr>
            <p:ph type="ftr" sz="quarter" idx="11"/>
          </p:nvPr>
        </p:nvSpPr>
        <p:spPr bwMode="gray">
          <a:xfrm>
            <a:off x="960000" y="5829267"/>
            <a:ext cx="4320000" cy="597263"/>
          </a:xfrm>
        </p:spPr>
        <p:txBody>
          <a:bodyPr anchor="ctr" anchorCtr="0"/>
          <a:lstStyle>
            <a:lvl1pPr algn="l">
              <a:defRPr sz="1151"/>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537" y="260650"/>
            <a:ext cx="4755369" cy="3702655"/>
          </a:xfrm>
          <a:prstGeom prst="rect">
            <a:avLst/>
          </a:prstGeom>
        </p:spPr>
      </p:pic>
    </p:spTree>
    <p:extLst>
      <p:ext uri="{BB962C8B-B14F-4D97-AF65-F5344CB8AC3E}">
        <p14:creationId xmlns:p14="http://schemas.microsoft.com/office/powerpoint/2010/main" val="208009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23" name="ZoneTexte 22">
            <a:extLst>
              <a:ext uri="{FF2B5EF4-FFF2-40B4-BE49-F238E27FC236}">
                <a16:creationId xmlns:a16="http://schemas.microsoft.com/office/drawing/2014/main" id="{A88E3E92-F2CB-44C9-9889-67532486BFEF}"/>
              </a:ext>
            </a:extLst>
          </p:cNvPr>
          <p:cNvSpPr txBox="1"/>
          <p:nvPr userDrawn="1"/>
        </p:nvSpPr>
        <p:spPr>
          <a:xfrm>
            <a:off x="0" y="-7900"/>
            <a:ext cx="12192000" cy="707886"/>
          </a:xfrm>
          <a:prstGeom prst="rect">
            <a:avLst/>
          </a:prstGeom>
          <a:solidFill>
            <a:srgbClr val="4472C4">
              <a:lumMod val="75000"/>
            </a:srgbClr>
          </a:solid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a:noFill/>
                </a:ln>
                <a:solidFill>
                  <a:prstClr val="white"/>
                </a:solidFill>
                <a:effectLst/>
                <a:uLnTx/>
                <a:uFillTx/>
              </a:rPr>
              <a:t>DEROULE DE L’ORDRE DU JOUR</a:t>
            </a:r>
          </a:p>
        </p:txBody>
      </p:sp>
      <p:pic>
        <p:nvPicPr>
          <p:cNvPr id="24" name="Image 23">
            <a:extLst>
              <a:ext uri="{FF2B5EF4-FFF2-40B4-BE49-F238E27FC236}">
                <a16:creationId xmlns:a16="http://schemas.microsoft.com/office/drawing/2014/main" id="{D739D99C-08CC-4FFA-BA58-093B9C4C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61915" y="4887582"/>
            <a:ext cx="2791272" cy="1440000"/>
          </a:xfrm>
          <a:prstGeom prst="rect">
            <a:avLst/>
          </a:prstGeom>
          <a:noFill/>
        </p:spPr>
      </p:pic>
      <p:sp>
        <p:nvSpPr>
          <p:cNvPr id="25" name="Espace réservé du titre 1">
            <a:extLst>
              <a:ext uri="{FF2B5EF4-FFF2-40B4-BE49-F238E27FC236}">
                <a16:creationId xmlns:a16="http://schemas.microsoft.com/office/drawing/2014/main" id="{947782E4-7EF3-4E9A-8CDD-F5FE6AFA2FE0}"/>
              </a:ext>
            </a:extLst>
          </p:cNvPr>
          <p:cNvSpPr txBox="1">
            <a:spLocks/>
          </p:cNvSpPr>
          <p:nvPr userDrawn="1"/>
        </p:nvSpPr>
        <p:spPr bwMode="auto">
          <a:xfrm>
            <a:off x="271143" y="1219644"/>
            <a:ext cx="11646568" cy="23292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5400" b="0" kern="1200">
                <a:solidFill>
                  <a:srgbClr val="12355D"/>
                </a:solidFill>
                <a:latin typeface="Calibri Light" panose="020F0302020204030204" pitchFamily="34" charset="0"/>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fr-FR" sz="4400" b="0" kern="1200" spc="-50" baseline="0" dirty="0">
                <a:solidFill>
                  <a:srgbClr val="AFABAB"/>
                </a:solidFill>
                <a:latin typeface="Calibri Light" panose="020F0302020204030204" pitchFamily="34" charset="0"/>
                <a:ea typeface="+mj-ea"/>
                <a:cs typeface="+mj-cs"/>
              </a:rPr>
              <a:t>Point 1 : Certification </a:t>
            </a:r>
            <a:br>
              <a:rPr lang="fr-FR" sz="4400" b="1" u="sng" kern="1200" spc="-50" baseline="0" dirty="0">
                <a:solidFill>
                  <a:srgbClr val="002060"/>
                </a:solidFill>
                <a:latin typeface="Calibri Light" panose="020F0302020204030204" pitchFamily="34" charset="0"/>
                <a:ea typeface="+mj-ea"/>
                <a:cs typeface="+mj-cs"/>
              </a:rPr>
            </a:br>
            <a:r>
              <a:rPr lang="fr-FR" sz="4400" b="1" u="sng" kern="1200" spc="-50" baseline="0" dirty="0">
                <a:solidFill>
                  <a:srgbClr val="002060"/>
                </a:solidFill>
                <a:latin typeface="Calibri Light" panose="020F0302020204030204" pitchFamily="34" charset="0"/>
                <a:ea typeface="+mj-ea"/>
                <a:cs typeface="+mj-cs"/>
              </a:rPr>
              <a:t>Point 2 : Point d’actualité IQSS </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3 :</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4 :</a:t>
            </a:r>
          </a:p>
        </p:txBody>
      </p:sp>
    </p:spTree>
    <p:extLst>
      <p:ext uri="{BB962C8B-B14F-4D97-AF65-F5344CB8AC3E}">
        <p14:creationId xmlns:p14="http://schemas.microsoft.com/office/powerpoint/2010/main" val="3529820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r>
              <a:rPr lang="fr-FR" dirty="0"/>
              <a:t>Dossier Financement des Urgences - FHP MCO - Novembre 2021</a:t>
            </a:r>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345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848605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82417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923414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dirty="0"/>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208450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dirty="0"/>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322036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40001" y="164637"/>
            <a:ext cx="2687647" cy="2092672"/>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749136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r>
              <a:rPr lang="fr-FR" cap="all" dirty="0"/>
              <a:t>Dossier Financement des Urgences - FHP MCO - Novembre 2021</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49657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Dossier Financement des Urgences - FHP MCO - Novembre 2021</a:t>
            </a:r>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534" y="260649"/>
            <a:ext cx="4755369" cy="3702655"/>
          </a:xfrm>
          <a:prstGeom prst="rect">
            <a:avLst/>
          </a:prstGeom>
        </p:spPr>
      </p:pic>
    </p:spTree>
    <p:extLst>
      <p:ext uri="{BB962C8B-B14F-4D97-AF65-F5344CB8AC3E}">
        <p14:creationId xmlns:p14="http://schemas.microsoft.com/office/powerpoint/2010/main" val="312107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2" name="Titel 1"/>
          <p:cNvSpPr>
            <a:spLocks noGrp="1"/>
          </p:cNvSpPr>
          <p:nvPr>
            <p:ph type="title"/>
          </p:nvPr>
        </p:nvSpPr>
        <p:spPr>
          <a:xfrm>
            <a:off x="554112" y="410829"/>
            <a:ext cx="11098069" cy="1073123"/>
          </a:xfrm>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‹N°›</a:t>
            </a:fld>
            <a:endParaRPr lang="en-US" dirty="0"/>
          </a:p>
        </p:txBody>
      </p:sp>
      <p:sp>
        <p:nvSpPr>
          <p:cNvPr id="6" name="Textplatzhalter 12"/>
          <p:cNvSpPr>
            <a:spLocks noGrp="1"/>
          </p:cNvSpPr>
          <p:nvPr>
            <p:ph type="body" sz="quarter" idx="13" hasCustomPrompt="1"/>
          </p:nvPr>
        </p:nvSpPr>
        <p:spPr>
          <a:xfrm>
            <a:off x="554109" y="942477"/>
            <a:ext cx="11097859" cy="541475"/>
          </a:xfrm>
        </p:spPr>
        <p:txBody>
          <a:bodyPr lIns="10800" anchor="t" anchorCtr="0"/>
          <a:lstStyle>
            <a:lvl1pPr marL="0" indent="0">
              <a:buNone/>
              <a:defRPr>
                <a:solidFill>
                  <a:srgbClr val="808080"/>
                </a:solidFill>
              </a:defRPr>
            </a:lvl1pPr>
          </a:lstStyle>
          <a:p>
            <a:r>
              <a:rPr lang="en-US" noProof="1">
                <a:latin typeface="Calibri Light" panose="020F0302020204030204" pitchFamily="34" charset="0"/>
              </a:rPr>
              <a:t>Enter your subheadline here</a:t>
            </a:r>
          </a:p>
        </p:txBody>
      </p:sp>
      <p:sp>
        <p:nvSpPr>
          <p:cNvPr id="7"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Dossier Financement des Urgences - FHP MCO - Novembre 2021</a:t>
            </a:r>
          </a:p>
        </p:txBody>
      </p:sp>
    </p:spTree>
    <p:extLst>
      <p:ext uri="{BB962C8B-B14F-4D97-AF65-F5344CB8AC3E}">
        <p14:creationId xmlns:p14="http://schemas.microsoft.com/office/powerpoint/2010/main" val="126673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11" name="Espace réservé du contenu 2">
            <a:extLst>
              <a:ext uri="{FF2B5EF4-FFF2-40B4-BE49-F238E27FC236}">
                <a16:creationId xmlns:a16="http://schemas.microsoft.com/office/drawing/2014/main" id="{65520E86-9D0B-469F-9B71-88090583F677}"/>
              </a:ext>
            </a:extLst>
          </p:cNvPr>
          <p:cNvSpPr>
            <a:spLocks noGrp="1"/>
          </p:cNvSpPr>
          <p:nvPr>
            <p:ph idx="1"/>
          </p:nvPr>
        </p:nvSpPr>
        <p:spPr>
          <a:xfrm>
            <a:off x="209550" y="1204821"/>
            <a:ext cx="11830050" cy="44138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
            <a:extLst>
              <a:ext uri="{FF2B5EF4-FFF2-40B4-BE49-F238E27FC236}">
                <a16:creationId xmlns:a16="http://schemas.microsoft.com/office/drawing/2014/main" id="{36F6A6F0-C887-4E54-8CFB-D63434A80A32}"/>
              </a:ext>
            </a:extLst>
          </p:cNvPr>
          <p:cNvSpPr txBox="1">
            <a:spLocks/>
          </p:cNvSpPr>
          <p:nvPr userDrawn="1"/>
        </p:nvSpPr>
        <p:spPr>
          <a:xfrm>
            <a:off x="-16042" y="-7900"/>
            <a:ext cx="12208041" cy="717615"/>
          </a:xfrm>
          <a:prstGeom prst="rect">
            <a:avLst/>
          </a:prstGeom>
          <a:solidFill>
            <a:srgbClr val="5B9BD5">
              <a:lumMod val="40000"/>
              <a:lumOff val="60000"/>
            </a:srgbClr>
          </a:solidFill>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4000" b="0" i="0" u="none" strike="noStrike" kern="1200" cap="none" spc="-50" normalizeH="0" baseline="0" noProof="0" dirty="0">
                <a:ln>
                  <a:noFill/>
                </a:ln>
                <a:solidFill>
                  <a:srgbClr val="002060"/>
                </a:solidFill>
                <a:effectLst/>
                <a:uLnTx/>
                <a:uFillTx/>
                <a:latin typeface="+mn-lt"/>
                <a:ea typeface="+mj-ea"/>
                <a:cs typeface="+mj-cs"/>
              </a:rPr>
              <a:t>Point 2 : Point d’actualité IQSS</a:t>
            </a:r>
          </a:p>
        </p:txBody>
      </p:sp>
    </p:spTree>
    <p:extLst>
      <p:ext uri="{BB962C8B-B14F-4D97-AF65-F5344CB8AC3E}">
        <p14:creationId xmlns:p14="http://schemas.microsoft.com/office/powerpoint/2010/main" val="662234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3149600" y="1238251"/>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6"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800" dirty="0"/>
          </a:p>
        </p:txBody>
      </p:sp>
      <p:sp>
        <p:nvSpPr>
          <p:cNvPr id="8194" name="Rectangle 2"/>
          <p:cNvSpPr>
            <a:spLocks noGrp="1" noChangeArrowheads="1"/>
          </p:cNvSpPr>
          <p:nvPr>
            <p:ph type="ctrTitle"/>
          </p:nvPr>
        </p:nvSpPr>
        <p:spPr>
          <a:xfrm>
            <a:off x="3149600" y="2133600"/>
            <a:ext cx="6299200" cy="1752600"/>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3149600" y="3886200"/>
            <a:ext cx="6299200" cy="1219200"/>
          </a:xfrm>
        </p:spPr>
        <p:txBody>
          <a:bodyPr anchor="b"/>
          <a:lstStyle>
            <a:lvl1pPr marL="0" indent="0">
              <a:buFontTx/>
              <a:buNone/>
              <a:defRPr sz="2000" b="1"/>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3149600" y="1238251"/>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800" dirty="0">
              <a:ea typeface="ＭＳ Ｐゴシック" charset="0"/>
              <a:cs typeface="ＭＳ Ｐゴシック" charset="0"/>
            </a:endParaRPr>
          </a:p>
        </p:txBody>
      </p:sp>
      <p:sp>
        <p:nvSpPr>
          <p:cNvPr id="1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800" dirty="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800" dirty="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800" dirty="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800"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1"/>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Grp="1" noChangeArrowheads="1"/>
          </p:cNvSpPr>
          <p:nvPr>
            <p:ph type="sldNum" sz="quarter" idx="10"/>
          </p:nvPr>
        </p:nvSpPr>
        <p:spPr>
          <a:xfrm>
            <a:off x="9347200" y="6324600"/>
            <a:ext cx="2235200" cy="400051"/>
          </a:xfrm>
        </p:spPr>
        <p:txBody>
          <a:bodyPr/>
          <a:lstStyle>
            <a:lvl1pPr>
              <a:defRPr/>
            </a:lvl1pPr>
          </a:lstStyle>
          <a:p>
            <a:pPr>
              <a:defRPr/>
            </a:pPr>
            <a:fld id="{1906F8B4-365A-46F3-9C5C-7889764C9AFB}" type="slidenum">
              <a:rPr lang="fr-FR" smtClean="0"/>
              <a:pPr>
                <a:defRPr/>
              </a:pPr>
              <a:t>‹N°›</a:t>
            </a:fld>
            <a:endParaRPr lang="fr-FR" dirty="0"/>
          </a:p>
        </p:txBody>
      </p:sp>
      <p:sp>
        <p:nvSpPr>
          <p:cNvPr id="20"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pPr>
              <a:defRPr/>
            </a:pPr>
            <a:r>
              <a:rPr lang="fr-FR" dirty="0"/>
              <a:t>Dossier Financement des Urgences - FHP MCO - Novembre 2021</a:t>
            </a:r>
          </a:p>
        </p:txBody>
      </p:sp>
      <p:sp>
        <p:nvSpPr>
          <p:cNvPr id="25" name="Rectangle 39"/>
          <p:cNvSpPr>
            <a:spLocks noGrp="1" noChangeArrowheads="1"/>
          </p:cNvSpPr>
          <p:nvPr>
            <p:ph type="ftr" sz="quarter" idx="12"/>
          </p:nvPr>
        </p:nvSpPr>
        <p:spPr>
          <a:xfrm>
            <a:off x="5384800" y="6324600"/>
            <a:ext cx="3860800" cy="457200"/>
          </a:xfrm>
          <a:prstGeom prst="rect">
            <a:avLst/>
          </a:prstGeom>
        </p:spPr>
        <p:txBody>
          <a:bodyPr/>
          <a:lstStyle>
            <a:lvl1pPr>
              <a:defRPr sz="900" baseline="0">
                <a:latin typeface="+mn-lt"/>
                <a:ea typeface="ＭＳ Ｐゴシック" charset="-128"/>
                <a:cs typeface="+mn-cs"/>
              </a:defRPr>
            </a:lvl1pPr>
          </a:lstStyle>
          <a:p>
            <a:pPr>
              <a:defRPr/>
            </a:pPr>
            <a:endParaRPr lang="fr-FR" dirty="0"/>
          </a:p>
        </p:txBody>
      </p:sp>
    </p:spTree>
    <p:extLst>
      <p:ext uri="{BB962C8B-B14F-4D97-AF65-F5344CB8AC3E}">
        <p14:creationId xmlns:p14="http://schemas.microsoft.com/office/powerpoint/2010/main" val="189322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23" name="ZoneTexte 22">
            <a:extLst>
              <a:ext uri="{FF2B5EF4-FFF2-40B4-BE49-F238E27FC236}">
                <a16:creationId xmlns:a16="http://schemas.microsoft.com/office/drawing/2014/main" id="{A88E3E92-F2CB-44C9-9889-67532486BFEF}"/>
              </a:ext>
            </a:extLst>
          </p:cNvPr>
          <p:cNvSpPr txBox="1"/>
          <p:nvPr userDrawn="1"/>
        </p:nvSpPr>
        <p:spPr>
          <a:xfrm>
            <a:off x="0" y="-7900"/>
            <a:ext cx="12192000" cy="707886"/>
          </a:xfrm>
          <a:prstGeom prst="rect">
            <a:avLst/>
          </a:prstGeom>
          <a:solidFill>
            <a:srgbClr val="4472C4">
              <a:lumMod val="75000"/>
            </a:srgbClr>
          </a:solid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a:noFill/>
                </a:ln>
                <a:solidFill>
                  <a:prstClr val="white"/>
                </a:solidFill>
                <a:effectLst/>
                <a:uLnTx/>
                <a:uFillTx/>
              </a:rPr>
              <a:t>DEROULE DE L’ORDRE DU JOUR</a:t>
            </a:r>
          </a:p>
        </p:txBody>
      </p:sp>
      <p:pic>
        <p:nvPicPr>
          <p:cNvPr id="24" name="Image 23">
            <a:extLst>
              <a:ext uri="{FF2B5EF4-FFF2-40B4-BE49-F238E27FC236}">
                <a16:creationId xmlns:a16="http://schemas.microsoft.com/office/drawing/2014/main" id="{D739D99C-08CC-4FFA-BA58-093B9C4C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61915" y="4887582"/>
            <a:ext cx="2791272" cy="1440000"/>
          </a:xfrm>
          <a:prstGeom prst="rect">
            <a:avLst/>
          </a:prstGeom>
          <a:noFill/>
        </p:spPr>
      </p:pic>
      <p:sp>
        <p:nvSpPr>
          <p:cNvPr id="25" name="Espace réservé du titre 1">
            <a:extLst>
              <a:ext uri="{FF2B5EF4-FFF2-40B4-BE49-F238E27FC236}">
                <a16:creationId xmlns:a16="http://schemas.microsoft.com/office/drawing/2014/main" id="{947782E4-7EF3-4E9A-8CDD-F5FE6AFA2FE0}"/>
              </a:ext>
            </a:extLst>
          </p:cNvPr>
          <p:cNvSpPr txBox="1">
            <a:spLocks/>
          </p:cNvSpPr>
          <p:nvPr userDrawn="1"/>
        </p:nvSpPr>
        <p:spPr bwMode="auto">
          <a:xfrm>
            <a:off x="271143" y="1219644"/>
            <a:ext cx="11646568" cy="23292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5400" b="0" kern="1200">
                <a:solidFill>
                  <a:srgbClr val="12355D"/>
                </a:solidFill>
                <a:latin typeface="Calibri Light" panose="020F0302020204030204" pitchFamily="34" charset="0"/>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fr-FR" sz="4400" b="0" kern="1200" spc="-50" baseline="0" dirty="0">
                <a:solidFill>
                  <a:srgbClr val="AFABAB"/>
                </a:solidFill>
                <a:latin typeface="Calibri Light" panose="020F0302020204030204" pitchFamily="34" charset="0"/>
                <a:ea typeface="+mj-ea"/>
                <a:cs typeface="+mj-cs"/>
              </a:rPr>
              <a:t>Point 1 : Certification </a:t>
            </a:r>
            <a:br>
              <a:rPr lang="fr-FR" sz="4400" b="1" u="sng" kern="1200" spc="-50" baseline="0" dirty="0">
                <a:solidFill>
                  <a:srgbClr val="002060"/>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2 : Point d’actualité IQSS </a:t>
            </a:r>
            <a:br>
              <a:rPr lang="fr-FR" sz="4400" b="0" kern="1200" spc="-50" baseline="0" dirty="0">
                <a:solidFill>
                  <a:srgbClr val="AFABAB"/>
                </a:solidFill>
                <a:latin typeface="Calibri Light" panose="020F0302020204030204" pitchFamily="34" charset="0"/>
                <a:ea typeface="+mj-ea"/>
                <a:cs typeface="+mj-cs"/>
              </a:rPr>
            </a:br>
            <a:r>
              <a:rPr lang="fr-FR" sz="4400" b="1" u="sng" kern="1200" spc="-50" baseline="0" dirty="0">
                <a:solidFill>
                  <a:srgbClr val="002060"/>
                </a:solidFill>
                <a:latin typeface="Calibri Light" panose="020F0302020204030204" pitchFamily="34" charset="0"/>
                <a:ea typeface="+mj-ea"/>
                <a:cs typeface="+mj-cs"/>
              </a:rPr>
              <a:t>Point 3 : Point d’actualité IFAQ</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4 :</a:t>
            </a:r>
          </a:p>
        </p:txBody>
      </p:sp>
    </p:spTree>
    <p:extLst>
      <p:ext uri="{BB962C8B-B14F-4D97-AF65-F5344CB8AC3E}">
        <p14:creationId xmlns:p14="http://schemas.microsoft.com/office/powerpoint/2010/main" val="353339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1743489" y="6552396"/>
            <a:ext cx="8762172"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endParaRPr lang="fr-FR" sz="1600" kern="1200" dirty="0">
              <a:solidFill>
                <a:prstClr val="white"/>
              </a:solidFill>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MCO / 07 12 2022 / Réunion sur le nouveau régime d'autorisation en cardiologie interventionnelle</a:t>
            </a:r>
          </a:p>
          <a:p>
            <a:pPr marL="0" marR="0" indent="0" algn="l" defTabSz="457200" rtl="0" eaLnBrk="1" fontAlgn="base" latinLnBrk="0" hangingPunct="1">
              <a:lnSpc>
                <a:spcPct val="100000"/>
              </a:lnSpc>
              <a:spcBef>
                <a:spcPct val="0"/>
              </a:spcBef>
              <a:spcAft>
                <a:spcPct val="0"/>
              </a:spcAft>
              <a:buClrTx/>
              <a:buSzTx/>
              <a:buFontTx/>
              <a:buNone/>
              <a:tabLst/>
              <a:defRPr/>
            </a:pPr>
            <a:endParaRPr lang="fr-FR" sz="1600" kern="1200" dirty="0">
              <a:solidFill>
                <a:prstClr val="white"/>
              </a:solidFill>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fr-FR" sz="1600" kern="1200" dirty="0">
              <a:solidFill>
                <a:prstClr val="white"/>
              </a:solidFill>
              <a:latin typeface="+mn-lt"/>
              <a:ea typeface="+mn-ea"/>
              <a:cs typeface="+mn-cs"/>
            </a:endParaRP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11" name="Espace réservé du contenu 2">
            <a:extLst>
              <a:ext uri="{FF2B5EF4-FFF2-40B4-BE49-F238E27FC236}">
                <a16:creationId xmlns:a16="http://schemas.microsoft.com/office/drawing/2014/main" id="{65520E86-9D0B-469F-9B71-88090583F677}"/>
              </a:ext>
            </a:extLst>
          </p:cNvPr>
          <p:cNvSpPr>
            <a:spLocks noGrp="1"/>
          </p:cNvSpPr>
          <p:nvPr>
            <p:ph idx="1"/>
          </p:nvPr>
        </p:nvSpPr>
        <p:spPr>
          <a:xfrm>
            <a:off x="209550" y="1204821"/>
            <a:ext cx="11830050" cy="44138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
            <a:extLst>
              <a:ext uri="{FF2B5EF4-FFF2-40B4-BE49-F238E27FC236}">
                <a16:creationId xmlns:a16="http://schemas.microsoft.com/office/drawing/2014/main" id="{36F6A6F0-C887-4E54-8CFB-D63434A80A32}"/>
              </a:ext>
            </a:extLst>
          </p:cNvPr>
          <p:cNvSpPr txBox="1">
            <a:spLocks/>
          </p:cNvSpPr>
          <p:nvPr userDrawn="1"/>
        </p:nvSpPr>
        <p:spPr>
          <a:xfrm>
            <a:off x="-16042" y="-7900"/>
            <a:ext cx="12208041" cy="717615"/>
          </a:xfrm>
          <a:prstGeom prst="rect">
            <a:avLst/>
          </a:prstGeom>
          <a:solidFill>
            <a:srgbClr val="5B9BD5">
              <a:lumMod val="40000"/>
              <a:lumOff val="60000"/>
            </a:srgbClr>
          </a:solidFill>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fr-FR" sz="4000" b="0" i="0" u="none" strike="noStrike" kern="1200" cap="none" spc="-50" normalizeH="0" baseline="0" noProof="0" dirty="0">
              <a:ln>
                <a:noFill/>
              </a:ln>
              <a:solidFill>
                <a:srgbClr val="002060"/>
              </a:solidFill>
              <a:effectLst/>
              <a:uLnTx/>
              <a:uFillTx/>
              <a:latin typeface="+mn-lt"/>
              <a:ea typeface="+mj-ea"/>
              <a:cs typeface="+mj-cs"/>
            </a:endParaRPr>
          </a:p>
        </p:txBody>
      </p:sp>
    </p:spTree>
    <p:extLst>
      <p:ext uri="{BB962C8B-B14F-4D97-AF65-F5344CB8AC3E}">
        <p14:creationId xmlns:p14="http://schemas.microsoft.com/office/powerpoint/2010/main" val="24560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23" name="ZoneTexte 22">
            <a:extLst>
              <a:ext uri="{FF2B5EF4-FFF2-40B4-BE49-F238E27FC236}">
                <a16:creationId xmlns:a16="http://schemas.microsoft.com/office/drawing/2014/main" id="{A88E3E92-F2CB-44C9-9889-67532486BFEF}"/>
              </a:ext>
            </a:extLst>
          </p:cNvPr>
          <p:cNvSpPr txBox="1"/>
          <p:nvPr userDrawn="1"/>
        </p:nvSpPr>
        <p:spPr>
          <a:xfrm>
            <a:off x="0" y="-7900"/>
            <a:ext cx="12192000" cy="707886"/>
          </a:xfrm>
          <a:prstGeom prst="rect">
            <a:avLst/>
          </a:prstGeom>
          <a:solidFill>
            <a:srgbClr val="4472C4">
              <a:lumMod val="75000"/>
            </a:srgbClr>
          </a:solid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a:noFill/>
                </a:ln>
                <a:solidFill>
                  <a:prstClr val="white"/>
                </a:solidFill>
                <a:effectLst/>
                <a:uLnTx/>
                <a:uFillTx/>
              </a:rPr>
              <a:t>DEROULE DE L’ORDRE DU JOUR</a:t>
            </a:r>
          </a:p>
        </p:txBody>
      </p:sp>
      <p:pic>
        <p:nvPicPr>
          <p:cNvPr id="24" name="Image 23">
            <a:extLst>
              <a:ext uri="{FF2B5EF4-FFF2-40B4-BE49-F238E27FC236}">
                <a16:creationId xmlns:a16="http://schemas.microsoft.com/office/drawing/2014/main" id="{D739D99C-08CC-4FFA-BA58-093B9C4C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61915" y="4887582"/>
            <a:ext cx="2791272" cy="1440000"/>
          </a:xfrm>
          <a:prstGeom prst="rect">
            <a:avLst/>
          </a:prstGeom>
          <a:noFill/>
        </p:spPr>
      </p:pic>
      <p:sp>
        <p:nvSpPr>
          <p:cNvPr id="25" name="Espace réservé du titre 1">
            <a:extLst>
              <a:ext uri="{FF2B5EF4-FFF2-40B4-BE49-F238E27FC236}">
                <a16:creationId xmlns:a16="http://schemas.microsoft.com/office/drawing/2014/main" id="{947782E4-7EF3-4E9A-8CDD-F5FE6AFA2FE0}"/>
              </a:ext>
            </a:extLst>
          </p:cNvPr>
          <p:cNvSpPr txBox="1">
            <a:spLocks/>
          </p:cNvSpPr>
          <p:nvPr userDrawn="1"/>
        </p:nvSpPr>
        <p:spPr bwMode="auto">
          <a:xfrm>
            <a:off x="271143" y="1219644"/>
            <a:ext cx="11646568" cy="23292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5400" b="0" kern="1200">
                <a:solidFill>
                  <a:srgbClr val="12355D"/>
                </a:solidFill>
                <a:latin typeface="Calibri Light" panose="020F0302020204030204" pitchFamily="34" charset="0"/>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fr-FR" sz="4400" b="0" kern="1200" spc="-50" baseline="0" dirty="0">
                <a:solidFill>
                  <a:srgbClr val="AFABAB"/>
                </a:solidFill>
                <a:latin typeface="Calibri Light" panose="020F0302020204030204" pitchFamily="34" charset="0"/>
                <a:ea typeface="+mj-ea"/>
                <a:cs typeface="+mj-cs"/>
              </a:rPr>
              <a:t>Point 1 : Certification </a:t>
            </a:r>
            <a:br>
              <a:rPr lang="fr-FR" sz="4400" b="1" u="sng" kern="1200" spc="-50" baseline="0" dirty="0">
                <a:solidFill>
                  <a:srgbClr val="002060"/>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2 : Point d’actualité IQSS </a:t>
            </a:r>
            <a:br>
              <a:rPr lang="fr-FR" sz="4400" b="0" kern="1200" spc="-50" baseline="0" dirty="0">
                <a:solidFill>
                  <a:srgbClr val="AFABAB"/>
                </a:solidFill>
                <a:latin typeface="Calibri Light" panose="020F0302020204030204" pitchFamily="34" charset="0"/>
                <a:ea typeface="+mj-ea"/>
                <a:cs typeface="+mj-cs"/>
              </a:rPr>
            </a:br>
            <a:r>
              <a:rPr lang="fr-FR" sz="4400" b="0" kern="1200" spc="-50" baseline="0" dirty="0">
                <a:solidFill>
                  <a:srgbClr val="AFABAB"/>
                </a:solidFill>
                <a:latin typeface="Calibri Light" panose="020F0302020204030204" pitchFamily="34" charset="0"/>
                <a:ea typeface="+mj-ea"/>
                <a:cs typeface="+mj-cs"/>
              </a:rPr>
              <a:t>Point 3 : Point d’actualité IFAQ</a:t>
            </a:r>
            <a:br>
              <a:rPr lang="fr-FR" sz="4400" b="0" kern="1200" spc="-50" baseline="0" dirty="0">
                <a:solidFill>
                  <a:srgbClr val="AFABAB"/>
                </a:solidFill>
                <a:latin typeface="Calibri Light" panose="020F0302020204030204" pitchFamily="34" charset="0"/>
                <a:ea typeface="+mj-ea"/>
                <a:cs typeface="+mj-cs"/>
              </a:rPr>
            </a:br>
            <a:r>
              <a:rPr lang="fr-FR" sz="4400" b="1" u="sng" kern="1200" spc="-50" baseline="0" dirty="0">
                <a:solidFill>
                  <a:srgbClr val="002060"/>
                </a:solidFill>
                <a:latin typeface="Calibri Light" panose="020F0302020204030204" pitchFamily="34" charset="0"/>
                <a:ea typeface="+mj-ea"/>
                <a:cs typeface="+mj-cs"/>
              </a:rPr>
              <a:t>Point 4 : Questions Diverses</a:t>
            </a:r>
          </a:p>
        </p:txBody>
      </p:sp>
    </p:spTree>
    <p:extLst>
      <p:ext uri="{BB962C8B-B14F-4D97-AF65-F5344CB8AC3E}">
        <p14:creationId xmlns:p14="http://schemas.microsoft.com/office/powerpoint/2010/main" val="50125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re et contenu">
    <p:spTree>
      <p:nvGrpSpPr>
        <p:cNvPr id="1" name=""/>
        <p:cNvGrpSpPr/>
        <p:nvPr/>
      </p:nvGrpSpPr>
      <p:grpSpPr>
        <a:xfrm>
          <a:off x="0" y="0"/>
          <a:ext cx="0" cy="0"/>
          <a:chOff x="0" y="0"/>
          <a:chExt cx="0" cy="0"/>
        </a:xfrm>
      </p:grpSpPr>
      <p:sp>
        <p:nvSpPr>
          <p:cNvPr id="4" name="Rectangle à coins arrondis 3"/>
          <p:cNvSpPr/>
          <p:nvPr userDrawn="1"/>
        </p:nvSpPr>
        <p:spPr>
          <a:xfrm>
            <a:off x="0" y="6397879"/>
            <a:ext cx="12189600" cy="457200"/>
          </a:xfrm>
          <a:prstGeom prst="roundRect">
            <a:avLst>
              <a:gd name="adj" fmla="val 2140"/>
            </a:avLst>
          </a:prstGeom>
          <a:gradFill flip="none" rotWithShape="1">
            <a:gsLst>
              <a:gs pos="23000">
                <a:srgbClr val="FF7600"/>
              </a:gs>
              <a:gs pos="81000">
                <a:srgbClr val="E4620C"/>
              </a:gs>
            </a:gsLst>
            <a:lin ang="0" scaled="1"/>
            <a:tileRect/>
          </a:gradFill>
          <a:ln>
            <a:noFill/>
            <a:miter lim="800000"/>
          </a:ln>
          <a:effectLst>
            <a:outerShdw blurRad="40005" dist="19939" dir="720000" algn="tl"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10" name="Espace réservé de la date 6"/>
          <p:cNvSpPr txBox="1">
            <a:spLocks/>
          </p:cNvSpPr>
          <p:nvPr userDrawn="1"/>
        </p:nvSpPr>
        <p:spPr>
          <a:xfrm>
            <a:off x="609600" y="6042026"/>
            <a:ext cx="2844800" cy="365125"/>
          </a:xfrm>
          <a:prstGeom prst="rect">
            <a:avLst/>
          </a:prstGeom>
        </p:spPr>
        <p:txBody>
          <a:bodyPr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5109B0A-FF9D-5448-9B27-E3E411293A92}" type="datetime1">
              <a:rPr lang="fr-FR" smtClean="0">
                <a:solidFill>
                  <a:prstClr val="white"/>
                </a:solidFill>
              </a:rPr>
              <a:pPr>
                <a:defRPr/>
              </a:pPr>
              <a:t>07/12/2022</a:t>
            </a:fld>
            <a:endParaRPr lang="fr-FR" dirty="0">
              <a:solidFill>
                <a:prstClr val="white"/>
              </a:solidFill>
            </a:endParaRPr>
          </a:p>
        </p:txBody>
      </p:sp>
      <p:sp>
        <p:nvSpPr>
          <p:cNvPr id="19" name="Espace réservé de la date 4"/>
          <p:cNvSpPr txBox="1">
            <a:spLocks/>
          </p:cNvSpPr>
          <p:nvPr userDrawn="1"/>
        </p:nvSpPr>
        <p:spPr bwMode="auto">
          <a:xfrm>
            <a:off x="3809222" y="6446005"/>
            <a:ext cx="4824000" cy="3600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fr-FR" sz="1600" kern="1200" dirty="0">
                <a:solidFill>
                  <a:prstClr val="white"/>
                </a:solidFill>
                <a:latin typeface="+mn-lt"/>
                <a:ea typeface="+mn-ea"/>
                <a:cs typeface="+mn-cs"/>
              </a:rPr>
              <a:t>FHP – MCO  / 18 11 2021  / Groupe Expert « Qualité » </a:t>
            </a:r>
          </a:p>
        </p:txBody>
      </p:sp>
      <p:sp>
        <p:nvSpPr>
          <p:cNvPr id="21" name="Espace réservé du numéro de diapositive 8"/>
          <p:cNvSpPr>
            <a:spLocks noGrp="1"/>
          </p:cNvSpPr>
          <p:nvPr userDrawn="1">
            <p:ph type="sldNum" sz="quarter" idx="10"/>
          </p:nvPr>
        </p:nvSpPr>
        <p:spPr>
          <a:xfrm>
            <a:off x="10122568" y="6494130"/>
            <a:ext cx="1459832" cy="246315"/>
          </a:xfrm>
        </p:spPr>
        <p:txBody>
          <a:bodyPr wrap="square" numCol="1" anchorCtr="0" compatLnSpc="1">
            <a:prstTxWarp prst="textNoShape">
              <a:avLst/>
            </a:prstTxWarp>
          </a:bodyPr>
          <a:lstStyle>
            <a:lvl1pPr fontAlgn="base">
              <a:spcBef>
                <a:spcPct val="0"/>
              </a:spcBef>
              <a:spcAft>
                <a:spcPct val="0"/>
              </a:spcAft>
              <a:defRPr sz="1600" smtClean="0">
                <a:solidFill>
                  <a:schemeClr val="bg1"/>
                </a:solidFill>
              </a:defRPr>
            </a:lvl1pPr>
          </a:lstStyle>
          <a:p>
            <a:fld id="{A78E9C8A-0DDF-4EC7-B73D-4538020E7832}" type="slidenum">
              <a:rPr lang="fr-FR" smtClean="0">
                <a:solidFill>
                  <a:prstClr val="white"/>
                </a:solidFill>
              </a:rPr>
              <a:pPr/>
              <a:t>‹N°›</a:t>
            </a:fld>
            <a:endParaRPr lang="fr-FR" dirty="0">
              <a:solidFill>
                <a:prstClr val="white"/>
              </a:solidFill>
            </a:endParaRPr>
          </a:p>
        </p:txBody>
      </p:sp>
      <p:sp>
        <p:nvSpPr>
          <p:cNvPr id="22" name="Rectangle 21">
            <a:extLst>
              <a:ext uri="{FF2B5EF4-FFF2-40B4-BE49-F238E27FC236}">
                <a16:creationId xmlns:a16="http://schemas.microsoft.com/office/drawing/2014/main" id="{C86943D7-2FD4-4187-A053-9D042E353726}"/>
              </a:ext>
            </a:extLst>
          </p:cNvPr>
          <p:cNvSpPr/>
          <p:nvPr userDrawn="1"/>
        </p:nvSpPr>
        <p:spPr>
          <a:xfrm>
            <a:off x="15" y="6334316"/>
            <a:ext cx="12188825" cy="64008"/>
          </a:xfrm>
          <a:prstGeom prst="rect">
            <a:avLst/>
          </a:prstGeom>
          <a:solidFill>
            <a:srgbClr val="4472C4"/>
          </a:solidFill>
          <a:ln w="15875" cap="flat" cmpd="sng" algn="ctr">
            <a:noFill/>
            <a:prstDash val="solid"/>
          </a:ln>
          <a:effectLst/>
        </p:spPr>
      </p:sp>
      <p:sp>
        <p:nvSpPr>
          <p:cNvPr id="11" name="Espace réservé du contenu 2">
            <a:extLst>
              <a:ext uri="{FF2B5EF4-FFF2-40B4-BE49-F238E27FC236}">
                <a16:creationId xmlns:a16="http://schemas.microsoft.com/office/drawing/2014/main" id="{65520E86-9D0B-469F-9B71-88090583F677}"/>
              </a:ext>
            </a:extLst>
          </p:cNvPr>
          <p:cNvSpPr>
            <a:spLocks noGrp="1"/>
          </p:cNvSpPr>
          <p:nvPr>
            <p:ph idx="1"/>
          </p:nvPr>
        </p:nvSpPr>
        <p:spPr>
          <a:xfrm>
            <a:off x="209550" y="1204821"/>
            <a:ext cx="11830050" cy="44138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
            <a:extLst>
              <a:ext uri="{FF2B5EF4-FFF2-40B4-BE49-F238E27FC236}">
                <a16:creationId xmlns:a16="http://schemas.microsoft.com/office/drawing/2014/main" id="{36F6A6F0-C887-4E54-8CFB-D63434A80A32}"/>
              </a:ext>
            </a:extLst>
          </p:cNvPr>
          <p:cNvSpPr txBox="1">
            <a:spLocks/>
          </p:cNvSpPr>
          <p:nvPr userDrawn="1"/>
        </p:nvSpPr>
        <p:spPr>
          <a:xfrm>
            <a:off x="-16042" y="-7900"/>
            <a:ext cx="12208041" cy="717615"/>
          </a:xfrm>
          <a:prstGeom prst="rect">
            <a:avLst/>
          </a:prstGeom>
          <a:solidFill>
            <a:srgbClr val="5B9BD5">
              <a:lumMod val="40000"/>
              <a:lumOff val="60000"/>
            </a:srgbClr>
          </a:solidFill>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FR" sz="4000" b="0" i="0" u="none" strike="noStrike" kern="1200" cap="none" spc="-50" normalizeH="0" baseline="0" noProof="0" dirty="0">
                <a:ln>
                  <a:noFill/>
                </a:ln>
                <a:solidFill>
                  <a:srgbClr val="002060"/>
                </a:solidFill>
                <a:effectLst/>
                <a:uLnTx/>
                <a:uFillTx/>
                <a:latin typeface="+mn-lt"/>
                <a:ea typeface="+mj-ea"/>
                <a:cs typeface="+mj-cs"/>
              </a:rPr>
              <a:t>Point 4 : Questions Diverses</a:t>
            </a:r>
          </a:p>
        </p:txBody>
      </p:sp>
    </p:spTree>
    <p:extLst>
      <p:ext uri="{BB962C8B-B14F-4D97-AF65-F5344CB8AC3E}">
        <p14:creationId xmlns:p14="http://schemas.microsoft.com/office/powerpoint/2010/main" val="16468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8.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3"/>
            <a:endParaRPr lang="fr-FR" altLang="fr-FR"/>
          </a:p>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3"/>
            <a:endParaRPr lang="fr-FR" alt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fr-FR" dirty="0">
              <a:solidFill>
                <a:prstClr val="black">
                  <a:tint val="75000"/>
                </a:prstClr>
              </a:solidFill>
            </a:endParaRP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r>
              <a:rPr lang="fr-FR" dirty="0">
                <a:solidFill>
                  <a:prstClr val="black">
                    <a:tint val="75000"/>
                  </a:prstClr>
                </a:solidFill>
              </a:rPr>
              <a:t>Club des Médecins DIM - 26/04/2012</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r>
              <a:rPr lang="fr-FR" dirty="0">
                <a:solidFill>
                  <a:prstClr val="black">
                    <a:tint val="75000"/>
                  </a:prstClr>
                </a:solidFill>
              </a:rPr>
              <a:t>Slidde 1</a:t>
            </a:r>
          </a:p>
        </p:txBody>
      </p:sp>
    </p:spTree>
    <p:extLst>
      <p:ext uri="{BB962C8B-B14F-4D97-AF65-F5344CB8AC3E}">
        <p14:creationId xmlns:p14="http://schemas.microsoft.com/office/powerpoint/2010/main" val="2366566627"/>
      </p:ext>
    </p:extLst>
  </p:cSld>
  <p:clrMap bg1="lt1" tx1="dk1" bg2="lt2" tx2="dk2" accent1="accent1" accent2="accent2" accent3="accent3" accent4="accent4" accent5="accent5" accent6="accent6" hlink="hlink" folHlink="folHlink"/>
  <p:sldLayoutIdLst>
    <p:sldLayoutId id="2147483667" r:id="rId1"/>
    <p:sldLayoutId id="2147483741" r:id="rId2"/>
    <p:sldLayoutId id="2147483742" r:id="rId3"/>
    <p:sldLayoutId id="2147483743" r:id="rId4"/>
    <p:sldLayoutId id="2147483744" r:id="rId5"/>
    <p:sldLayoutId id="2147483745" r:id="rId6"/>
    <p:sldLayoutId id="2147483746" r:id="rId7"/>
    <p:sldLayoutId id="2147483747" r:id="rId8"/>
    <p:sldLayoutId id="2147483749" r:id="rId9"/>
    <p:sldLayoutId id="2147483748" r:id="rId10"/>
    <p:sldLayoutId id="2147483776" r:id="rId11"/>
    <p:sldLayoutId id="2147483780" r:id="rId12"/>
    <p:sldLayoutId id="2147483781" r:id="rId13"/>
    <p:sldLayoutId id="2147483782" r:id="rId14"/>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Clr>
          <a:srgbClr val="E96A00"/>
        </a:buClr>
        <a:buSzPct val="65000"/>
        <a:buFont typeface="Wingdings" pitchFamily="2" charset="2"/>
        <a:buChar char=""/>
        <a:defRPr sz="2400" b="1" kern="1200">
          <a:solidFill>
            <a:schemeClr val="tx1"/>
          </a:solidFill>
          <a:latin typeface="+mn-lt"/>
          <a:ea typeface="+mn-ea"/>
          <a:cs typeface="+mn-cs"/>
        </a:defRPr>
      </a:lvl1pPr>
      <a:lvl2pPr marL="742950" indent="-285750" algn="l" defTabSz="457200" rtl="0" eaLnBrk="0" fontAlgn="base" hangingPunct="0">
        <a:lnSpc>
          <a:spcPct val="90000"/>
        </a:lnSpc>
        <a:spcBef>
          <a:spcPct val="20000"/>
        </a:spcBef>
        <a:spcAft>
          <a:spcPct val="0"/>
        </a:spcAft>
        <a:buClr>
          <a:schemeClr val="accent1"/>
        </a:buClr>
        <a:buSzPct val="60000"/>
        <a:buFont typeface="Wingdings" pitchFamily="2" charset="2"/>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chemeClr val="tx2"/>
        </a:buClr>
        <a:buSzPct val="47000"/>
        <a:buFont typeface="Wingdings" pitchFamily="2" charset="2"/>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Clr>
          <a:schemeClr val="accent1"/>
        </a:buClr>
        <a:buSzPct val="75000"/>
        <a:buFont typeface="Arial" pitchFamily="34" charset="0"/>
        <a:buChar char="•"/>
        <a:defRPr sz="1400" i="1"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r>
              <a:rPr lang="fr-FR" cap="all" dirty="0"/>
              <a:t>Dossier Financement des Urgences - FHP MCO - Novembre 2021</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84000" y="164638"/>
            <a:ext cx="910613" cy="709028"/>
          </a:xfrm>
          <a:prstGeom prst="rect">
            <a:avLst/>
          </a:prstGeom>
        </p:spPr>
      </p:pic>
    </p:spTree>
    <p:extLst>
      <p:ext uri="{BB962C8B-B14F-4D97-AF65-F5344CB8AC3E}">
        <p14:creationId xmlns:p14="http://schemas.microsoft.com/office/powerpoint/2010/main" val="416981921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hf sldNum="0" hdr="0" ft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a:xfrm>
            <a:off x="540070" y="1512000"/>
            <a:ext cx="11111047" cy="4298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a:xfrm>
            <a:off x="10210929" y="6084000"/>
            <a:ext cx="1440187" cy="360000"/>
          </a:xfrm>
          <a:prstGeom prst="rect">
            <a:avLst/>
          </a:prstGeom>
        </p:spPr>
        <p:txBody>
          <a:bodyPr vert="horz" lIns="0" tIns="0" rIns="0" bIns="0" rtlCol="0" anchor="b"/>
          <a:lstStyle>
            <a:lvl1pPr algn="r">
              <a:defRPr sz="1200">
                <a:solidFill>
                  <a:schemeClr val="bg1">
                    <a:lumMod val="50000"/>
                  </a:schemeClr>
                </a:solidFill>
              </a:defRPr>
            </a:lvl1pPr>
          </a:lstStyle>
          <a:p>
            <a:r>
              <a:rPr lang="fr-FR" dirty="0"/>
              <a:t>Dossier Financement des Urgences - FHP MCO - Novembre 2021</a:t>
            </a:r>
            <a:endParaRPr lang="en-US" dirty="0"/>
          </a:p>
        </p:txBody>
      </p:sp>
      <p:sp>
        <p:nvSpPr>
          <p:cNvPr id="5" name="Footer"/>
          <p:cNvSpPr>
            <a:spLocks noGrp="1"/>
          </p:cNvSpPr>
          <p:nvPr>
            <p:ph type="ftr" sz="quarter" idx="3"/>
          </p:nvPr>
        </p:nvSpPr>
        <p:spPr>
          <a:xfrm>
            <a:off x="3935312" y="6084000"/>
            <a:ext cx="4320563" cy="360000"/>
          </a:xfrm>
          <a:prstGeom prst="rect">
            <a:avLst/>
          </a:prstGeom>
        </p:spPr>
        <p:txBody>
          <a:bodyPr vert="horz" lIns="0" tIns="0" rIns="0" bIns="0" rtlCol="0" anchor="b"/>
          <a:lstStyle>
            <a:lvl1pPr algn="ctr">
              <a:defRPr sz="1200">
                <a:solidFill>
                  <a:schemeClr val="bg1">
                    <a:lumMod val="50000"/>
                  </a:schemeClr>
                </a:solidFill>
              </a:defRPr>
            </a:lvl1pPr>
          </a:lstStyle>
          <a:p>
            <a:endParaRPr lang="en-US" dirty="0"/>
          </a:p>
        </p:txBody>
      </p:sp>
      <p:sp>
        <p:nvSpPr>
          <p:cNvPr id="6" name="Slide Number"/>
          <p:cNvSpPr>
            <a:spLocks noGrp="1"/>
          </p:cNvSpPr>
          <p:nvPr>
            <p:ph type="sldNum" sz="quarter" idx="4"/>
          </p:nvPr>
        </p:nvSpPr>
        <p:spPr>
          <a:xfrm>
            <a:off x="540071" y="6084000"/>
            <a:ext cx="900117" cy="360000"/>
          </a:xfrm>
          <a:prstGeom prst="rect">
            <a:avLst/>
          </a:prstGeom>
        </p:spPr>
        <p:txBody>
          <a:bodyPr vert="horz" lIns="0" tIns="0" rIns="0" bIns="0" rtlCol="0" anchor="b"/>
          <a:lstStyle>
            <a:lvl1pPr algn="l">
              <a:defRPr sz="12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203573123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69993" indent="-269993" algn="l" defTabSz="914377"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19982" indent="-269993" algn="l" defTabSz="914377"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79973" indent="-269993" algn="l" defTabSz="914377"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39964" indent="-269993" algn="l" defTabSz="914377"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799955" indent="-269993" algn="l" defTabSz="914377"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3" y="2276874"/>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51"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751"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3" y="910403"/>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2"/>
            <a:ext cx="2743200" cy="366183"/>
          </a:xfrm>
          <a:prstGeom prst="rect">
            <a:avLst/>
          </a:prstGeom>
        </p:spPr>
        <p:txBody>
          <a:bodyPr vert="horz" lIns="91440" tIns="45720" rIns="91440" bIns="45720" rtlCol="0" anchor="ctr"/>
          <a:lstStyle>
            <a:lvl1pPr algn="l">
              <a:defRPr sz="751" b="1">
                <a:solidFill>
                  <a:schemeClr val="tx1"/>
                </a:solidFill>
              </a:defRPr>
            </a:lvl1pPr>
          </a:lstStyle>
          <a:p>
            <a:r>
              <a:rPr lang="fr-FR" cap="all" dirty="0"/>
              <a:t>Dossier Financement des Urgences - FHP MCO - Novembre 2021</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384000" y="164638"/>
            <a:ext cx="910613" cy="709028"/>
          </a:xfrm>
          <a:prstGeom prst="rect">
            <a:avLst/>
          </a:prstGeom>
        </p:spPr>
      </p:pic>
    </p:spTree>
    <p:extLst>
      <p:ext uri="{BB962C8B-B14F-4D97-AF65-F5344CB8AC3E}">
        <p14:creationId xmlns:p14="http://schemas.microsoft.com/office/powerpoint/2010/main" val="262460940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Lst>
  <p:hf sldNum="0" hdr="0" ftr="0"/>
  <p:txStyles>
    <p:titleStyle>
      <a:lvl1pPr marL="14288" indent="0" algn="l" defTabSz="914377"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2" indent="0" algn="l" defTabSz="914377"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2" indent="-171446" algn="l" defTabSz="914377"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7"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3" indent="-171446" algn="l" defTabSz="914377"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7"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7"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r>
              <a:rPr lang="fr-FR" cap="all" dirty="0"/>
              <a:t>Dossier Financement des Urgences - FHP MCO - Novembre 2021</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384000" y="164638"/>
            <a:ext cx="910613" cy="709028"/>
          </a:xfrm>
          <a:prstGeom prst="rect">
            <a:avLst/>
          </a:prstGeom>
        </p:spPr>
      </p:pic>
    </p:spTree>
    <p:extLst>
      <p:ext uri="{BB962C8B-B14F-4D97-AF65-F5344CB8AC3E}">
        <p14:creationId xmlns:p14="http://schemas.microsoft.com/office/powerpoint/2010/main" val="421368836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Lst>
  <p:hf sldNum="0" hdr="0" ft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hpmco.fr/mediatheque/publications/dat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hpmco.fr/wp-content/uploads/2022/03/Decret-CTF-Cardiologie-mars-2021.pdf" TargetMode="External"/><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www.fhpmco.fr/mediatheque/publications/data/" TargetMode="External"/><Relationship Id="rId5" Type="http://schemas.openxmlformats.org/officeDocument/2006/relationships/hyperlink" Target="https://www.fhpmco.fr/wp-content/uploads/2022/03/Arrete_Cardiologie_mars_2021.pdf" TargetMode="External"/><Relationship Id="rId4" Type="http://schemas.openxmlformats.org/officeDocument/2006/relationships/hyperlink" Target="https://www.fhpmco.fr/wp-content/uploads/2022/03/Decret-CI-Cardiologie-mars-2021.pdf"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https://www.fhpmco.fr/2022/11/10/depeche-evenements-n701-reforme-des-autorisations-programme-des-webinaires-dedies-pour-chaque-nouveau-regime-dautoris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D34E1D7-0C2D-325A-43DB-AD559FBC51CB}"/>
              </a:ext>
            </a:extLst>
          </p:cNvPr>
          <p:cNvSpPr>
            <a:spLocks noGrp="1"/>
          </p:cNvSpPr>
          <p:nvPr>
            <p:ph type="sldNum" sz="quarter" idx="10"/>
          </p:nvPr>
        </p:nvSpPr>
        <p:spPr/>
        <p:txBody>
          <a:bodyPr/>
          <a:lstStyle/>
          <a:p>
            <a:fld id="{A78E9C8A-0DDF-4EC7-B73D-4538020E7832}" type="slidenum">
              <a:rPr lang="fr-FR" smtClean="0">
                <a:solidFill>
                  <a:prstClr val="white"/>
                </a:solidFill>
              </a:rPr>
              <a:pPr/>
              <a:t>1</a:t>
            </a:fld>
            <a:endParaRPr lang="fr-FR" dirty="0">
              <a:solidFill>
                <a:prstClr val="white"/>
              </a:solidFill>
            </a:endParaRPr>
          </a:p>
        </p:txBody>
      </p:sp>
      <p:sp>
        <p:nvSpPr>
          <p:cNvPr id="3" name="Espace réservé du contenu 2">
            <a:extLst>
              <a:ext uri="{FF2B5EF4-FFF2-40B4-BE49-F238E27FC236}">
                <a16:creationId xmlns:a16="http://schemas.microsoft.com/office/drawing/2014/main" id="{77B88AD7-0174-D334-DDAD-BB2B977F35FD}"/>
              </a:ext>
            </a:extLst>
          </p:cNvPr>
          <p:cNvSpPr>
            <a:spLocks noGrp="1"/>
          </p:cNvSpPr>
          <p:nvPr>
            <p:ph idx="1"/>
          </p:nvPr>
        </p:nvSpPr>
        <p:spPr>
          <a:xfrm>
            <a:off x="4516916" y="980502"/>
            <a:ext cx="7478322" cy="4995838"/>
          </a:xfrm>
        </p:spPr>
        <p:txBody>
          <a:bodyPr/>
          <a:lstStyle/>
          <a:p>
            <a:pPr marL="0" indent="0" algn="ctr">
              <a:buNone/>
            </a:pPr>
            <a:r>
              <a:rPr lang="fr-FR" sz="6600" dirty="0"/>
              <a:t>Nouveau régime d’autorisation en cardiologie interventionnelle</a:t>
            </a:r>
            <a:endParaRPr lang="fr-FR" sz="5400" dirty="0"/>
          </a:p>
          <a:p>
            <a:pPr marL="0" indent="0" algn="ctr">
              <a:buNone/>
            </a:pPr>
            <a:r>
              <a:rPr lang="fr-FR" sz="2800" i="1" dirty="0"/>
              <a:t>Mercredi 7 décembre 2022</a:t>
            </a:r>
          </a:p>
        </p:txBody>
      </p:sp>
      <p:pic>
        <p:nvPicPr>
          <p:cNvPr id="4" name="Image 3">
            <a:extLst>
              <a:ext uri="{FF2B5EF4-FFF2-40B4-BE49-F238E27FC236}">
                <a16:creationId xmlns:a16="http://schemas.microsoft.com/office/drawing/2014/main" id="{BAEEB6DA-B1BA-8170-DB48-52584E1692AD}"/>
              </a:ext>
            </a:extLst>
          </p:cNvPr>
          <p:cNvPicPr>
            <a:picLocks noChangeAspect="1"/>
          </p:cNvPicPr>
          <p:nvPr/>
        </p:nvPicPr>
        <p:blipFill>
          <a:blip r:embed="rId2"/>
          <a:stretch>
            <a:fillRect/>
          </a:stretch>
        </p:blipFill>
        <p:spPr>
          <a:xfrm>
            <a:off x="41530" y="2104222"/>
            <a:ext cx="4089796" cy="2348869"/>
          </a:xfrm>
          <a:prstGeom prst="rect">
            <a:avLst/>
          </a:prstGeom>
        </p:spPr>
      </p:pic>
    </p:spTree>
    <p:extLst>
      <p:ext uri="{BB962C8B-B14F-4D97-AF65-F5344CB8AC3E}">
        <p14:creationId xmlns:p14="http://schemas.microsoft.com/office/powerpoint/2010/main" val="187340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213455"/>
            <a:ext cx="12151605" cy="3286170"/>
          </a:xfrm>
        </p:spPr>
        <p:txBody>
          <a:bodyPr anchor="t" anchorCtr="0">
            <a:noAutofit/>
          </a:bodyPr>
          <a:lstStyle/>
          <a:p>
            <a:r>
              <a:rPr lang="fr-FR" sz="3200" b="1" dirty="0"/>
              <a:t>Point 1 </a:t>
            </a:r>
            <a:r>
              <a:rPr lang="fr-FR" sz="3200" dirty="0"/>
              <a:t>: Définition de l’activité de soins de cardiologie interventionnelle</a:t>
            </a:r>
            <a:br>
              <a:rPr lang="fr-FR" sz="3200" dirty="0"/>
            </a:br>
            <a:r>
              <a:rPr lang="fr-FR" sz="3200" b="1" dirty="0"/>
              <a:t>Point 2 </a:t>
            </a:r>
            <a:r>
              <a:rPr lang="fr-FR" sz="3200" dirty="0"/>
              <a:t>: Modalité Rythmologie interventionnelle</a:t>
            </a:r>
            <a:br>
              <a:rPr lang="fr-FR" sz="3200" dirty="0"/>
            </a:br>
            <a:r>
              <a:rPr lang="fr-FR" sz="3200" b="1" dirty="0"/>
              <a:t>Point 3 </a:t>
            </a:r>
            <a:r>
              <a:rPr lang="fr-FR" sz="3200" dirty="0"/>
              <a:t>: Modalité Cardiopathies congénitales hors rythmologie</a:t>
            </a:r>
            <a:br>
              <a:rPr lang="fr-FR" sz="3200" dirty="0"/>
            </a:br>
            <a:r>
              <a:rPr lang="fr-FR" sz="3200" b="1" dirty="0"/>
              <a:t>Point 4 : </a:t>
            </a:r>
            <a:r>
              <a:rPr lang="fr-FR" sz="3200" dirty="0"/>
              <a:t>Modalité Cardiopathies ischémiques et structurelles de l’adulte</a:t>
            </a:r>
            <a:br>
              <a:rPr lang="fr-FR" sz="3200" dirty="0"/>
            </a:br>
            <a:r>
              <a:rPr lang="fr-FR" sz="3200" b="1" dirty="0"/>
              <a:t>Point 5 : </a:t>
            </a:r>
            <a:r>
              <a:rPr lang="fr-FR" sz="3200" dirty="0"/>
              <a:t>Plateau technique – Locaux</a:t>
            </a:r>
            <a:br>
              <a:rPr lang="fr-FR" sz="3200" dirty="0"/>
            </a:br>
            <a:r>
              <a:rPr lang="fr-FR" sz="3200" b="1" dirty="0"/>
              <a:t>Point 6 : </a:t>
            </a:r>
            <a:r>
              <a:rPr lang="fr-FR" sz="3200" dirty="0"/>
              <a:t>Activité minimale</a:t>
            </a:r>
            <a:br>
              <a:rPr lang="fr-FR" sz="3200" dirty="0"/>
            </a:br>
            <a:r>
              <a:rPr lang="fr-FR" sz="3200" b="1" dirty="0"/>
              <a:t>Point 7 : </a:t>
            </a:r>
            <a:r>
              <a:rPr lang="fr-FR" sz="3200" dirty="0"/>
              <a:t>Ressources humaines</a:t>
            </a:r>
            <a:br>
              <a:rPr lang="fr-FR" sz="3200" dirty="0"/>
            </a:br>
            <a:r>
              <a:rPr lang="fr-FR" sz="3200" b="1" dirty="0"/>
              <a:t>Point 8 : </a:t>
            </a:r>
            <a:r>
              <a:rPr lang="fr-FR" sz="3200" dirty="0"/>
              <a:t>Mise en œuvre de la réforme par les ARS</a:t>
            </a:r>
            <a:br>
              <a:rPr lang="fr-FR" sz="3200" dirty="0"/>
            </a:br>
            <a:r>
              <a:rPr lang="fr-FR" sz="3200" b="1" dirty="0">
                <a:solidFill>
                  <a:schemeClr val="tx1"/>
                </a:solidFill>
              </a:rPr>
              <a:t>Point 9 : </a:t>
            </a:r>
            <a:r>
              <a:rPr lang="fr-FR" sz="3200" dirty="0">
                <a:solidFill>
                  <a:schemeClr val="tx1"/>
                </a:solidFill>
              </a:rPr>
              <a:t>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9051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D30598-0A83-6363-0A87-BCD8CD75DA7D}"/>
              </a:ext>
            </a:extLst>
          </p:cNvPr>
          <p:cNvPicPr>
            <a:picLocks noChangeAspect="1"/>
          </p:cNvPicPr>
          <p:nvPr/>
        </p:nvPicPr>
        <p:blipFill>
          <a:blip r:embed="rId3"/>
          <a:stretch>
            <a:fillRect/>
          </a:stretch>
        </p:blipFill>
        <p:spPr>
          <a:xfrm>
            <a:off x="181776" y="1562485"/>
            <a:ext cx="1083365" cy="1068986"/>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11</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sz="3600" b="1" dirty="0"/>
              <a:t>En préambule</a:t>
            </a:r>
          </a:p>
        </p:txBody>
      </p:sp>
      <p:sp>
        <p:nvSpPr>
          <p:cNvPr id="3" name="ZoneTexte 2">
            <a:extLst>
              <a:ext uri="{FF2B5EF4-FFF2-40B4-BE49-F238E27FC236}">
                <a16:creationId xmlns:a16="http://schemas.microsoft.com/office/drawing/2014/main" id="{DD87CB78-A9EB-E276-3B5F-593DFF65442C}"/>
              </a:ext>
            </a:extLst>
          </p:cNvPr>
          <p:cNvSpPr txBox="1"/>
          <p:nvPr/>
        </p:nvSpPr>
        <p:spPr>
          <a:xfrm>
            <a:off x="209550" y="899079"/>
            <a:ext cx="11529391" cy="584775"/>
          </a:xfrm>
          <a:prstGeom prst="rect">
            <a:avLst/>
          </a:prstGeom>
          <a:noFill/>
        </p:spPr>
        <p:txBody>
          <a:bodyPr wrap="square">
            <a:spAutoFit/>
          </a:bodyPr>
          <a:lstStyle/>
          <a:p>
            <a:pPr algn="ctr"/>
            <a:r>
              <a:rPr lang="fr-FR" sz="3200" b="1" dirty="0">
                <a:solidFill>
                  <a:srgbClr val="141412"/>
                </a:solidFill>
                <a:effectLst/>
                <a:latin typeface="open_sansregular"/>
              </a:rPr>
              <a:t>Iconographie</a:t>
            </a:r>
            <a:endParaRPr lang="fr-FR" sz="3200" i="0" dirty="0">
              <a:solidFill>
                <a:srgbClr val="141412"/>
              </a:solidFill>
              <a:effectLst/>
              <a:latin typeface="open_sansregular"/>
            </a:endParaRPr>
          </a:p>
        </p:txBody>
      </p:sp>
      <p:sp>
        <p:nvSpPr>
          <p:cNvPr id="10" name="ZoneTexte 9">
            <a:extLst>
              <a:ext uri="{FF2B5EF4-FFF2-40B4-BE49-F238E27FC236}">
                <a16:creationId xmlns:a16="http://schemas.microsoft.com/office/drawing/2014/main" id="{E3D9AB6A-0E7F-F98D-9969-E207D5A95209}"/>
              </a:ext>
            </a:extLst>
          </p:cNvPr>
          <p:cNvSpPr txBox="1"/>
          <p:nvPr/>
        </p:nvSpPr>
        <p:spPr>
          <a:xfrm>
            <a:off x="1265141" y="1867318"/>
            <a:ext cx="3299792" cy="369332"/>
          </a:xfrm>
          <a:prstGeom prst="rect">
            <a:avLst/>
          </a:prstGeom>
          <a:noFill/>
        </p:spPr>
        <p:txBody>
          <a:bodyPr wrap="square" rtlCol="0">
            <a:spAutoFit/>
          </a:bodyPr>
          <a:lstStyle/>
          <a:p>
            <a:r>
              <a:rPr lang="fr-FR" dirty="0"/>
              <a:t>Nouveauté(s) des textes 2022</a:t>
            </a:r>
          </a:p>
        </p:txBody>
      </p:sp>
      <p:pic>
        <p:nvPicPr>
          <p:cNvPr id="11" name="Image 10">
            <a:extLst>
              <a:ext uri="{FF2B5EF4-FFF2-40B4-BE49-F238E27FC236}">
                <a16:creationId xmlns:a16="http://schemas.microsoft.com/office/drawing/2014/main" id="{2917D6FC-D05D-785B-8F8D-0977F7EE8742}"/>
              </a:ext>
            </a:extLst>
          </p:cNvPr>
          <p:cNvPicPr>
            <a:picLocks noChangeAspect="1"/>
          </p:cNvPicPr>
          <p:nvPr/>
        </p:nvPicPr>
        <p:blipFill>
          <a:blip r:embed="rId4">
            <a:alphaModFix amt="52000"/>
          </a:blip>
          <a:stretch>
            <a:fillRect/>
          </a:stretch>
        </p:blipFill>
        <p:spPr>
          <a:xfrm>
            <a:off x="152400" y="2795923"/>
            <a:ext cx="950469" cy="950469"/>
          </a:xfrm>
          <a:prstGeom prst="rect">
            <a:avLst/>
          </a:prstGeom>
        </p:spPr>
      </p:pic>
      <p:sp>
        <p:nvSpPr>
          <p:cNvPr id="12" name="ZoneTexte 11">
            <a:extLst>
              <a:ext uri="{FF2B5EF4-FFF2-40B4-BE49-F238E27FC236}">
                <a16:creationId xmlns:a16="http://schemas.microsoft.com/office/drawing/2014/main" id="{691A4886-92FA-4A8D-1E9A-87AFC732BF61}"/>
              </a:ext>
            </a:extLst>
          </p:cNvPr>
          <p:cNvSpPr txBox="1"/>
          <p:nvPr/>
        </p:nvSpPr>
        <p:spPr>
          <a:xfrm>
            <a:off x="1220360" y="3014934"/>
            <a:ext cx="3878414" cy="369332"/>
          </a:xfrm>
          <a:prstGeom prst="rect">
            <a:avLst/>
          </a:prstGeom>
          <a:noFill/>
        </p:spPr>
        <p:txBody>
          <a:bodyPr wrap="square" rtlCol="0">
            <a:spAutoFit/>
          </a:bodyPr>
          <a:lstStyle/>
          <a:p>
            <a:r>
              <a:rPr lang="fr-FR" dirty="0"/>
              <a:t>Comparaison avec les anciens textes</a:t>
            </a:r>
          </a:p>
        </p:txBody>
      </p:sp>
      <p:pic>
        <p:nvPicPr>
          <p:cNvPr id="13" name="Image 12">
            <a:extLst>
              <a:ext uri="{FF2B5EF4-FFF2-40B4-BE49-F238E27FC236}">
                <a16:creationId xmlns:a16="http://schemas.microsoft.com/office/drawing/2014/main" id="{AC36C9A4-190B-E571-1188-BF817E0E93C3}"/>
              </a:ext>
            </a:extLst>
          </p:cNvPr>
          <p:cNvPicPr>
            <a:picLocks noChangeAspect="1"/>
          </p:cNvPicPr>
          <p:nvPr/>
        </p:nvPicPr>
        <p:blipFill>
          <a:blip r:embed="rId5"/>
          <a:stretch>
            <a:fillRect/>
          </a:stretch>
        </p:blipFill>
        <p:spPr>
          <a:xfrm>
            <a:off x="209550" y="4135691"/>
            <a:ext cx="1006834" cy="896844"/>
          </a:xfrm>
          <a:prstGeom prst="rect">
            <a:avLst/>
          </a:prstGeom>
        </p:spPr>
      </p:pic>
      <p:sp>
        <p:nvSpPr>
          <p:cNvPr id="14" name="ZoneTexte 13">
            <a:extLst>
              <a:ext uri="{FF2B5EF4-FFF2-40B4-BE49-F238E27FC236}">
                <a16:creationId xmlns:a16="http://schemas.microsoft.com/office/drawing/2014/main" id="{B320D8CF-133E-6192-A816-38428BFE0A40}"/>
              </a:ext>
            </a:extLst>
          </p:cNvPr>
          <p:cNvSpPr txBox="1"/>
          <p:nvPr/>
        </p:nvSpPr>
        <p:spPr>
          <a:xfrm>
            <a:off x="1273534" y="4399447"/>
            <a:ext cx="3299792" cy="369332"/>
          </a:xfrm>
          <a:prstGeom prst="rect">
            <a:avLst/>
          </a:prstGeom>
          <a:noFill/>
        </p:spPr>
        <p:txBody>
          <a:bodyPr wrap="square" rtlCol="0">
            <a:spAutoFit/>
          </a:bodyPr>
          <a:lstStyle/>
          <a:p>
            <a:r>
              <a:rPr lang="fr-FR" dirty="0"/>
              <a:t>Point de vigilance</a:t>
            </a:r>
          </a:p>
        </p:txBody>
      </p:sp>
      <p:pic>
        <p:nvPicPr>
          <p:cNvPr id="15" name="Image 14">
            <a:extLst>
              <a:ext uri="{FF2B5EF4-FFF2-40B4-BE49-F238E27FC236}">
                <a16:creationId xmlns:a16="http://schemas.microsoft.com/office/drawing/2014/main" id="{33431F06-24C4-A957-BE19-0DD8B33483C1}"/>
              </a:ext>
            </a:extLst>
          </p:cNvPr>
          <p:cNvPicPr>
            <a:picLocks noChangeAspect="1"/>
          </p:cNvPicPr>
          <p:nvPr/>
        </p:nvPicPr>
        <p:blipFill>
          <a:blip r:embed="rId6"/>
          <a:stretch>
            <a:fillRect/>
          </a:stretch>
        </p:blipFill>
        <p:spPr>
          <a:xfrm>
            <a:off x="6862204" y="1562485"/>
            <a:ext cx="869741" cy="869741"/>
          </a:xfrm>
          <a:prstGeom prst="rect">
            <a:avLst/>
          </a:prstGeom>
        </p:spPr>
      </p:pic>
      <p:sp>
        <p:nvSpPr>
          <p:cNvPr id="16" name="ZoneTexte 15">
            <a:extLst>
              <a:ext uri="{FF2B5EF4-FFF2-40B4-BE49-F238E27FC236}">
                <a16:creationId xmlns:a16="http://schemas.microsoft.com/office/drawing/2014/main" id="{D538B005-CBAD-19F1-D59A-822AEC74901B}"/>
              </a:ext>
            </a:extLst>
          </p:cNvPr>
          <p:cNvSpPr txBox="1"/>
          <p:nvPr/>
        </p:nvSpPr>
        <p:spPr>
          <a:xfrm>
            <a:off x="7925421" y="1880061"/>
            <a:ext cx="3299792" cy="369332"/>
          </a:xfrm>
          <a:prstGeom prst="rect">
            <a:avLst/>
          </a:prstGeom>
          <a:noFill/>
        </p:spPr>
        <p:txBody>
          <a:bodyPr wrap="square" rtlCol="0">
            <a:spAutoFit/>
          </a:bodyPr>
          <a:lstStyle/>
          <a:p>
            <a:r>
              <a:rPr lang="fr-FR" dirty="0"/>
              <a:t>Information spécifique</a:t>
            </a:r>
          </a:p>
        </p:txBody>
      </p:sp>
      <p:pic>
        <p:nvPicPr>
          <p:cNvPr id="17" name="Image 16">
            <a:extLst>
              <a:ext uri="{FF2B5EF4-FFF2-40B4-BE49-F238E27FC236}">
                <a16:creationId xmlns:a16="http://schemas.microsoft.com/office/drawing/2014/main" id="{B2A341FF-9657-CDA1-77C6-BE69D04C7D3D}"/>
              </a:ext>
            </a:extLst>
          </p:cNvPr>
          <p:cNvPicPr>
            <a:picLocks noChangeAspect="1"/>
          </p:cNvPicPr>
          <p:nvPr/>
        </p:nvPicPr>
        <p:blipFill rotWithShape="1">
          <a:blip r:embed="rId7"/>
          <a:srcRect b="6911"/>
          <a:stretch/>
        </p:blipFill>
        <p:spPr>
          <a:xfrm>
            <a:off x="6752640" y="2725357"/>
            <a:ext cx="1053733" cy="1021035"/>
          </a:xfrm>
          <a:prstGeom prst="rect">
            <a:avLst/>
          </a:prstGeom>
        </p:spPr>
      </p:pic>
      <p:sp>
        <p:nvSpPr>
          <p:cNvPr id="18" name="ZoneTexte 17">
            <a:extLst>
              <a:ext uri="{FF2B5EF4-FFF2-40B4-BE49-F238E27FC236}">
                <a16:creationId xmlns:a16="http://schemas.microsoft.com/office/drawing/2014/main" id="{F6CCFD65-39E3-9E5D-B5E2-CA4AA8344432}"/>
              </a:ext>
            </a:extLst>
          </p:cNvPr>
          <p:cNvSpPr txBox="1"/>
          <p:nvPr/>
        </p:nvSpPr>
        <p:spPr>
          <a:xfrm>
            <a:off x="7925421" y="2964520"/>
            <a:ext cx="3554275" cy="646331"/>
          </a:xfrm>
          <a:prstGeom prst="rect">
            <a:avLst/>
          </a:prstGeom>
          <a:noFill/>
        </p:spPr>
        <p:txBody>
          <a:bodyPr wrap="square" rtlCol="0">
            <a:spAutoFit/>
          </a:bodyPr>
          <a:lstStyle/>
          <a:p>
            <a:r>
              <a:rPr lang="fr-FR" dirty="0"/>
              <a:t>« Incertitude » : attente retour INCa ou DGOS</a:t>
            </a:r>
          </a:p>
        </p:txBody>
      </p:sp>
    </p:spTree>
    <p:extLst>
      <p:ext uri="{BB962C8B-B14F-4D97-AF65-F5344CB8AC3E}">
        <p14:creationId xmlns:p14="http://schemas.microsoft.com/office/powerpoint/2010/main" val="198347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b="1" dirty="0">
                <a:highlight>
                  <a:srgbClr val="FFFF00"/>
                </a:highlight>
              </a:rPr>
              <a:t>Point 1 : </a:t>
            </a:r>
            <a:r>
              <a:rPr lang="fr-FR" sz="3200" dirty="0">
                <a:highlight>
                  <a:srgbClr val="FFFF00"/>
                </a:highlight>
              </a:rPr>
              <a:t>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bg1">
                    <a:lumMod val="75000"/>
                  </a:schemeClr>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399420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13</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Définition </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Activité de soins</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DD87CB78-A9EB-E276-3B5F-593DFF65442C}"/>
              </a:ext>
            </a:extLst>
          </p:cNvPr>
          <p:cNvSpPr txBox="1"/>
          <p:nvPr/>
        </p:nvSpPr>
        <p:spPr>
          <a:xfrm>
            <a:off x="331304" y="1365016"/>
            <a:ext cx="11529391" cy="4154984"/>
          </a:xfrm>
          <a:prstGeom prst="rect">
            <a:avLst/>
          </a:prstGeom>
          <a:noFill/>
        </p:spPr>
        <p:txBody>
          <a:bodyPr wrap="square">
            <a:spAutoFit/>
          </a:bodyPr>
          <a:lstStyle/>
          <a:p>
            <a:pPr algn="just"/>
            <a:r>
              <a:rPr lang="fr-FR" sz="2400" b="0" i="0" dirty="0">
                <a:solidFill>
                  <a:srgbClr val="141412"/>
                </a:solidFill>
                <a:effectLst/>
                <a:latin typeface="open_sansregular"/>
              </a:rPr>
              <a:t>L’activité interventionnelle sous imagerie médicale en cardiologie comprend l’ensemble des actes de cardiologie à but diagnostic ou thérapeutique réalisés par voie percutanée, transpariétale ou </a:t>
            </a:r>
            <a:r>
              <a:rPr lang="fr-FR" sz="2400" b="0" i="0" dirty="0" err="1">
                <a:solidFill>
                  <a:srgbClr val="141412"/>
                </a:solidFill>
                <a:effectLst/>
                <a:latin typeface="open_sansregular"/>
              </a:rPr>
              <a:t>intra-luminale</a:t>
            </a:r>
            <a:r>
              <a:rPr lang="fr-FR" sz="2400" b="0" i="0" dirty="0">
                <a:solidFill>
                  <a:srgbClr val="141412"/>
                </a:solidFill>
                <a:effectLst/>
                <a:latin typeface="open_sansregular"/>
              </a:rPr>
              <a:t>, portant sur une ou plusieurs cibles inaccessibles dans des conditions de qualité et de sécurité satisfaisantes sans utiliser un moyen de guidage par imagerie.</a:t>
            </a:r>
          </a:p>
          <a:p>
            <a:pPr algn="just"/>
            <a:endParaRPr lang="fr-FR" sz="2400" b="0" i="0" dirty="0">
              <a:solidFill>
                <a:srgbClr val="141412"/>
              </a:solidFill>
              <a:effectLst/>
              <a:latin typeface="open_sansregular"/>
            </a:endParaRPr>
          </a:p>
          <a:p>
            <a:pPr algn="just"/>
            <a:r>
              <a:rPr lang="fr-FR" sz="2400" b="1" i="0" u="sng" dirty="0">
                <a:solidFill>
                  <a:srgbClr val="141412"/>
                </a:solidFill>
                <a:effectLst/>
                <a:latin typeface="open_sansregular"/>
              </a:rPr>
              <a:t>Elle s’exerce suivant trois modalités :</a:t>
            </a:r>
          </a:p>
          <a:p>
            <a:pPr algn="just"/>
            <a:endParaRPr lang="fr-FR" sz="2400" b="0" i="0" dirty="0">
              <a:solidFill>
                <a:srgbClr val="141412"/>
              </a:solidFill>
              <a:effectLst/>
              <a:latin typeface="open_sansregular"/>
            </a:endParaRPr>
          </a:p>
          <a:p>
            <a:pPr algn="just"/>
            <a:r>
              <a:rPr lang="fr-FR" sz="2400" b="0" i="0" dirty="0">
                <a:solidFill>
                  <a:srgbClr val="141412"/>
                </a:solidFill>
                <a:effectLst/>
                <a:latin typeface="open_sansregular"/>
              </a:rPr>
              <a:t>1- Rythmologie interventionnelle ;</a:t>
            </a:r>
          </a:p>
          <a:p>
            <a:pPr algn="just"/>
            <a:r>
              <a:rPr lang="fr-FR" sz="2400" b="0" i="0" dirty="0">
                <a:solidFill>
                  <a:srgbClr val="141412"/>
                </a:solidFill>
                <a:effectLst/>
                <a:latin typeface="open_sansregular"/>
              </a:rPr>
              <a:t>2- Cardiopathies congénitales hors rythmologie ;</a:t>
            </a:r>
          </a:p>
          <a:p>
            <a:pPr algn="just"/>
            <a:r>
              <a:rPr lang="fr-FR" sz="2400" b="0" i="0" dirty="0">
                <a:solidFill>
                  <a:srgbClr val="141412"/>
                </a:solidFill>
                <a:effectLst/>
                <a:latin typeface="open_sansregular"/>
              </a:rPr>
              <a:t>3- Cardiopathies ischémiques et structurelles de l’adulte.</a:t>
            </a:r>
            <a:endParaRPr lang="fr-FR" sz="2400" b="1" i="0" dirty="0">
              <a:solidFill>
                <a:srgbClr val="141412"/>
              </a:solidFill>
              <a:effectLst/>
              <a:latin typeface="open_sansregular"/>
            </a:endParaRPr>
          </a:p>
        </p:txBody>
      </p:sp>
      <p:pic>
        <p:nvPicPr>
          <p:cNvPr id="8" name="Image 7">
            <a:extLst>
              <a:ext uri="{FF2B5EF4-FFF2-40B4-BE49-F238E27FC236}">
                <a16:creationId xmlns:a16="http://schemas.microsoft.com/office/drawing/2014/main" id="{16C9DCCD-18EC-8363-1750-B8566AFE3297}"/>
              </a:ext>
            </a:extLst>
          </p:cNvPr>
          <p:cNvPicPr>
            <a:picLocks noChangeAspect="1"/>
          </p:cNvPicPr>
          <p:nvPr/>
        </p:nvPicPr>
        <p:blipFill>
          <a:blip r:embed="rId3"/>
          <a:stretch>
            <a:fillRect/>
          </a:stretch>
        </p:blipFill>
        <p:spPr>
          <a:xfrm>
            <a:off x="7304639" y="3411730"/>
            <a:ext cx="3705225" cy="1238250"/>
          </a:xfrm>
          <a:prstGeom prst="rect">
            <a:avLst/>
          </a:prstGeom>
        </p:spPr>
      </p:pic>
    </p:spTree>
    <p:extLst>
      <p:ext uri="{BB962C8B-B14F-4D97-AF65-F5344CB8AC3E}">
        <p14:creationId xmlns:p14="http://schemas.microsoft.com/office/powerpoint/2010/main" val="414458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b="1" dirty="0">
                <a:solidFill>
                  <a:schemeClr val="tx1"/>
                </a:solidFill>
                <a:highlight>
                  <a:srgbClr val="FFFF00"/>
                </a:highlight>
              </a:rPr>
              <a:t>Point 2 : </a:t>
            </a:r>
            <a:r>
              <a:rPr lang="fr-FR" sz="3200" dirty="0">
                <a:solidFill>
                  <a:schemeClr val="tx1"/>
                </a:solidFill>
                <a:highlight>
                  <a:srgbClr val="FFFF00"/>
                </a:highlight>
              </a:rPr>
              <a:t>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bg1">
                    <a:lumMod val="75000"/>
                  </a:schemeClr>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295510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15</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Rythmologie interventionnelle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DD87CB78-A9EB-E276-3B5F-593DFF65442C}"/>
              </a:ext>
            </a:extLst>
          </p:cNvPr>
          <p:cNvSpPr txBox="1"/>
          <p:nvPr/>
        </p:nvSpPr>
        <p:spPr>
          <a:xfrm>
            <a:off x="209550" y="889765"/>
            <a:ext cx="11529391" cy="5170646"/>
          </a:xfrm>
          <a:prstGeom prst="rect">
            <a:avLst/>
          </a:prstGeom>
          <a:noFill/>
        </p:spPr>
        <p:txBody>
          <a:bodyPr wrap="square">
            <a:spAutoFit/>
          </a:bodyPr>
          <a:lstStyle/>
          <a:p>
            <a:pPr algn="just"/>
            <a:r>
              <a:rPr lang="fr-FR" sz="2400" b="1" i="1" dirty="0">
                <a:solidFill>
                  <a:srgbClr val="141412"/>
                </a:solidFill>
                <a:effectLst/>
                <a:latin typeface="open_sansregular"/>
              </a:rPr>
              <a:t>La modalité « rythmologie interventionnelle » comprend les mentions suivantes :</a:t>
            </a:r>
          </a:p>
          <a:p>
            <a:pPr algn="just"/>
            <a:endParaRPr lang="fr-FR" sz="1400" b="1" i="1" dirty="0">
              <a:solidFill>
                <a:srgbClr val="141412"/>
              </a:solidFill>
              <a:effectLst/>
              <a:latin typeface="open_sansregular"/>
            </a:endParaRPr>
          </a:p>
          <a:p>
            <a:pPr algn="just"/>
            <a:r>
              <a:rPr lang="fr-FR" sz="2400" b="1" u="sng" dirty="0">
                <a:solidFill>
                  <a:srgbClr val="141412"/>
                </a:solidFill>
                <a:effectLst/>
                <a:latin typeface="open_sansregular"/>
              </a:rPr>
              <a:t>Mention A: </a:t>
            </a:r>
            <a:r>
              <a:rPr lang="fr-FR" sz="2400" dirty="0">
                <a:solidFill>
                  <a:srgbClr val="141412"/>
                </a:solidFill>
                <a:effectLst/>
                <a:latin typeface="open_sansregular"/>
              </a:rPr>
              <a:t> chez l’adulte les actes interventionnels d’électrophysiologie diagnostique et les actes de poses de pace maker mono et double chambre avec sonde ;</a:t>
            </a:r>
          </a:p>
          <a:p>
            <a:pPr algn="just"/>
            <a:endParaRPr lang="fr-FR" sz="1600" dirty="0">
              <a:solidFill>
                <a:srgbClr val="141412"/>
              </a:solidFill>
              <a:latin typeface="open_sansregular"/>
            </a:endParaRPr>
          </a:p>
          <a:p>
            <a:pPr algn="just"/>
            <a:r>
              <a:rPr lang="fr-FR" sz="2400" b="1" u="sng" dirty="0">
                <a:solidFill>
                  <a:srgbClr val="141412"/>
                </a:solidFill>
                <a:effectLst/>
                <a:latin typeface="open_sansregular"/>
              </a:rPr>
              <a:t>Mention B:</a:t>
            </a:r>
            <a:r>
              <a:rPr lang="fr-FR" sz="2400" dirty="0">
                <a:solidFill>
                  <a:srgbClr val="141412"/>
                </a:solidFill>
                <a:effectLst/>
                <a:latin typeface="open_sansregular"/>
              </a:rPr>
              <a:t> chez l’adulte, en sus des actes autorisés en mention A, les actes d’ablation atriale droite et atrioventriculaire, de poses de défibrillateurs et de stimulateurs multisites ;</a:t>
            </a:r>
          </a:p>
          <a:p>
            <a:pPr algn="just"/>
            <a:endParaRPr lang="fr-FR" dirty="0">
              <a:solidFill>
                <a:srgbClr val="141412"/>
              </a:solidFill>
              <a:latin typeface="open_sansregular"/>
            </a:endParaRPr>
          </a:p>
          <a:p>
            <a:pPr algn="just"/>
            <a:r>
              <a:rPr lang="fr-FR" sz="2400" b="1" u="sng" dirty="0">
                <a:solidFill>
                  <a:srgbClr val="141412"/>
                </a:solidFill>
                <a:effectLst/>
                <a:latin typeface="open_sansregular"/>
              </a:rPr>
              <a:t>Mention C:</a:t>
            </a:r>
            <a:r>
              <a:rPr lang="fr-FR" sz="2400" dirty="0">
                <a:solidFill>
                  <a:srgbClr val="141412"/>
                </a:solidFill>
                <a:effectLst/>
                <a:latin typeface="open_sansregular"/>
              </a:rPr>
              <a:t> en sus des actes autorisés en mention B, les actes d’ablation atriale avec abord </a:t>
            </a:r>
            <a:r>
              <a:rPr lang="fr-FR" sz="2400" dirty="0" err="1">
                <a:solidFill>
                  <a:srgbClr val="141412"/>
                </a:solidFill>
                <a:effectLst/>
                <a:latin typeface="open_sansregular"/>
              </a:rPr>
              <a:t>transeptal</a:t>
            </a:r>
            <a:r>
              <a:rPr lang="fr-FR" sz="2400" dirty="0">
                <a:solidFill>
                  <a:srgbClr val="141412"/>
                </a:solidFill>
                <a:effectLst/>
                <a:latin typeface="open_sansregular"/>
              </a:rPr>
              <a:t>, d’ablation ventriculaire et tous les actes de rythmologie réalisés chez un enfant hors cardiopathie congénitale complexe ;</a:t>
            </a:r>
          </a:p>
          <a:p>
            <a:pPr algn="just"/>
            <a:endParaRPr lang="fr-FR" dirty="0">
              <a:solidFill>
                <a:srgbClr val="141412"/>
              </a:solidFill>
              <a:effectLst/>
              <a:latin typeface="open_sansregular"/>
            </a:endParaRPr>
          </a:p>
          <a:p>
            <a:pPr algn="just"/>
            <a:r>
              <a:rPr lang="fr-FR" sz="2400" b="1" u="sng" dirty="0">
                <a:solidFill>
                  <a:srgbClr val="141412"/>
                </a:solidFill>
                <a:effectLst/>
                <a:latin typeface="open_sansregular"/>
              </a:rPr>
              <a:t>Mention D : </a:t>
            </a:r>
            <a:r>
              <a:rPr lang="fr-FR" sz="2400" dirty="0">
                <a:solidFill>
                  <a:srgbClr val="141412"/>
                </a:solidFill>
                <a:effectLst/>
                <a:latin typeface="open_sansregular"/>
              </a:rPr>
              <a:t>en sus des actes autorisés en type C, les actes à haut risque de plaie cardiaque ou vasculaire et les actes de rythmologie réalisés chez un patient ayant une cardiopathie congénitale complexe.</a:t>
            </a:r>
          </a:p>
        </p:txBody>
      </p:sp>
    </p:spTree>
    <p:extLst>
      <p:ext uri="{BB962C8B-B14F-4D97-AF65-F5344CB8AC3E}">
        <p14:creationId xmlns:p14="http://schemas.microsoft.com/office/powerpoint/2010/main" val="154076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16</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Rythmologie interventionnelle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DD87CB78-A9EB-E276-3B5F-593DFF65442C}"/>
              </a:ext>
            </a:extLst>
          </p:cNvPr>
          <p:cNvSpPr txBox="1"/>
          <p:nvPr/>
        </p:nvSpPr>
        <p:spPr>
          <a:xfrm>
            <a:off x="510209" y="1578615"/>
            <a:ext cx="11529391" cy="3416320"/>
          </a:xfrm>
          <a:prstGeom prst="rect">
            <a:avLst/>
          </a:prstGeom>
          <a:noFill/>
        </p:spPr>
        <p:txBody>
          <a:bodyPr wrap="square">
            <a:spAutoFit/>
          </a:bodyPr>
          <a:lstStyle/>
          <a:p>
            <a:r>
              <a:rPr lang="fr-FR" sz="2400" dirty="0">
                <a:solidFill>
                  <a:srgbClr val="141412"/>
                </a:solidFill>
                <a:effectLst/>
                <a:latin typeface="open_sansregular"/>
              </a:rPr>
              <a:t>L’autorisation pour la modalité « </a:t>
            </a:r>
            <a:r>
              <a:rPr lang="fr-FR" sz="2400" b="1" u="sng" dirty="0">
                <a:solidFill>
                  <a:srgbClr val="141412"/>
                </a:solidFill>
                <a:effectLst/>
                <a:latin typeface="open_sansregular"/>
              </a:rPr>
              <a:t>rythmologie interventionnelle </a:t>
            </a:r>
            <a:r>
              <a:rPr lang="fr-FR" sz="2400" dirty="0">
                <a:solidFill>
                  <a:srgbClr val="141412"/>
                </a:solidFill>
                <a:effectLst/>
                <a:latin typeface="open_sansregular"/>
              </a:rPr>
              <a:t>» </a:t>
            </a:r>
            <a:r>
              <a:rPr lang="fr-FR" sz="2400" u="sng" dirty="0">
                <a:solidFill>
                  <a:srgbClr val="141412"/>
                </a:solidFill>
                <a:latin typeface="open_sansregular"/>
              </a:rPr>
              <a:t>m</a:t>
            </a:r>
            <a:r>
              <a:rPr lang="fr-FR" sz="2400" u="sng" dirty="0">
                <a:solidFill>
                  <a:srgbClr val="141412"/>
                </a:solidFill>
                <a:effectLst/>
                <a:latin typeface="open_sansregular"/>
              </a:rPr>
              <a:t>entions B, C et D </a:t>
            </a:r>
            <a:r>
              <a:rPr lang="fr-FR" sz="2400" dirty="0">
                <a:solidFill>
                  <a:srgbClr val="141412"/>
                </a:solidFill>
                <a:effectLst/>
                <a:latin typeface="open_sansregular"/>
              </a:rPr>
              <a:t>ne peut être accordée que si le titulaire dispose d’une autorisation pour la modalité « </a:t>
            </a:r>
            <a:r>
              <a:rPr lang="fr-FR" sz="2400" b="1" u="sng" dirty="0">
                <a:solidFill>
                  <a:srgbClr val="141412"/>
                </a:solidFill>
                <a:effectLst/>
                <a:latin typeface="open_sansregular"/>
              </a:rPr>
              <a:t>cardiopathies ischémiques et structurelles de l’adulte </a:t>
            </a:r>
            <a:r>
              <a:rPr lang="fr-FR" sz="2400" dirty="0">
                <a:solidFill>
                  <a:srgbClr val="141412"/>
                </a:solidFill>
                <a:effectLst/>
                <a:latin typeface="open_sansregular"/>
              </a:rPr>
              <a:t>».</a:t>
            </a:r>
          </a:p>
          <a:p>
            <a:endParaRPr lang="fr-FR" sz="2400" dirty="0">
              <a:solidFill>
                <a:srgbClr val="141412"/>
              </a:solidFill>
              <a:latin typeface="open_sansregular"/>
            </a:endParaRPr>
          </a:p>
          <a:p>
            <a:r>
              <a:rPr lang="fr-FR" sz="2400" dirty="0">
                <a:solidFill>
                  <a:srgbClr val="141412"/>
                </a:solidFill>
                <a:effectLst/>
                <a:latin typeface="open_sansregular"/>
              </a:rPr>
              <a:t>L’autorisation pour la modalité « </a:t>
            </a:r>
            <a:r>
              <a:rPr lang="fr-FR" sz="2400" b="1" u="sng" dirty="0">
                <a:solidFill>
                  <a:srgbClr val="141412"/>
                </a:solidFill>
                <a:effectLst/>
                <a:latin typeface="open_sansregular"/>
              </a:rPr>
              <a:t>rythmologie interventionnelle »</a:t>
            </a:r>
            <a:r>
              <a:rPr lang="fr-FR" sz="2400" dirty="0">
                <a:solidFill>
                  <a:srgbClr val="141412"/>
                </a:solidFill>
                <a:effectLst/>
                <a:latin typeface="open_sansregular"/>
              </a:rPr>
              <a:t>, </a:t>
            </a:r>
            <a:r>
              <a:rPr lang="fr-FR" sz="2400" u="sng" dirty="0">
                <a:solidFill>
                  <a:srgbClr val="141412"/>
                </a:solidFill>
                <a:effectLst/>
                <a:latin typeface="open_sansregular"/>
              </a:rPr>
              <a:t>mention D</a:t>
            </a:r>
            <a:r>
              <a:rPr lang="fr-FR" sz="2400" dirty="0">
                <a:solidFill>
                  <a:srgbClr val="141412"/>
                </a:solidFill>
                <a:effectLst/>
                <a:latin typeface="open_sansregular"/>
              </a:rPr>
              <a:t>, ne permet</a:t>
            </a:r>
          </a:p>
          <a:p>
            <a:r>
              <a:rPr lang="fr-FR" sz="2400" dirty="0">
                <a:solidFill>
                  <a:srgbClr val="141412"/>
                </a:solidFill>
                <a:effectLst/>
                <a:latin typeface="open_sansregular"/>
              </a:rPr>
              <a:t>la réalisation d’actes de rythmologie chez un patient ayant une cardiopathie congénitale complexe que si le titulaire dispose d’une autorisation pour la modalité “</a:t>
            </a:r>
            <a:r>
              <a:rPr lang="fr-FR" sz="2400" b="1" u="sng" dirty="0">
                <a:solidFill>
                  <a:srgbClr val="141412"/>
                </a:solidFill>
                <a:effectLst/>
                <a:latin typeface="open_sansregular"/>
              </a:rPr>
              <a:t>cardiopathies congénitales hors rythmologie</a:t>
            </a:r>
            <a:r>
              <a:rPr lang="fr-FR" sz="2400" dirty="0">
                <a:solidFill>
                  <a:srgbClr val="141412"/>
                </a:solidFill>
                <a:effectLst/>
                <a:latin typeface="open_sansregular"/>
              </a:rPr>
              <a:t>”. </a:t>
            </a:r>
          </a:p>
          <a:p>
            <a:pPr algn="ctr"/>
            <a:endParaRPr lang="fr-FR" sz="2400" dirty="0">
              <a:solidFill>
                <a:srgbClr val="141412"/>
              </a:solidFill>
              <a:effectLst/>
              <a:latin typeface="open_sansregular"/>
            </a:endParaRPr>
          </a:p>
        </p:txBody>
      </p:sp>
      <p:pic>
        <p:nvPicPr>
          <p:cNvPr id="2" name="Image 1">
            <a:extLst>
              <a:ext uri="{FF2B5EF4-FFF2-40B4-BE49-F238E27FC236}">
                <a16:creationId xmlns:a16="http://schemas.microsoft.com/office/drawing/2014/main" id="{7C5D52EF-8A7C-2E23-89C7-46C7272A7AC6}"/>
              </a:ext>
            </a:extLst>
          </p:cNvPr>
          <p:cNvPicPr>
            <a:picLocks noChangeAspect="1"/>
          </p:cNvPicPr>
          <p:nvPr/>
        </p:nvPicPr>
        <p:blipFill>
          <a:blip r:embed="rId3"/>
          <a:stretch>
            <a:fillRect/>
          </a:stretch>
        </p:blipFill>
        <p:spPr>
          <a:xfrm>
            <a:off x="5714337" y="5204757"/>
            <a:ext cx="1006834" cy="896844"/>
          </a:xfrm>
          <a:prstGeom prst="rect">
            <a:avLst/>
          </a:prstGeom>
        </p:spPr>
      </p:pic>
    </p:spTree>
    <p:extLst>
      <p:ext uri="{BB962C8B-B14F-4D97-AF65-F5344CB8AC3E}">
        <p14:creationId xmlns:p14="http://schemas.microsoft.com/office/powerpoint/2010/main" val="57097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17</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Rythmologie interventionnelle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4" name="Tableau 3">
            <a:extLst>
              <a:ext uri="{FF2B5EF4-FFF2-40B4-BE49-F238E27FC236}">
                <a16:creationId xmlns:a16="http://schemas.microsoft.com/office/drawing/2014/main" id="{6D1CF1F6-67A8-E81A-D0F5-6C9700110592}"/>
              </a:ext>
            </a:extLst>
          </p:cNvPr>
          <p:cNvGraphicFramePr>
            <a:graphicFrameLocks noGrp="1"/>
          </p:cNvGraphicFramePr>
          <p:nvPr>
            <p:extLst>
              <p:ext uri="{D42A27DB-BD31-4B8C-83A1-F6EECF244321}">
                <p14:modId xmlns:p14="http://schemas.microsoft.com/office/powerpoint/2010/main" val="1886366989"/>
              </p:ext>
            </p:extLst>
          </p:nvPr>
        </p:nvGraphicFramePr>
        <p:xfrm>
          <a:off x="335105" y="784937"/>
          <a:ext cx="11578940" cy="5444173"/>
        </p:xfrm>
        <a:graphic>
          <a:graphicData uri="http://schemas.openxmlformats.org/drawingml/2006/table">
            <a:tbl>
              <a:tblPr firstRow="1" firstCol="1" bandRow="1">
                <a:tableStyleId>{5C22544A-7EE6-4342-B048-85BDC9FD1C3A}</a:tableStyleId>
              </a:tblPr>
              <a:tblGrid>
                <a:gridCol w="5789470">
                  <a:extLst>
                    <a:ext uri="{9D8B030D-6E8A-4147-A177-3AD203B41FA5}">
                      <a16:colId xmlns:a16="http://schemas.microsoft.com/office/drawing/2014/main" val="3225380692"/>
                    </a:ext>
                  </a:extLst>
                </a:gridCol>
                <a:gridCol w="5789470">
                  <a:extLst>
                    <a:ext uri="{9D8B030D-6E8A-4147-A177-3AD203B41FA5}">
                      <a16:colId xmlns:a16="http://schemas.microsoft.com/office/drawing/2014/main" val="1831959792"/>
                    </a:ext>
                  </a:extLst>
                </a:gridCol>
              </a:tblGrid>
              <a:tr h="275017">
                <a:tc>
                  <a:txBody>
                    <a:bodyPr/>
                    <a:lstStyle/>
                    <a:p>
                      <a:pPr algn="ctr">
                        <a:lnSpc>
                          <a:spcPct val="107000"/>
                        </a:lnSpc>
                        <a:spcAft>
                          <a:spcPts val="800"/>
                        </a:spcAft>
                      </a:pPr>
                      <a:r>
                        <a:rPr lang="fr-FR" sz="1800">
                          <a:effectLst/>
                        </a:rPr>
                        <a:t>Avant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342" marR="54342" marT="0" marB="0"/>
                </a:tc>
                <a:tc>
                  <a:txBody>
                    <a:bodyPr/>
                    <a:lstStyle/>
                    <a:p>
                      <a:pPr algn="ctr">
                        <a:lnSpc>
                          <a:spcPct val="107000"/>
                        </a:lnSpc>
                        <a:spcAft>
                          <a:spcPts val="800"/>
                        </a:spcAft>
                      </a:pPr>
                      <a:r>
                        <a:rPr lang="fr-FR" sz="1800">
                          <a:effectLst/>
                        </a:rPr>
                        <a:t>Après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342" marR="54342" marT="0" marB="0"/>
                </a:tc>
                <a:extLst>
                  <a:ext uri="{0D108BD9-81ED-4DB2-BD59-A6C34878D82A}">
                    <a16:rowId xmlns:a16="http://schemas.microsoft.com/office/drawing/2014/main" val="472343514"/>
                  </a:ext>
                </a:extLst>
              </a:tr>
              <a:tr h="5107382">
                <a:tc>
                  <a:txBody>
                    <a:bodyPr/>
                    <a:lstStyle/>
                    <a:p>
                      <a:pPr>
                        <a:lnSpc>
                          <a:spcPct val="107000"/>
                        </a:lnSpc>
                        <a:spcAft>
                          <a:spcPts val="800"/>
                        </a:spcAft>
                      </a:pPr>
                      <a:r>
                        <a:rPr lang="fr-FR" sz="1600" u="sng" dirty="0">
                          <a:effectLst/>
                        </a:rPr>
                        <a:t>Activités de type 1</a:t>
                      </a:r>
                      <a:r>
                        <a:rPr lang="fr-FR" sz="1600" dirty="0">
                          <a:effectLst/>
                        </a:rPr>
                        <a:t> : </a:t>
                      </a:r>
                      <a:r>
                        <a:rPr lang="fr-FR" sz="1600" b="0" dirty="0">
                          <a:effectLst/>
                        </a:rPr>
                        <a:t>les actes électrophysiologiques de rythmologie interventionnelle, de stimulation multisite et de défibrillation, y compris la pose de dispositifs de prévention de la mortalité liée à des troubles du rythme ;</a:t>
                      </a:r>
                    </a:p>
                    <a:p>
                      <a:pPr>
                        <a:lnSpc>
                          <a:spcPct val="107000"/>
                        </a:lnSpc>
                        <a:spcAft>
                          <a:spcPts val="800"/>
                        </a:spcAft>
                      </a:pPr>
                      <a:r>
                        <a:rPr lang="fr-FR" sz="1600" b="0" dirty="0">
                          <a:effectLst/>
                        </a:rPr>
                        <a:t> </a:t>
                      </a:r>
                    </a:p>
                    <a:p>
                      <a:pPr>
                        <a:lnSpc>
                          <a:spcPct val="107000"/>
                        </a:lnSpc>
                        <a:spcAft>
                          <a:spcPts val="800"/>
                        </a:spcAft>
                      </a:pPr>
                      <a:r>
                        <a:rPr lang="fr-FR" sz="1600" b="0" dirty="0">
                          <a:effectLst/>
                        </a:rPr>
                        <a:t>Les actes électrophysiologiques de rythmologie interventionnelle ;</a:t>
                      </a:r>
                    </a:p>
                    <a:p>
                      <a:pPr>
                        <a:lnSpc>
                          <a:spcPct val="107000"/>
                        </a:lnSpc>
                        <a:spcAft>
                          <a:spcPts val="800"/>
                        </a:spcAft>
                      </a:pPr>
                      <a:r>
                        <a:rPr lang="fr-FR" sz="1600" b="0" dirty="0">
                          <a:effectLst/>
                        </a:rPr>
                        <a:t> Les actes électrophysiologiques de stimulation multisites ;</a:t>
                      </a:r>
                    </a:p>
                    <a:p>
                      <a:pPr>
                        <a:lnSpc>
                          <a:spcPct val="107000"/>
                        </a:lnSpc>
                        <a:spcAft>
                          <a:spcPts val="800"/>
                        </a:spcAft>
                      </a:pPr>
                      <a:r>
                        <a:rPr lang="fr-FR" sz="1600" b="0" dirty="0">
                          <a:effectLst/>
                        </a:rPr>
                        <a:t> Les actes électrophysiologiques de défibrillation ;</a:t>
                      </a:r>
                    </a:p>
                    <a:p>
                      <a:pPr>
                        <a:lnSpc>
                          <a:spcPct val="107000"/>
                        </a:lnSpc>
                        <a:spcAft>
                          <a:spcPts val="800"/>
                        </a:spcAft>
                      </a:pPr>
                      <a:r>
                        <a:rPr lang="fr-FR" sz="1600" b="0" dirty="0">
                          <a:effectLst/>
                        </a:rPr>
                        <a:t> La pose de dispositifs de prévention de la mortalité cardiaque à des troubles du rythme.</a:t>
                      </a:r>
                    </a:p>
                    <a:p>
                      <a:pPr>
                        <a:lnSpc>
                          <a:spcPct val="107000"/>
                        </a:lnSpc>
                        <a:spcAft>
                          <a:spcPts val="800"/>
                        </a:spcAft>
                      </a:pPr>
                      <a:endParaRPr lang="fr-FR" sz="1600" b="0" dirty="0">
                        <a:effectLst/>
                      </a:endParaRPr>
                    </a:p>
                    <a:p>
                      <a:pPr>
                        <a:lnSpc>
                          <a:spcPct val="107000"/>
                        </a:lnSpc>
                        <a:spcAft>
                          <a:spcPts val="800"/>
                        </a:spcAft>
                      </a:pPr>
                      <a:r>
                        <a:rPr lang="fr-FR" sz="1600" b="0" dirty="0">
                          <a:effectLst/>
                        </a:rPr>
                        <a:t> La réglementation de l’activité de stimulation cardiaque dite « classique » est maintenu  dans le cadre de l’autorisation de médecine </a:t>
                      </a:r>
                    </a:p>
                    <a:p>
                      <a:pPr>
                        <a:lnSpc>
                          <a:spcPct val="107000"/>
                        </a:lnSpc>
                        <a:spcAft>
                          <a:spcPts val="800"/>
                        </a:spcAft>
                      </a:pPr>
                      <a:r>
                        <a:rPr lang="fr-FR" sz="1600" b="0" dirty="0">
                          <a:effectLst/>
                        </a:rPr>
                        <a:t> </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42" marR="54342" marT="0" marB="0"/>
                </a:tc>
                <a:tc>
                  <a:txBody>
                    <a:bodyPr/>
                    <a:lstStyle/>
                    <a:p>
                      <a:pPr>
                        <a:lnSpc>
                          <a:spcPct val="107000"/>
                        </a:lnSpc>
                        <a:spcAft>
                          <a:spcPts val="800"/>
                        </a:spcAft>
                      </a:pPr>
                      <a:r>
                        <a:rPr lang="fr-FR" sz="1700" u="sng" dirty="0">
                          <a:effectLst/>
                        </a:rPr>
                        <a:t>Mention A</a:t>
                      </a:r>
                      <a:r>
                        <a:rPr lang="fr-FR" sz="1700" dirty="0">
                          <a:effectLst/>
                        </a:rPr>
                        <a:t> assurant chez l’adulte </a:t>
                      </a:r>
                      <a:r>
                        <a:rPr lang="fr-FR" sz="1700" b="1" dirty="0">
                          <a:effectLst/>
                        </a:rPr>
                        <a:t>les actes interventionnels d’électrophysiologie diagnostique </a:t>
                      </a:r>
                      <a:r>
                        <a:rPr lang="fr-FR" sz="1700" b="0" dirty="0">
                          <a:effectLst/>
                        </a:rPr>
                        <a:t>et </a:t>
                      </a:r>
                      <a:r>
                        <a:rPr lang="fr-FR" sz="1700" b="1" dirty="0">
                          <a:effectLst/>
                        </a:rPr>
                        <a:t>les actes de poses de pace maker mono et double chambre avec sonde </a:t>
                      </a:r>
                      <a:r>
                        <a:rPr lang="fr-FR" sz="1700" dirty="0">
                          <a:effectLst/>
                        </a:rPr>
                        <a:t>; </a:t>
                      </a:r>
                    </a:p>
                    <a:p>
                      <a:pPr>
                        <a:lnSpc>
                          <a:spcPct val="107000"/>
                        </a:lnSpc>
                        <a:spcAft>
                          <a:spcPts val="800"/>
                        </a:spcAft>
                      </a:pPr>
                      <a:r>
                        <a:rPr lang="fr-FR" sz="1700" dirty="0">
                          <a:effectLst/>
                        </a:rPr>
                        <a:t> </a:t>
                      </a:r>
                    </a:p>
                    <a:p>
                      <a:pPr>
                        <a:lnSpc>
                          <a:spcPct val="107000"/>
                        </a:lnSpc>
                        <a:spcAft>
                          <a:spcPts val="800"/>
                        </a:spcAft>
                      </a:pPr>
                      <a:r>
                        <a:rPr lang="fr-FR" sz="1700" u="sng" dirty="0">
                          <a:effectLst/>
                        </a:rPr>
                        <a:t>Mention B</a:t>
                      </a:r>
                      <a:r>
                        <a:rPr lang="fr-FR" sz="1700" dirty="0">
                          <a:effectLst/>
                        </a:rPr>
                        <a:t> assurant, chez l’adulte, en sus des actes autorisés en mention A, les actes d’ablation atriale droite et atrioventriculaire, de poses de défibrillateurs et de stimulateurs multisites ;</a:t>
                      </a:r>
                    </a:p>
                    <a:p>
                      <a:pPr>
                        <a:lnSpc>
                          <a:spcPct val="107000"/>
                        </a:lnSpc>
                        <a:spcAft>
                          <a:spcPts val="800"/>
                        </a:spcAft>
                      </a:pPr>
                      <a:r>
                        <a:rPr lang="fr-FR" sz="100" dirty="0">
                          <a:effectLst/>
                        </a:rPr>
                        <a:t> </a:t>
                      </a:r>
                    </a:p>
                    <a:p>
                      <a:pPr>
                        <a:lnSpc>
                          <a:spcPct val="107000"/>
                        </a:lnSpc>
                        <a:spcAft>
                          <a:spcPts val="800"/>
                        </a:spcAft>
                      </a:pPr>
                      <a:r>
                        <a:rPr lang="fr-FR" sz="1700" u="sng" dirty="0">
                          <a:effectLst/>
                        </a:rPr>
                        <a:t>Mention C</a:t>
                      </a:r>
                      <a:r>
                        <a:rPr lang="fr-FR" sz="1700" dirty="0">
                          <a:effectLst/>
                        </a:rPr>
                        <a:t> assurant en sus des actes autorisés en mention B, les actes d’ablation atriale avec abord </a:t>
                      </a:r>
                      <a:r>
                        <a:rPr lang="fr-FR" sz="1700" dirty="0" err="1">
                          <a:effectLst/>
                        </a:rPr>
                        <a:t>transeptal</a:t>
                      </a:r>
                      <a:r>
                        <a:rPr lang="fr-FR" sz="1700" dirty="0">
                          <a:effectLst/>
                        </a:rPr>
                        <a:t>, d’ablation ventriculaire et tous les actes de rythmologie réalisés chez un enfant hors cardiopathie congénitale complexe ;</a:t>
                      </a:r>
                    </a:p>
                    <a:p>
                      <a:pPr>
                        <a:lnSpc>
                          <a:spcPct val="107000"/>
                        </a:lnSpc>
                        <a:spcAft>
                          <a:spcPts val="800"/>
                        </a:spcAft>
                      </a:pPr>
                      <a:endParaRPr lang="fr-FR" sz="700" dirty="0">
                        <a:effectLst/>
                      </a:endParaRPr>
                    </a:p>
                    <a:p>
                      <a:pPr>
                        <a:lnSpc>
                          <a:spcPct val="107000"/>
                        </a:lnSpc>
                        <a:spcAft>
                          <a:spcPts val="800"/>
                        </a:spcAft>
                      </a:pPr>
                      <a:r>
                        <a:rPr lang="fr-FR" sz="1700" dirty="0">
                          <a:effectLst/>
                        </a:rPr>
                        <a:t> </a:t>
                      </a:r>
                      <a:r>
                        <a:rPr lang="fr-FR" sz="1700" u="sng" dirty="0">
                          <a:effectLst/>
                        </a:rPr>
                        <a:t>Mention D</a:t>
                      </a:r>
                      <a:r>
                        <a:rPr lang="fr-FR" sz="1700" dirty="0">
                          <a:effectLst/>
                        </a:rPr>
                        <a:t> assurant en sus des actes autorisés en type C, les actes à haut risque de plaie cardiaque ou vasculaire et les actes de rythmologie réalisés chez un patient ayant une cardiopathie congénitale complexe.</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4342" marR="54342" marT="0" marB="0"/>
                </a:tc>
                <a:extLst>
                  <a:ext uri="{0D108BD9-81ED-4DB2-BD59-A6C34878D82A}">
                    <a16:rowId xmlns:a16="http://schemas.microsoft.com/office/drawing/2014/main" val="4002773062"/>
                  </a:ext>
                </a:extLst>
              </a:tr>
            </a:tbl>
          </a:graphicData>
        </a:graphic>
      </p:graphicFrame>
      <p:pic>
        <p:nvPicPr>
          <p:cNvPr id="5" name="Image 4">
            <a:extLst>
              <a:ext uri="{FF2B5EF4-FFF2-40B4-BE49-F238E27FC236}">
                <a16:creationId xmlns:a16="http://schemas.microsoft.com/office/drawing/2014/main" id="{EE5818E3-3B73-C537-B9A5-A067A4EED092}"/>
              </a:ext>
            </a:extLst>
          </p:cNvPr>
          <p:cNvPicPr>
            <a:picLocks noChangeAspect="1"/>
          </p:cNvPicPr>
          <p:nvPr/>
        </p:nvPicPr>
        <p:blipFill>
          <a:blip r:embed="rId3"/>
          <a:stretch>
            <a:fillRect/>
          </a:stretch>
        </p:blipFill>
        <p:spPr>
          <a:xfrm>
            <a:off x="10952329" y="1739044"/>
            <a:ext cx="630071" cy="561240"/>
          </a:xfrm>
          <a:prstGeom prst="rect">
            <a:avLst/>
          </a:prstGeom>
        </p:spPr>
      </p:pic>
      <p:pic>
        <p:nvPicPr>
          <p:cNvPr id="2" name="Image 1">
            <a:extLst>
              <a:ext uri="{FF2B5EF4-FFF2-40B4-BE49-F238E27FC236}">
                <a16:creationId xmlns:a16="http://schemas.microsoft.com/office/drawing/2014/main" id="{9CEA606E-87A4-0E18-BB88-4DDCFC8074C2}"/>
              </a:ext>
            </a:extLst>
          </p:cNvPr>
          <p:cNvPicPr>
            <a:picLocks noChangeAspect="1"/>
          </p:cNvPicPr>
          <p:nvPr/>
        </p:nvPicPr>
        <p:blipFill>
          <a:blip r:embed="rId4">
            <a:alphaModFix amt="52000"/>
          </a:blip>
          <a:stretch>
            <a:fillRect/>
          </a:stretch>
        </p:blipFill>
        <p:spPr>
          <a:xfrm>
            <a:off x="5174106" y="5275916"/>
            <a:ext cx="950469" cy="950469"/>
          </a:xfrm>
          <a:prstGeom prst="rect">
            <a:avLst/>
          </a:prstGeom>
        </p:spPr>
      </p:pic>
    </p:spTree>
    <p:extLst>
      <p:ext uri="{BB962C8B-B14F-4D97-AF65-F5344CB8AC3E}">
        <p14:creationId xmlns:p14="http://schemas.microsoft.com/office/powerpoint/2010/main" val="293096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b="1" dirty="0">
                <a:solidFill>
                  <a:schemeClr val="tx1"/>
                </a:solidFill>
                <a:highlight>
                  <a:srgbClr val="FFFF00"/>
                </a:highlight>
              </a:rPr>
              <a:t>Point 3 : </a:t>
            </a:r>
            <a:r>
              <a:rPr lang="fr-FR" sz="3200" dirty="0">
                <a:solidFill>
                  <a:schemeClr val="tx1"/>
                </a:solidFill>
                <a:highlight>
                  <a:srgbClr val="FFFF00"/>
                </a:highlight>
              </a:rPr>
              <a:t>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341329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19</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sz="3600" b="1" dirty="0"/>
              <a:t>Cardiopathie congénitales hors </a:t>
            </a:r>
            <a:r>
              <a:rPr lang="fr-FR" sz="3600" b="1" dirty="0" err="1"/>
              <a:t>rythmo</a:t>
            </a:r>
            <a:endParaRPr lang="fr-FR" sz="3600" b="1" dirty="0"/>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DD87CB78-A9EB-E276-3B5F-593DFF65442C}"/>
              </a:ext>
            </a:extLst>
          </p:cNvPr>
          <p:cNvSpPr txBox="1"/>
          <p:nvPr/>
        </p:nvSpPr>
        <p:spPr>
          <a:xfrm>
            <a:off x="209550" y="889765"/>
            <a:ext cx="11529391" cy="3416320"/>
          </a:xfrm>
          <a:prstGeom prst="rect">
            <a:avLst/>
          </a:prstGeom>
          <a:noFill/>
        </p:spPr>
        <p:txBody>
          <a:bodyPr wrap="square">
            <a:spAutoFit/>
          </a:bodyPr>
          <a:lstStyle/>
          <a:p>
            <a:pPr algn="just"/>
            <a:r>
              <a:rPr lang="fr-FR" sz="2400" b="1" i="1" dirty="0">
                <a:solidFill>
                  <a:srgbClr val="141412"/>
                </a:solidFill>
                <a:effectLst/>
                <a:latin typeface="open_sansregular"/>
              </a:rPr>
              <a:t>La modalité « cardiopathies congénitales hors rythmologie » comprend les mentions suivantes :</a:t>
            </a:r>
          </a:p>
          <a:p>
            <a:pPr algn="just"/>
            <a:endParaRPr lang="fr-FR" sz="2400" b="1" i="1" dirty="0">
              <a:solidFill>
                <a:srgbClr val="141412"/>
              </a:solidFill>
              <a:latin typeface="open_sansregular"/>
            </a:endParaRPr>
          </a:p>
          <a:p>
            <a:pPr algn="just"/>
            <a:r>
              <a:rPr lang="fr-FR" sz="2400" b="1" u="sng" dirty="0">
                <a:solidFill>
                  <a:srgbClr val="141412"/>
                </a:solidFill>
                <a:effectLst/>
                <a:latin typeface="open_sansregular"/>
              </a:rPr>
              <a:t>Mention A:</a:t>
            </a:r>
            <a:r>
              <a:rPr lang="fr-FR" sz="2400" b="1" dirty="0">
                <a:solidFill>
                  <a:srgbClr val="141412"/>
                </a:solidFill>
                <a:latin typeface="open_sansregular"/>
              </a:rPr>
              <a:t> </a:t>
            </a:r>
            <a:r>
              <a:rPr lang="fr-FR" sz="2400" dirty="0">
                <a:solidFill>
                  <a:srgbClr val="141412"/>
                </a:solidFill>
                <a:effectLst/>
                <a:latin typeface="open_sansregular"/>
              </a:rPr>
              <a:t>actes de prise en charge des anomalies du cloisonnement inter atrial, fermeture du canal artériel, dilatation de sténose valvulaire pulmonaire, cathétérisme diagnostique des cardiopathies congénitales ;</a:t>
            </a:r>
          </a:p>
          <a:p>
            <a:pPr algn="just"/>
            <a:endParaRPr lang="fr-FR" sz="2400" dirty="0">
              <a:solidFill>
                <a:srgbClr val="141412"/>
              </a:solidFill>
              <a:effectLst/>
              <a:latin typeface="open_sansregular"/>
            </a:endParaRPr>
          </a:p>
          <a:p>
            <a:pPr algn="just"/>
            <a:r>
              <a:rPr lang="fr-FR" sz="2400" b="1" u="sng" dirty="0">
                <a:solidFill>
                  <a:srgbClr val="141412"/>
                </a:solidFill>
                <a:effectLst/>
                <a:latin typeface="open_sansregular"/>
              </a:rPr>
              <a:t>Mention B: </a:t>
            </a:r>
            <a:r>
              <a:rPr lang="fr-FR" sz="2400" dirty="0">
                <a:solidFill>
                  <a:srgbClr val="141412"/>
                </a:solidFill>
                <a:effectLst/>
                <a:latin typeface="open_sansregular"/>
              </a:rPr>
              <a:t>en sus des actes autorisés en mention A, tout geste de dilatation, toute pose de stent ou de dispositif intracardiaque, toute intervention sur septum atrial ou ventriculaire.</a:t>
            </a:r>
          </a:p>
        </p:txBody>
      </p:sp>
    </p:spTree>
    <p:extLst>
      <p:ext uri="{BB962C8B-B14F-4D97-AF65-F5344CB8AC3E}">
        <p14:creationId xmlns:p14="http://schemas.microsoft.com/office/powerpoint/2010/main" val="58726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Information Webinaire FHP MCO Autorisation </a:t>
            </a:r>
          </a:p>
        </p:txBody>
      </p:sp>
      <p:sp>
        <p:nvSpPr>
          <p:cNvPr id="2" name="ZoneTexte 1">
            <a:extLst>
              <a:ext uri="{FF2B5EF4-FFF2-40B4-BE49-F238E27FC236}">
                <a16:creationId xmlns:a16="http://schemas.microsoft.com/office/drawing/2014/main" id="{867656B0-AF14-BD24-86E0-345B6AB6ED34}"/>
              </a:ext>
            </a:extLst>
          </p:cNvPr>
          <p:cNvSpPr txBox="1"/>
          <p:nvPr/>
        </p:nvSpPr>
        <p:spPr>
          <a:xfrm>
            <a:off x="418223" y="1267191"/>
            <a:ext cx="11355554" cy="954107"/>
          </a:xfrm>
          <a:prstGeom prst="rect">
            <a:avLst/>
          </a:prstGeom>
          <a:noFill/>
        </p:spPr>
        <p:txBody>
          <a:bodyPr wrap="square" rtlCol="0">
            <a:spAutoFit/>
          </a:bodyPr>
          <a:lstStyle/>
          <a:p>
            <a:pPr algn="ctr"/>
            <a:r>
              <a:rPr lang="fr-FR" sz="2800" dirty="0"/>
              <a:t>Le diaporama présenté lors de ce webinaire sera mis à disposition sur le site internet de la FHP MCO</a:t>
            </a:r>
          </a:p>
        </p:txBody>
      </p:sp>
      <p:pic>
        <p:nvPicPr>
          <p:cNvPr id="3" name="Image 2">
            <a:extLst>
              <a:ext uri="{FF2B5EF4-FFF2-40B4-BE49-F238E27FC236}">
                <a16:creationId xmlns:a16="http://schemas.microsoft.com/office/drawing/2014/main" id="{1F63FD5B-D960-E5EA-63A5-5660A2DB539C}"/>
              </a:ext>
            </a:extLst>
          </p:cNvPr>
          <p:cNvPicPr>
            <a:picLocks noChangeAspect="1"/>
          </p:cNvPicPr>
          <p:nvPr/>
        </p:nvPicPr>
        <p:blipFill>
          <a:blip r:embed="rId3"/>
          <a:stretch>
            <a:fillRect/>
          </a:stretch>
        </p:blipFill>
        <p:spPr>
          <a:xfrm>
            <a:off x="4828867" y="2886506"/>
            <a:ext cx="2219325" cy="2066925"/>
          </a:xfrm>
          <a:prstGeom prst="rect">
            <a:avLst/>
          </a:prstGeom>
        </p:spPr>
      </p:pic>
      <p:pic>
        <p:nvPicPr>
          <p:cNvPr id="5" name="Image 4">
            <a:extLst>
              <a:ext uri="{FF2B5EF4-FFF2-40B4-BE49-F238E27FC236}">
                <a16:creationId xmlns:a16="http://schemas.microsoft.com/office/drawing/2014/main" id="{B6E734C4-76B3-9824-7D26-D5E30980CCA8}"/>
              </a:ext>
            </a:extLst>
          </p:cNvPr>
          <p:cNvPicPr>
            <a:picLocks noChangeAspect="1"/>
          </p:cNvPicPr>
          <p:nvPr/>
        </p:nvPicPr>
        <p:blipFill>
          <a:blip r:embed="rId4"/>
          <a:stretch>
            <a:fillRect/>
          </a:stretch>
        </p:blipFill>
        <p:spPr>
          <a:xfrm>
            <a:off x="11002732" y="5590809"/>
            <a:ext cx="1159335" cy="710951"/>
          </a:xfrm>
          <a:prstGeom prst="rect">
            <a:avLst/>
          </a:prstGeom>
        </p:spPr>
      </p:pic>
    </p:spTree>
    <p:extLst>
      <p:ext uri="{BB962C8B-B14F-4D97-AF65-F5344CB8AC3E}">
        <p14:creationId xmlns:p14="http://schemas.microsoft.com/office/powerpoint/2010/main" val="161518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20</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sz="3600" b="1" dirty="0"/>
              <a:t>Cardiopathie congénitales hors </a:t>
            </a:r>
            <a:r>
              <a:rPr lang="fr-FR" sz="3600" b="1" dirty="0" err="1"/>
              <a:t>rythmo</a:t>
            </a:r>
            <a:endParaRPr lang="fr-FR" sz="3600" b="1" dirty="0"/>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2" name="Tableau 1">
            <a:extLst>
              <a:ext uri="{FF2B5EF4-FFF2-40B4-BE49-F238E27FC236}">
                <a16:creationId xmlns:a16="http://schemas.microsoft.com/office/drawing/2014/main" id="{5DB3C34B-F9A9-20C1-83D1-780FE537003F}"/>
              </a:ext>
            </a:extLst>
          </p:cNvPr>
          <p:cNvGraphicFramePr>
            <a:graphicFrameLocks noGrp="1"/>
          </p:cNvGraphicFramePr>
          <p:nvPr>
            <p:extLst>
              <p:ext uri="{D42A27DB-BD31-4B8C-83A1-F6EECF244321}">
                <p14:modId xmlns:p14="http://schemas.microsoft.com/office/powerpoint/2010/main" val="1087407791"/>
              </p:ext>
            </p:extLst>
          </p:nvPr>
        </p:nvGraphicFramePr>
        <p:xfrm>
          <a:off x="511968" y="906526"/>
          <a:ext cx="11225214" cy="5044948"/>
        </p:xfrm>
        <a:graphic>
          <a:graphicData uri="http://schemas.openxmlformats.org/drawingml/2006/table">
            <a:tbl>
              <a:tblPr firstRow="1" firstCol="1" bandRow="1">
                <a:tableStyleId>{5C22544A-7EE6-4342-B048-85BDC9FD1C3A}</a:tableStyleId>
              </a:tblPr>
              <a:tblGrid>
                <a:gridCol w="5612607">
                  <a:extLst>
                    <a:ext uri="{9D8B030D-6E8A-4147-A177-3AD203B41FA5}">
                      <a16:colId xmlns:a16="http://schemas.microsoft.com/office/drawing/2014/main" val="3325610008"/>
                    </a:ext>
                  </a:extLst>
                </a:gridCol>
                <a:gridCol w="5612607">
                  <a:extLst>
                    <a:ext uri="{9D8B030D-6E8A-4147-A177-3AD203B41FA5}">
                      <a16:colId xmlns:a16="http://schemas.microsoft.com/office/drawing/2014/main" val="131501248"/>
                    </a:ext>
                  </a:extLst>
                </a:gridCol>
              </a:tblGrid>
              <a:tr h="268308">
                <a:tc>
                  <a:txBody>
                    <a:bodyPr/>
                    <a:lstStyle/>
                    <a:p>
                      <a:pPr algn="ctr">
                        <a:lnSpc>
                          <a:spcPct val="107000"/>
                        </a:lnSpc>
                        <a:spcAft>
                          <a:spcPts val="800"/>
                        </a:spcAft>
                      </a:pPr>
                      <a:r>
                        <a:rPr lang="fr-FR" sz="2000" dirty="0">
                          <a:effectLst/>
                        </a:rPr>
                        <a:t>Avant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rPr>
                        <a:t>Après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7853466"/>
                  </a:ext>
                </a:extLst>
              </a:tr>
              <a:tr h="4712773">
                <a:tc>
                  <a:txBody>
                    <a:bodyPr/>
                    <a:lstStyle/>
                    <a:p>
                      <a:pPr>
                        <a:lnSpc>
                          <a:spcPct val="107000"/>
                        </a:lnSpc>
                        <a:spcAft>
                          <a:spcPts val="800"/>
                        </a:spcAft>
                      </a:pPr>
                      <a:r>
                        <a:rPr lang="fr-FR" sz="2000" u="sng" dirty="0">
                          <a:effectLst/>
                        </a:rPr>
                        <a:t>Activités de type 2</a:t>
                      </a:r>
                      <a:endParaRPr lang="fr-FR" sz="2000" dirty="0">
                        <a:effectLst/>
                      </a:endParaRPr>
                    </a:p>
                    <a:p>
                      <a:pPr>
                        <a:lnSpc>
                          <a:spcPct val="107000"/>
                        </a:lnSpc>
                        <a:spcAft>
                          <a:spcPts val="800"/>
                        </a:spcAft>
                      </a:pPr>
                      <a:r>
                        <a:rPr lang="fr-FR" sz="2000" b="0" dirty="0">
                          <a:effectLst/>
                        </a:rPr>
                        <a:t>Les actes portant sur les cardiopathies de l’enfant, y compris les éventuelles réinterventions à l’âge adulte sur les cardiopathies congénitales, à l’exclusion des actes réalisés en urgence ;</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u="sng" dirty="0">
                          <a:effectLst/>
                        </a:rPr>
                        <a:t>Mention A</a:t>
                      </a:r>
                      <a:r>
                        <a:rPr lang="fr-FR" sz="2000" dirty="0">
                          <a:effectLst/>
                        </a:rPr>
                        <a:t> assurant les actes de prise en charge des anomalies du cloisonnement inter atrial, fermeture du canal artériel, dilatation de sténose valvulaire pulmonaire, cathétérisme diagnostique des cardiopathies congénitales ;</a:t>
                      </a:r>
                    </a:p>
                    <a:p>
                      <a:pPr>
                        <a:lnSpc>
                          <a:spcPct val="107000"/>
                        </a:lnSpc>
                        <a:spcAft>
                          <a:spcPts val="800"/>
                        </a:spcAft>
                      </a:pPr>
                      <a:r>
                        <a:rPr lang="fr-FR" sz="2000" dirty="0">
                          <a:effectLst/>
                        </a:rPr>
                        <a:t> </a:t>
                      </a:r>
                    </a:p>
                    <a:p>
                      <a:pPr>
                        <a:lnSpc>
                          <a:spcPct val="107000"/>
                        </a:lnSpc>
                        <a:spcAft>
                          <a:spcPts val="800"/>
                        </a:spcAft>
                      </a:pPr>
                      <a:r>
                        <a:rPr lang="fr-FR" sz="2000" u="sng" dirty="0">
                          <a:effectLst/>
                        </a:rPr>
                        <a:t>Mention B</a:t>
                      </a:r>
                      <a:r>
                        <a:rPr lang="fr-FR" sz="2000" dirty="0">
                          <a:effectLst/>
                        </a:rPr>
                        <a:t> assurant en sus des actes autorisés en mention A, tout geste de dilatation, toute pose de stent ou de dispositif intracardiaque, toute intervention sur septum atrial ou ventriculaire.</a:t>
                      </a:r>
                    </a:p>
                    <a:p>
                      <a:pPr>
                        <a:lnSpc>
                          <a:spcPct val="107000"/>
                        </a:lnSpc>
                        <a:spcAft>
                          <a:spcPts val="800"/>
                        </a:spcAft>
                      </a:pPr>
                      <a:r>
                        <a:rPr lang="fr-FR" sz="2000" dirty="0">
                          <a:effectLst/>
                        </a:rPr>
                        <a:t> </a:t>
                      </a:r>
                    </a:p>
                    <a:p>
                      <a:pPr>
                        <a:lnSpc>
                          <a:spcPct val="107000"/>
                        </a:lnSpc>
                        <a:spcAft>
                          <a:spcPts val="800"/>
                        </a:spcAft>
                      </a:pPr>
                      <a:r>
                        <a:rPr lang="fr-FR" sz="2000" dirty="0">
                          <a:effectLst/>
                        </a:rPr>
                        <a:t> </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102098"/>
                  </a:ext>
                </a:extLst>
              </a:tr>
            </a:tbl>
          </a:graphicData>
        </a:graphic>
      </p:graphicFrame>
      <p:pic>
        <p:nvPicPr>
          <p:cNvPr id="3" name="Image 2">
            <a:extLst>
              <a:ext uri="{FF2B5EF4-FFF2-40B4-BE49-F238E27FC236}">
                <a16:creationId xmlns:a16="http://schemas.microsoft.com/office/drawing/2014/main" id="{2BBA720C-8790-E386-9974-68C6736C26D7}"/>
              </a:ext>
            </a:extLst>
          </p:cNvPr>
          <p:cNvPicPr>
            <a:picLocks noChangeAspect="1"/>
          </p:cNvPicPr>
          <p:nvPr/>
        </p:nvPicPr>
        <p:blipFill>
          <a:blip r:embed="rId3">
            <a:alphaModFix amt="52000"/>
          </a:blip>
          <a:stretch>
            <a:fillRect/>
          </a:stretch>
        </p:blipFill>
        <p:spPr>
          <a:xfrm>
            <a:off x="5145531" y="5001005"/>
            <a:ext cx="950469" cy="950469"/>
          </a:xfrm>
          <a:prstGeom prst="rect">
            <a:avLst/>
          </a:prstGeom>
        </p:spPr>
      </p:pic>
    </p:spTree>
    <p:extLst>
      <p:ext uri="{BB962C8B-B14F-4D97-AF65-F5344CB8AC3E}">
        <p14:creationId xmlns:p14="http://schemas.microsoft.com/office/powerpoint/2010/main" val="125723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b="1" dirty="0">
                <a:solidFill>
                  <a:schemeClr val="tx1"/>
                </a:solidFill>
                <a:highlight>
                  <a:srgbClr val="FFFF00"/>
                </a:highlight>
              </a:rPr>
              <a:t>Point 4 : </a:t>
            </a:r>
            <a:r>
              <a:rPr lang="fr-FR" sz="3200" dirty="0">
                <a:solidFill>
                  <a:schemeClr val="tx1"/>
                </a:solidFill>
                <a:highlight>
                  <a:srgbClr val="FFFF00"/>
                </a:highlight>
              </a:rPr>
              <a:t>Modalité Cardiopathies ischémiques et structurelles de l’adulte</a:t>
            </a:r>
            <a:br>
              <a:rPr lang="fr-FR" sz="3200" dirty="0">
                <a:solidFill>
                  <a:schemeClr val="bg1">
                    <a:lumMod val="75000"/>
                  </a:schemeClr>
                </a:solidFill>
                <a:highlight>
                  <a:srgbClr val="FFFF00"/>
                </a:highlight>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152609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22</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sz="3200" b="1" dirty="0"/>
              <a:t>Cardiopathie ischémiques</a:t>
            </a:r>
          </a:p>
          <a:p>
            <a:pPr algn="l" hangingPunct="1"/>
            <a:r>
              <a:rPr lang="fr-FR" sz="3200" b="1" dirty="0"/>
              <a:t>et structurelle  de l’adulte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ct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DD87CB78-A9EB-E276-3B5F-593DFF65442C}"/>
              </a:ext>
            </a:extLst>
          </p:cNvPr>
          <p:cNvSpPr txBox="1"/>
          <p:nvPr/>
        </p:nvSpPr>
        <p:spPr>
          <a:xfrm>
            <a:off x="160489" y="1702526"/>
            <a:ext cx="11529391" cy="461665"/>
          </a:xfrm>
          <a:prstGeom prst="rect">
            <a:avLst/>
          </a:prstGeom>
          <a:noFill/>
        </p:spPr>
        <p:txBody>
          <a:bodyPr wrap="square">
            <a:spAutoFit/>
          </a:bodyPr>
          <a:lstStyle/>
          <a:p>
            <a:pPr algn="ctr"/>
            <a:r>
              <a:rPr lang="fr-FR" sz="2400" b="1" i="1" dirty="0">
                <a:solidFill>
                  <a:srgbClr val="141412"/>
                </a:solidFill>
                <a:effectLst/>
                <a:latin typeface="open_sansregular"/>
              </a:rPr>
              <a:t>Il n’y a pa</a:t>
            </a:r>
            <a:r>
              <a:rPr lang="fr-FR" sz="2400" b="1" i="1" dirty="0">
                <a:solidFill>
                  <a:srgbClr val="141412"/>
                </a:solidFill>
                <a:latin typeface="open_sansregular"/>
              </a:rPr>
              <a:t>s de mention pour cette modalité.</a:t>
            </a:r>
          </a:p>
        </p:txBody>
      </p:sp>
      <p:graphicFrame>
        <p:nvGraphicFramePr>
          <p:cNvPr id="2" name="Tableau 1">
            <a:extLst>
              <a:ext uri="{FF2B5EF4-FFF2-40B4-BE49-F238E27FC236}">
                <a16:creationId xmlns:a16="http://schemas.microsoft.com/office/drawing/2014/main" id="{2E92B5F9-A4AC-08D9-4DBA-128EBB5BF3D5}"/>
              </a:ext>
            </a:extLst>
          </p:cNvPr>
          <p:cNvGraphicFramePr>
            <a:graphicFrameLocks noGrp="1"/>
          </p:cNvGraphicFramePr>
          <p:nvPr>
            <p:extLst>
              <p:ext uri="{D42A27DB-BD31-4B8C-83A1-F6EECF244321}">
                <p14:modId xmlns:p14="http://schemas.microsoft.com/office/powerpoint/2010/main" val="2611752301"/>
              </p:ext>
            </p:extLst>
          </p:nvPr>
        </p:nvGraphicFramePr>
        <p:xfrm>
          <a:off x="767920" y="2832768"/>
          <a:ext cx="10921960" cy="2232660"/>
        </p:xfrm>
        <a:graphic>
          <a:graphicData uri="http://schemas.openxmlformats.org/drawingml/2006/table">
            <a:tbl>
              <a:tblPr firstRow="1" firstCol="1" bandRow="1">
                <a:tableStyleId>{5C22544A-7EE6-4342-B048-85BDC9FD1C3A}</a:tableStyleId>
              </a:tblPr>
              <a:tblGrid>
                <a:gridCol w="5460980">
                  <a:extLst>
                    <a:ext uri="{9D8B030D-6E8A-4147-A177-3AD203B41FA5}">
                      <a16:colId xmlns:a16="http://schemas.microsoft.com/office/drawing/2014/main" val="2234886484"/>
                    </a:ext>
                  </a:extLst>
                </a:gridCol>
                <a:gridCol w="5460980">
                  <a:extLst>
                    <a:ext uri="{9D8B030D-6E8A-4147-A177-3AD203B41FA5}">
                      <a16:colId xmlns:a16="http://schemas.microsoft.com/office/drawing/2014/main" val="1141972317"/>
                    </a:ext>
                  </a:extLst>
                </a:gridCol>
              </a:tblGrid>
              <a:tr h="215972">
                <a:tc>
                  <a:txBody>
                    <a:bodyPr/>
                    <a:lstStyle/>
                    <a:p>
                      <a:pPr algn="ctr">
                        <a:lnSpc>
                          <a:spcPct val="107000"/>
                        </a:lnSpc>
                        <a:spcAft>
                          <a:spcPts val="800"/>
                        </a:spcAft>
                      </a:pPr>
                      <a:r>
                        <a:rPr lang="fr-FR" sz="2000" dirty="0">
                          <a:effectLst/>
                        </a:rPr>
                        <a:t>Avant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rPr>
                        <a:t>Après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883540"/>
                  </a:ext>
                </a:extLst>
              </a:tr>
              <a:tr h="1503806">
                <a:tc>
                  <a:txBody>
                    <a:bodyPr/>
                    <a:lstStyle/>
                    <a:p>
                      <a:pPr>
                        <a:lnSpc>
                          <a:spcPct val="107000"/>
                        </a:lnSpc>
                        <a:spcAft>
                          <a:spcPts val="800"/>
                        </a:spcAft>
                      </a:pPr>
                      <a:r>
                        <a:rPr lang="fr-FR" sz="2000" u="sng" dirty="0">
                          <a:effectLst/>
                        </a:rPr>
                        <a:t>Activités de type 3</a:t>
                      </a:r>
                      <a:endParaRPr lang="fr-FR" sz="2000" dirty="0">
                        <a:effectLst/>
                      </a:endParaRPr>
                    </a:p>
                    <a:p>
                      <a:pPr>
                        <a:lnSpc>
                          <a:spcPct val="107000"/>
                        </a:lnSpc>
                        <a:spcAft>
                          <a:spcPts val="800"/>
                        </a:spcAft>
                      </a:pPr>
                      <a:r>
                        <a:rPr lang="fr-FR" sz="2000" b="0" dirty="0">
                          <a:effectLst/>
                        </a:rPr>
                        <a:t>Les actes portant sur les autres cardiopathies de l’adulte.</a:t>
                      </a:r>
                    </a:p>
                    <a:p>
                      <a:pPr>
                        <a:lnSpc>
                          <a:spcPct val="107000"/>
                        </a:lnSpc>
                        <a:spcAft>
                          <a:spcPts val="800"/>
                        </a:spcAft>
                      </a:pPr>
                      <a:r>
                        <a:rPr lang="fr-FR" sz="2000" dirty="0">
                          <a:effectLst/>
                        </a:rPr>
                        <a:t> </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Actes portant sur les cardiopathies ischémiques et structurelles de l’adulte</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068914"/>
                  </a:ext>
                </a:extLst>
              </a:tr>
            </a:tbl>
          </a:graphicData>
        </a:graphic>
      </p:graphicFrame>
      <p:pic>
        <p:nvPicPr>
          <p:cNvPr id="4" name="Image 3">
            <a:extLst>
              <a:ext uri="{FF2B5EF4-FFF2-40B4-BE49-F238E27FC236}">
                <a16:creationId xmlns:a16="http://schemas.microsoft.com/office/drawing/2014/main" id="{83250F16-3279-FE85-1508-F98F053DC30B}"/>
              </a:ext>
            </a:extLst>
          </p:cNvPr>
          <p:cNvPicPr>
            <a:picLocks noChangeAspect="1"/>
          </p:cNvPicPr>
          <p:nvPr/>
        </p:nvPicPr>
        <p:blipFill>
          <a:blip r:embed="rId3">
            <a:alphaModFix amt="52000"/>
          </a:blip>
          <a:stretch>
            <a:fillRect/>
          </a:stretch>
        </p:blipFill>
        <p:spPr>
          <a:xfrm>
            <a:off x="5278431" y="4205005"/>
            <a:ext cx="950469" cy="950469"/>
          </a:xfrm>
          <a:prstGeom prst="rect">
            <a:avLst/>
          </a:prstGeom>
        </p:spPr>
      </p:pic>
    </p:spTree>
    <p:extLst>
      <p:ext uri="{BB962C8B-B14F-4D97-AF65-F5344CB8AC3E}">
        <p14:creationId xmlns:p14="http://schemas.microsoft.com/office/powerpoint/2010/main" val="197725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b="1" dirty="0">
                <a:solidFill>
                  <a:schemeClr val="tx1"/>
                </a:solidFill>
                <a:highlight>
                  <a:srgbClr val="FFFF00"/>
                </a:highlight>
              </a:rPr>
              <a:t>Point 5 : </a:t>
            </a:r>
            <a:r>
              <a:rPr lang="fr-FR" sz="3200" dirty="0">
                <a:solidFill>
                  <a:schemeClr val="tx1"/>
                </a:solidFill>
                <a:highlight>
                  <a:srgbClr val="FFFF00"/>
                </a:highlight>
              </a:rPr>
              <a:t>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134529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24</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Locaux</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10486" y="117555"/>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Toute Modalité / Selon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78712" y="784937"/>
            <a:ext cx="11529391" cy="5170646"/>
          </a:xfrm>
          <a:prstGeom prst="rect">
            <a:avLst/>
          </a:prstGeom>
          <a:noFill/>
        </p:spPr>
        <p:txBody>
          <a:bodyPr wrap="square">
            <a:spAutoFit/>
          </a:bodyPr>
          <a:lstStyle/>
          <a:p>
            <a:pPr algn="just"/>
            <a:endParaRPr lang="fr-FR" sz="2200" b="0" i="0" dirty="0">
              <a:solidFill>
                <a:srgbClr val="141412"/>
              </a:solidFill>
              <a:effectLst/>
              <a:latin typeface="open_sansregular"/>
            </a:endParaRPr>
          </a:p>
          <a:p>
            <a:pPr algn="just"/>
            <a:r>
              <a:rPr lang="fr-FR" sz="2200" b="1" i="1" dirty="0">
                <a:solidFill>
                  <a:srgbClr val="141412"/>
                </a:solidFill>
                <a:latin typeface="open_sansregular"/>
              </a:rPr>
              <a:t>S</a:t>
            </a:r>
            <a:r>
              <a:rPr lang="fr-FR" sz="2200" b="1" i="1" dirty="0">
                <a:solidFill>
                  <a:srgbClr val="141412"/>
                </a:solidFill>
                <a:effectLst/>
                <a:latin typeface="open_sansregular"/>
              </a:rPr>
              <a:t>ur site d’au moins :</a:t>
            </a:r>
          </a:p>
          <a:p>
            <a:pPr algn="just"/>
            <a:endParaRPr lang="fr-FR" sz="2200" b="1" i="1" dirty="0">
              <a:solidFill>
                <a:srgbClr val="141412"/>
              </a:solidFill>
              <a:effectLst/>
              <a:latin typeface="open_sansregular"/>
            </a:endParaRPr>
          </a:p>
          <a:p>
            <a:pPr algn="just"/>
            <a:r>
              <a:rPr lang="fr-FR" sz="2200" b="1" u="sng" dirty="0">
                <a:solidFill>
                  <a:srgbClr val="141412"/>
                </a:solidFill>
                <a:effectLst/>
                <a:latin typeface="open_sansregular"/>
              </a:rPr>
              <a:t>Un secteur d’hospitalisation </a:t>
            </a:r>
            <a:r>
              <a:rPr lang="fr-FR" sz="2200" dirty="0">
                <a:solidFill>
                  <a:srgbClr val="141412"/>
                </a:solidFill>
                <a:effectLst/>
                <a:latin typeface="open_sansregular"/>
              </a:rPr>
              <a:t>permettant de prendre en charge en urgence des patients ;</a:t>
            </a:r>
          </a:p>
          <a:p>
            <a:pPr algn="just"/>
            <a:endParaRPr lang="fr-FR" sz="2200" dirty="0">
              <a:solidFill>
                <a:srgbClr val="141412"/>
              </a:solidFill>
              <a:effectLst/>
              <a:latin typeface="open_sansregular"/>
            </a:endParaRPr>
          </a:p>
          <a:p>
            <a:pPr algn="just"/>
            <a:r>
              <a:rPr lang="fr-FR" sz="2200" b="1" u="sng" dirty="0">
                <a:solidFill>
                  <a:srgbClr val="141412"/>
                </a:solidFill>
                <a:effectLst/>
                <a:latin typeface="open_sansregular"/>
              </a:rPr>
              <a:t>Une salle de cardiologie interventionnelle </a:t>
            </a:r>
            <a:r>
              <a:rPr lang="fr-FR" sz="2200" dirty="0">
                <a:solidFill>
                  <a:srgbClr val="141412"/>
                </a:solidFill>
                <a:effectLst/>
                <a:latin typeface="open_sansregular"/>
              </a:rPr>
              <a:t>dotée des installations de radiodiagnostic utilisées pour des procédures interventionnelles radioguidées et permettant de garantir une qualité de l’air réduisant le risque de contamination microbienne par voie aérienne.</a:t>
            </a:r>
          </a:p>
          <a:p>
            <a:pPr algn="just"/>
            <a:endParaRPr lang="fr-FR" sz="2200" dirty="0">
              <a:solidFill>
                <a:srgbClr val="141412"/>
              </a:solidFill>
              <a:latin typeface="open_sansregular"/>
            </a:endParaRPr>
          </a:p>
          <a:p>
            <a:pPr algn="just"/>
            <a:r>
              <a:rPr lang="fr-FR" sz="2200" b="1" i="1" dirty="0">
                <a:solidFill>
                  <a:srgbClr val="141412"/>
                </a:solidFill>
                <a:latin typeface="open_sansregular"/>
              </a:rPr>
              <a:t>	+ Mentions C ou D</a:t>
            </a:r>
          </a:p>
          <a:p>
            <a:pPr algn="just"/>
            <a:r>
              <a:rPr lang="fr-FR" sz="2200" dirty="0">
                <a:solidFill>
                  <a:srgbClr val="141412"/>
                </a:solidFill>
                <a:latin typeface="open_sansregular"/>
              </a:rPr>
              <a:t>	Dans la salle interventionnelle:  un système de cartographie tridimensionnelle</a:t>
            </a:r>
          </a:p>
          <a:p>
            <a:pPr algn="just"/>
            <a:endParaRPr lang="fr-FR" sz="2200" dirty="0">
              <a:solidFill>
                <a:srgbClr val="141412"/>
              </a:solidFill>
              <a:latin typeface="open_sansregular"/>
            </a:endParaRPr>
          </a:p>
          <a:p>
            <a:pPr algn="just"/>
            <a:r>
              <a:rPr lang="fr-FR" sz="2200" b="1" i="1" dirty="0">
                <a:solidFill>
                  <a:srgbClr val="141412"/>
                </a:solidFill>
                <a:latin typeface="open_sansregular"/>
              </a:rPr>
              <a:t>Lorsque la salle de cardiologie interventionnelle n’est pas située à proximité d’un plateau technique chirurgical, </a:t>
            </a:r>
            <a:r>
              <a:rPr lang="fr-FR" sz="2200" b="1" i="1" u="sng" dirty="0">
                <a:solidFill>
                  <a:srgbClr val="141412"/>
                </a:solidFill>
                <a:latin typeface="open_sansregular"/>
              </a:rPr>
              <a:t>une salle de surveillance post interventionnelle </a:t>
            </a:r>
            <a:r>
              <a:rPr lang="fr-FR" sz="2200" b="1" i="1" dirty="0">
                <a:solidFill>
                  <a:srgbClr val="141412"/>
                </a:solidFill>
                <a:latin typeface="open_sansregular"/>
              </a:rPr>
              <a:t>est située à proximité de cette salle.</a:t>
            </a:r>
          </a:p>
        </p:txBody>
      </p:sp>
    </p:spTree>
    <p:extLst>
      <p:ext uri="{BB962C8B-B14F-4D97-AF65-F5344CB8AC3E}">
        <p14:creationId xmlns:p14="http://schemas.microsoft.com/office/powerpoint/2010/main" val="116266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25</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Plateau technique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10486" y="117555"/>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Toute Modalité / Selon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52400" y="1899869"/>
            <a:ext cx="11529391" cy="4247317"/>
          </a:xfrm>
          <a:prstGeom prst="rect">
            <a:avLst/>
          </a:prstGeom>
          <a:noFill/>
        </p:spPr>
        <p:txBody>
          <a:bodyPr wrap="square">
            <a:spAutoFit/>
          </a:bodyPr>
          <a:lstStyle/>
          <a:p>
            <a:pPr algn="just"/>
            <a:r>
              <a:rPr lang="fr-FR" sz="2200" b="1" i="1" dirty="0">
                <a:solidFill>
                  <a:srgbClr val="141412"/>
                </a:solidFill>
                <a:effectLst/>
                <a:latin typeface="open_sansregular"/>
              </a:rPr>
              <a:t>Pour toutes les modalités:</a:t>
            </a:r>
          </a:p>
          <a:p>
            <a:pPr algn="just"/>
            <a:endParaRPr lang="fr-FR" sz="2200" b="1" i="1" dirty="0">
              <a:solidFill>
                <a:srgbClr val="141412"/>
              </a:solidFill>
              <a:effectLst/>
              <a:latin typeface="open_sansregular"/>
            </a:endParaRPr>
          </a:p>
          <a:p>
            <a:pPr algn="just"/>
            <a:r>
              <a:rPr lang="fr-FR" sz="2200" dirty="0">
                <a:solidFill>
                  <a:srgbClr val="141412"/>
                </a:solidFill>
                <a:latin typeface="open_sansregular"/>
              </a:rPr>
              <a:t>Dans un délai compatible avec la sécurité des prises en charge:</a:t>
            </a:r>
          </a:p>
          <a:p>
            <a:pPr algn="just"/>
            <a:endParaRPr lang="fr-FR" sz="2200" dirty="0">
              <a:solidFill>
                <a:srgbClr val="141412"/>
              </a:solidFill>
              <a:latin typeface="open_sansregular"/>
            </a:endParaRPr>
          </a:p>
          <a:p>
            <a:pPr marL="342900" indent="-342900" algn="just">
              <a:buFontTx/>
              <a:buChar char="-"/>
            </a:pPr>
            <a:r>
              <a:rPr lang="fr-FR" sz="2200" dirty="0">
                <a:solidFill>
                  <a:srgbClr val="141412"/>
                </a:solidFill>
                <a:latin typeface="open_sansregular"/>
              </a:rPr>
              <a:t>d’un accès, sur site ou par convention, aux examens de </a:t>
            </a:r>
            <a:r>
              <a:rPr lang="fr-FR" sz="2200" u="sng" dirty="0">
                <a:solidFill>
                  <a:srgbClr val="141412"/>
                </a:solidFill>
                <a:latin typeface="open_sansregular"/>
              </a:rPr>
              <a:t>biologie médicale</a:t>
            </a:r>
          </a:p>
          <a:p>
            <a:pPr marL="342900" indent="-342900" algn="just">
              <a:buFontTx/>
              <a:buChar char="-"/>
            </a:pPr>
            <a:r>
              <a:rPr lang="fr-FR" sz="2200" dirty="0">
                <a:solidFill>
                  <a:srgbClr val="141412"/>
                </a:solidFill>
                <a:latin typeface="open_sansregular"/>
              </a:rPr>
              <a:t>d’un accès, sur site, à un </a:t>
            </a:r>
            <a:r>
              <a:rPr lang="fr-FR" sz="2200" u="sng" dirty="0">
                <a:solidFill>
                  <a:srgbClr val="141412"/>
                </a:solidFill>
                <a:latin typeface="open_sansregular"/>
              </a:rPr>
              <a:t>scanographe à utilisation médicale</a:t>
            </a:r>
            <a:r>
              <a:rPr lang="fr-FR" sz="2400" b="1" dirty="0">
                <a:solidFill>
                  <a:srgbClr val="FF0000"/>
                </a:solidFill>
              </a:rPr>
              <a:t>*</a:t>
            </a:r>
            <a:endParaRPr lang="fr-FR" sz="2200" u="sng" dirty="0">
              <a:solidFill>
                <a:srgbClr val="141412"/>
              </a:solidFill>
              <a:latin typeface="open_sansregular"/>
            </a:endParaRPr>
          </a:p>
          <a:p>
            <a:pPr marL="342900" indent="-342900" algn="just">
              <a:buFontTx/>
              <a:buChar char="-"/>
            </a:pPr>
            <a:r>
              <a:rPr lang="fr-FR" sz="2200" dirty="0">
                <a:solidFill>
                  <a:srgbClr val="141412"/>
                </a:solidFill>
                <a:latin typeface="open_sansregular"/>
              </a:rPr>
              <a:t>D’un accès, sur site ou par convention, </a:t>
            </a:r>
            <a:r>
              <a:rPr lang="fr-FR" sz="2200" u="sng" dirty="0">
                <a:solidFill>
                  <a:srgbClr val="141412"/>
                </a:solidFill>
                <a:latin typeface="open_sansregular"/>
              </a:rPr>
              <a:t>à un IRM</a:t>
            </a:r>
            <a:r>
              <a:rPr lang="fr-FR" sz="2400" b="1" dirty="0">
                <a:solidFill>
                  <a:srgbClr val="FF0000"/>
                </a:solidFill>
              </a:rPr>
              <a:t>*</a:t>
            </a:r>
            <a:r>
              <a:rPr lang="fr-FR" sz="2200" dirty="0">
                <a:solidFill>
                  <a:srgbClr val="141412"/>
                </a:solidFill>
                <a:latin typeface="open_sansregular"/>
              </a:rPr>
              <a:t>permettant la réalisation d’explorations cardiaques et encéphaliques</a:t>
            </a:r>
            <a:endParaRPr lang="fr-FR" sz="2400" b="1" dirty="0">
              <a:solidFill>
                <a:srgbClr val="FF0000"/>
              </a:solidFill>
              <a:latin typeface="open_sansregular"/>
            </a:endParaRPr>
          </a:p>
          <a:p>
            <a:pPr algn="r"/>
            <a:r>
              <a:rPr lang="fr-FR" sz="2400" b="1" dirty="0">
                <a:solidFill>
                  <a:srgbClr val="FF0000"/>
                </a:solidFill>
              </a:rPr>
              <a:t>*</a:t>
            </a:r>
            <a:r>
              <a:rPr lang="fr-FR" sz="2400" b="1" dirty="0">
                <a:solidFill>
                  <a:srgbClr val="FF0000"/>
                </a:solidFill>
                <a:latin typeface="open_sansregular"/>
              </a:rPr>
              <a:t> </a:t>
            </a:r>
            <a:r>
              <a:rPr lang="fr-FR" b="1" dirty="0">
                <a:latin typeface="open_sansregular"/>
              </a:rPr>
              <a:t>Sauf pour la modalité « Rythmologie interventionnelle, mention A »</a:t>
            </a:r>
            <a:endParaRPr lang="fr-FR" dirty="0">
              <a:latin typeface="open_sansregular"/>
            </a:endParaRPr>
          </a:p>
          <a:p>
            <a:pPr marL="342900" indent="-342900" algn="just">
              <a:buFontTx/>
              <a:buChar char="-"/>
            </a:pPr>
            <a:endParaRPr lang="fr-FR" sz="2200" u="sng" dirty="0">
              <a:solidFill>
                <a:srgbClr val="141412"/>
              </a:solidFill>
              <a:latin typeface="open_sansregular"/>
            </a:endParaRPr>
          </a:p>
          <a:p>
            <a:pPr algn="just"/>
            <a:endParaRPr lang="fr-FR" sz="2200" u="sng" dirty="0">
              <a:solidFill>
                <a:srgbClr val="141412"/>
              </a:solidFill>
              <a:latin typeface="open_sansregular"/>
            </a:endParaRPr>
          </a:p>
          <a:p>
            <a:pPr algn="just"/>
            <a:endParaRPr lang="fr-FR" sz="2200" u="sng" dirty="0">
              <a:solidFill>
                <a:srgbClr val="141412"/>
              </a:solidFill>
              <a:latin typeface="open_sansregular"/>
            </a:endParaRPr>
          </a:p>
        </p:txBody>
      </p:sp>
    </p:spTree>
    <p:extLst>
      <p:ext uri="{BB962C8B-B14F-4D97-AF65-F5344CB8AC3E}">
        <p14:creationId xmlns:p14="http://schemas.microsoft.com/office/powerpoint/2010/main" val="128074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26</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Plateau technique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Selon Modalité/Mention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2" name="Tableau 5">
            <a:extLst>
              <a:ext uri="{FF2B5EF4-FFF2-40B4-BE49-F238E27FC236}">
                <a16:creationId xmlns:a16="http://schemas.microsoft.com/office/drawing/2014/main" id="{D8D02FAE-FD3E-BF5F-C21F-4A1521E4FCD6}"/>
              </a:ext>
            </a:extLst>
          </p:cNvPr>
          <p:cNvGraphicFramePr>
            <a:graphicFrameLocks noGrp="1"/>
          </p:cNvGraphicFramePr>
          <p:nvPr>
            <p:extLst>
              <p:ext uri="{D42A27DB-BD31-4B8C-83A1-F6EECF244321}">
                <p14:modId xmlns:p14="http://schemas.microsoft.com/office/powerpoint/2010/main" val="3734538827"/>
              </p:ext>
            </p:extLst>
          </p:nvPr>
        </p:nvGraphicFramePr>
        <p:xfrm>
          <a:off x="800469" y="1925559"/>
          <a:ext cx="10591062" cy="3479800"/>
        </p:xfrm>
        <a:graphic>
          <a:graphicData uri="http://schemas.openxmlformats.org/drawingml/2006/table">
            <a:tbl>
              <a:tblPr firstRow="1" bandRow="1">
                <a:tableStyleId>{5C22544A-7EE6-4342-B048-85BDC9FD1C3A}</a:tableStyleId>
              </a:tblPr>
              <a:tblGrid>
                <a:gridCol w="5295531">
                  <a:extLst>
                    <a:ext uri="{9D8B030D-6E8A-4147-A177-3AD203B41FA5}">
                      <a16:colId xmlns:a16="http://schemas.microsoft.com/office/drawing/2014/main" val="673516174"/>
                    </a:ext>
                  </a:extLst>
                </a:gridCol>
                <a:gridCol w="5295531">
                  <a:extLst>
                    <a:ext uri="{9D8B030D-6E8A-4147-A177-3AD203B41FA5}">
                      <a16:colId xmlns:a16="http://schemas.microsoft.com/office/drawing/2014/main" val="2895623114"/>
                    </a:ext>
                  </a:extLst>
                </a:gridCol>
              </a:tblGrid>
              <a:tr h="370840">
                <a:tc>
                  <a:txBody>
                    <a:bodyPr/>
                    <a:lstStyle/>
                    <a:p>
                      <a:pPr algn="ctr"/>
                      <a:r>
                        <a:rPr lang="fr-FR" dirty="0"/>
                        <a:t>Modalités / Mentions</a:t>
                      </a:r>
                    </a:p>
                  </a:txBody>
                  <a:tcPr/>
                </a:tc>
                <a:tc>
                  <a:txBody>
                    <a:bodyPr/>
                    <a:lstStyle/>
                    <a:p>
                      <a:pPr algn="ctr"/>
                      <a:r>
                        <a:rPr lang="fr-FR" dirty="0"/>
                        <a:t>Niveau en soins critiques requis</a:t>
                      </a:r>
                    </a:p>
                  </a:txBody>
                  <a:tcPr/>
                </a:tc>
                <a:extLst>
                  <a:ext uri="{0D108BD9-81ED-4DB2-BD59-A6C34878D82A}">
                    <a16:rowId xmlns:a16="http://schemas.microsoft.com/office/drawing/2014/main" val="3555728136"/>
                  </a:ext>
                </a:extLst>
              </a:tr>
              <a:tr h="370840">
                <a:tc>
                  <a:txBody>
                    <a:bodyPr/>
                    <a:lstStyle/>
                    <a:p>
                      <a:pPr algn="r"/>
                      <a:r>
                        <a:rPr lang="fr-FR" sz="1800" i="1" dirty="0"/>
                        <a:t>Rythmologie interventionnelle</a:t>
                      </a:r>
                    </a:p>
                    <a:p>
                      <a:pPr algn="r"/>
                      <a:r>
                        <a:rPr lang="fr-FR" sz="1800" dirty="0"/>
                        <a:t>Mention A</a:t>
                      </a:r>
                    </a:p>
                    <a:p>
                      <a:pPr algn="r"/>
                      <a:r>
                        <a:rPr lang="fr-FR" sz="1800" dirty="0"/>
                        <a:t>Mention B</a:t>
                      </a:r>
                    </a:p>
                    <a:p>
                      <a:pPr algn="r"/>
                      <a:r>
                        <a:rPr lang="fr-FR" sz="1800" dirty="0"/>
                        <a:t>Mention C</a:t>
                      </a:r>
                    </a:p>
                    <a:p>
                      <a:pPr algn="r"/>
                      <a:r>
                        <a:rPr lang="fr-FR" sz="1800" dirty="0"/>
                        <a:t>Mention D</a:t>
                      </a:r>
                    </a:p>
                    <a:p>
                      <a:pPr algn="r"/>
                      <a:endParaRPr lang="fr-FR" sz="1800" dirty="0"/>
                    </a:p>
                    <a:p>
                      <a:pPr algn="r"/>
                      <a:r>
                        <a:rPr lang="fr-FR" sz="1800" i="1" dirty="0"/>
                        <a:t> Cardiopathies congénitales hors rythmologie</a:t>
                      </a:r>
                    </a:p>
                    <a:p>
                      <a:pPr algn="r"/>
                      <a:r>
                        <a:rPr lang="fr-FR" sz="1800" dirty="0"/>
                        <a:t>Mention A</a:t>
                      </a:r>
                    </a:p>
                    <a:p>
                      <a:pPr algn="r"/>
                      <a:r>
                        <a:rPr lang="fr-FR" sz="1800" dirty="0"/>
                        <a:t>Mention B</a:t>
                      </a:r>
                    </a:p>
                    <a:p>
                      <a:pPr algn="r"/>
                      <a:endParaRPr lang="fr-FR" sz="1800" dirty="0"/>
                    </a:p>
                    <a:p>
                      <a:pPr algn="r"/>
                      <a:r>
                        <a:rPr lang="fr-FR" sz="1800" dirty="0"/>
                        <a:t> Cardiopathies ischémiques et structurelles de l’adulte</a:t>
                      </a:r>
                    </a:p>
                  </a:txBody>
                  <a:tcPr/>
                </a:tc>
                <a:tc>
                  <a:txBody>
                    <a:bodyPr/>
                    <a:lstStyle/>
                    <a:p>
                      <a:pPr algn="ctr"/>
                      <a:endParaRPr lang="fr-FR" sz="1800" dirty="0"/>
                    </a:p>
                    <a:p>
                      <a:pPr algn="r"/>
                      <a:r>
                        <a:rPr lang="fr-FR" sz="1800" dirty="0"/>
                        <a:t>----------------------------------- </a:t>
                      </a:r>
                      <a:r>
                        <a:rPr lang="fr-FR" sz="1800" dirty="0">
                          <a:highlight>
                            <a:srgbClr val="FFFF00"/>
                          </a:highlight>
                        </a:rPr>
                        <a:t>USC</a:t>
                      </a:r>
                      <a:r>
                        <a:rPr lang="fr-FR" sz="1800" dirty="0"/>
                        <a:t> sur site ou USIC sur site</a:t>
                      </a:r>
                    </a:p>
                    <a:p>
                      <a:pPr algn="r"/>
                      <a:r>
                        <a:rPr lang="fr-FR" sz="1800" dirty="0"/>
                        <a:t>------------ USIC sur site / REA sur site ou par convention</a:t>
                      </a:r>
                    </a:p>
                    <a:p>
                      <a:pPr algn="r"/>
                      <a:r>
                        <a:rPr lang="fr-FR" sz="1800" dirty="0"/>
                        <a:t>------------- USIC sur site /REA sur site ou par convention</a:t>
                      </a:r>
                    </a:p>
                    <a:p>
                      <a:pPr algn="r"/>
                      <a:r>
                        <a:rPr lang="fr-FR" sz="1800" dirty="0"/>
                        <a:t>-------------------------------------- USIC sur site /REA sur site</a:t>
                      </a:r>
                    </a:p>
                    <a:p>
                      <a:pPr algn="r"/>
                      <a:endParaRPr lang="fr-FR" sz="1800" dirty="0"/>
                    </a:p>
                    <a:p>
                      <a:pPr algn="r"/>
                      <a:endParaRPr lang="fr-FR" sz="1800" dirty="0"/>
                    </a:p>
                    <a:p>
                      <a:pPr algn="r"/>
                      <a:r>
                        <a:rPr lang="fr-FR" sz="1800" dirty="0"/>
                        <a:t>------------- USIC sur site /REA sur site ou par convention</a:t>
                      </a:r>
                    </a:p>
                    <a:p>
                      <a:pPr algn="r"/>
                      <a:r>
                        <a:rPr lang="fr-FR" sz="1800" dirty="0"/>
                        <a:t>-------------------------------------- USIC sur site /REA sur site</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r" defTabSz="914400" rtl="0" eaLnBrk="1" fontAlgn="auto" latinLnBrk="0" hangingPunct="1">
                        <a:lnSpc>
                          <a:spcPct val="100000"/>
                        </a:lnSpc>
                        <a:spcBef>
                          <a:spcPts val="0"/>
                        </a:spcBef>
                        <a:spcAft>
                          <a:spcPts val="0"/>
                        </a:spcAft>
                        <a:buClrTx/>
                        <a:buSzTx/>
                        <a:buFontTx/>
                        <a:buNone/>
                        <a:tabLst/>
                        <a:defRPr/>
                      </a:pPr>
                      <a:r>
                        <a:rPr lang="fr-FR" sz="1800" dirty="0"/>
                        <a:t>------------- USIC sur site /REA sur site ou par convention</a:t>
                      </a:r>
                    </a:p>
                  </a:txBody>
                  <a:tcPr/>
                </a:tc>
                <a:extLst>
                  <a:ext uri="{0D108BD9-81ED-4DB2-BD59-A6C34878D82A}">
                    <a16:rowId xmlns:a16="http://schemas.microsoft.com/office/drawing/2014/main" val="1326032414"/>
                  </a:ext>
                </a:extLst>
              </a:tr>
            </a:tbl>
          </a:graphicData>
        </a:graphic>
      </p:graphicFrame>
      <p:sp>
        <p:nvSpPr>
          <p:cNvPr id="4" name="ZoneTexte 3">
            <a:extLst>
              <a:ext uri="{FF2B5EF4-FFF2-40B4-BE49-F238E27FC236}">
                <a16:creationId xmlns:a16="http://schemas.microsoft.com/office/drawing/2014/main" id="{3EE44781-F77B-7624-37B3-46ABCB03D2F5}"/>
              </a:ext>
            </a:extLst>
          </p:cNvPr>
          <p:cNvSpPr txBox="1"/>
          <p:nvPr/>
        </p:nvSpPr>
        <p:spPr>
          <a:xfrm>
            <a:off x="8466845" y="1158731"/>
            <a:ext cx="2758368" cy="523220"/>
          </a:xfrm>
          <a:prstGeom prst="rect">
            <a:avLst/>
          </a:prstGeom>
          <a:noFill/>
        </p:spPr>
        <p:txBody>
          <a:bodyPr wrap="square">
            <a:spAutoFit/>
          </a:bodyPr>
          <a:lstStyle/>
          <a:p>
            <a:pPr algn="ctr"/>
            <a:r>
              <a:rPr lang="fr-FR" sz="1400" b="1" i="1" dirty="0">
                <a:highlight>
                  <a:srgbClr val="FFFF00"/>
                </a:highlight>
              </a:rPr>
              <a:t>USC: attente transposition des textes </a:t>
            </a:r>
            <a:r>
              <a:rPr lang="fr-FR" sz="1400" b="1" i="1" dirty="0">
                <a:highlight>
                  <a:srgbClr val="FFFF00"/>
                </a:highlight>
                <a:sym typeface="Wingdings" panose="05000000000000000000" pitchFamily="2" charset="2"/>
              </a:rPr>
              <a:t> norma</a:t>
            </a:r>
            <a:r>
              <a:rPr lang="fr-FR" sz="1400" b="1" i="1" dirty="0">
                <a:highlight>
                  <a:srgbClr val="FFFF00"/>
                </a:highlight>
              </a:rPr>
              <a:t>lement USR</a:t>
            </a:r>
            <a:endParaRPr lang="fr-FR" sz="1400" b="1" i="1" dirty="0"/>
          </a:p>
        </p:txBody>
      </p:sp>
      <p:sp>
        <p:nvSpPr>
          <p:cNvPr id="5" name="ZoneTexte 4">
            <a:extLst>
              <a:ext uri="{FF2B5EF4-FFF2-40B4-BE49-F238E27FC236}">
                <a16:creationId xmlns:a16="http://schemas.microsoft.com/office/drawing/2014/main" id="{11ADDFB4-8FF5-FA5A-ABEE-405EA6411E6D}"/>
              </a:ext>
            </a:extLst>
          </p:cNvPr>
          <p:cNvSpPr txBox="1"/>
          <p:nvPr/>
        </p:nvSpPr>
        <p:spPr>
          <a:xfrm>
            <a:off x="2305097" y="1035620"/>
            <a:ext cx="3544540" cy="646331"/>
          </a:xfrm>
          <a:prstGeom prst="rect">
            <a:avLst/>
          </a:prstGeom>
          <a:noFill/>
        </p:spPr>
        <p:txBody>
          <a:bodyPr wrap="square" rtlCol="0">
            <a:spAutoFit/>
          </a:bodyPr>
          <a:lstStyle/>
          <a:p>
            <a:r>
              <a:rPr lang="fr-FR" sz="3600" b="1" i="1" dirty="0"/>
              <a:t>Soins critiques</a:t>
            </a:r>
          </a:p>
        </p:txBody>
      </p:sp>
    </p:spTree>
    <p:extLst>
      <p:ext uri="{BB962C8B-B14F-4D97-AF65-F5344CB8AC3E}">
        <p14:creationId xmlns:p14="http://schemas.microsoft.com/office/powerpoint/2010/main" val="1424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27</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Plateau technique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Selon Modalité /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2" name="Tableau 5">
            <a:extLst>
              <a:ext uri="{FF2B5EF4-FFF2-40B4-BE49-F238E27FC236}">
                <a16:creationId xmlns:a16="http://schemas.microsoft.com/office/drawing/2014/main" id="{D8D02FAE-FD3E-BF5F-C21F-4A1521E4FCD6}"/>
              </a:ext>
            </a:extLst>
          </p:cNvPr>
          <p:cNvGraphicFramePr>
            <a:graphicFrameLocks noGrp="1"/>
          </p:cNvGraphicFramePr>
          <p:nvPr>
            <p:extLst>
              <p:ext uri="{D42A27DB-BD31-4B8C-83A1-F6EECF244321}">
                <p14:modId xmlns:p14="http://schemas.microsoft.com/office/powerpoint/2010/main" val="2657346464"/>
              </p:ext>
            </p:extLst>
          </p:nvPr>
        </p:nvGraphicFramePr>
        <p:xfrm>
          <a:off x="303584" y="1396495"/>
          <a:ext cx="11641982" cy="4028440"/>
        </p:xfrm>
        <a:graphic>
          <a:graphicData uri="http://schemas.openxmlformats.org/drawingml/2006/table">
            <a:tbl>
              <a:tblPr firstRow="1" bandRow="1">
                <a:tableStyleId>{5C22544A-7EE6-4342-B048-85BDC9FD1C3A}</a:tableStyleId>
              </a:tblPr>
              <a:tblGrid>
                <a:gridCol w="3122579">
                  <a:extLst>
                    <a:ext uri="{9D8B030D-6E8A-4147-A177-3AD203B41FA5}">
                      <a16:colId xmlns:a16="http://schemas.microsoft.com/office/drawing/2014/main" val="673516174"/>
                    </a:ext>
                  </a:extLst>
                </a:gridCol>
                <a:gridCol w="8519403">
                  <a:extLst>
                    <a:ext uri="{9D8B030D-6E8A-4147-A177-3AD203B41FA5}">
                      <a16:colId xmlns:a16="http://schemas.microsoft.com/office/drawing/2014/main" val="2895623114"/>
                    </a:ext>
                  </a:extLst>
                </a:gridCol>
              </a:tblGrid>
              <a:tr h="370840">
                <a:tc>
                  <a:txBody>
                    <a:bodyPr/>
                    <a:lstStyle/>
                    <a:p>
                      <a:pPr algn="ctr"/>
                      <a:r>
                        <a:rPr lang="fr-FR" dirty="0"/>
                        <a:t>Modalités / Mentions</a:t>
                      </a:r>
                    </a:p>
                  </a:txBody>
                  <a:tcPr/>
                </a:tc>
                <a:tc>
                  <a:txBody>
                    <a:bodyPr/>
                    <a:lstStyle/>
                    <a:p>
                      <a:pPr algn="ctr"/>
                      <a:r>
                        <a:rPr lang="fr-FR" dirty="0"/>
                        <a:t>Chirurgie cardiaque - UNV</a:t>
                      </a:r>
                    </a:p>
                  </a:txBody>
                  <a:tcPr/>
                </a:tc>
                <a:extLst>
                  <a:ext uri="{0D108BD9-81ED-4DB2-BD59-A6C34878D82A}">
                    <a16:rowId xmlns:a16="http://schemas.microsoft.com/office/drawing/2014/main" val="3555728136"/>
                  </a:ext>
                </a:extLst>
              </a:tr>
              <a:tr h="370840">
                <a:tc>
                  <a:txBody>
                    <a:bodyPr/>
                    <a:lstStyle/>
                    <a:p>
                      <a:pPr algn="r"/>
                      <a:r>
                        <a:rPr lang="fr-FR" sz="1800" i="1" dirty="0"/>
                        <a:t>Rythmologie interventionnelle</a:t>
                      </a:r>
                    </a:p>
                    <a:p>
                      <a:pPr algn="r"/>
                      <a:r>
                        <a:rPr lang="fr-FR" sz="1800" dirty="0"/>
                        <a:t>Mention A</a:t>
                      </a:r>
                    </a:p>
                    <a:p>
                      <a:pPr algn="r"/>
                      <a:r>
                        <a:rPr lang="fr-FR" sz="1800" dirty="0"/>
                        <a:t>Mention B</a:t>
                      </a:r>
                    </a:p>
                    <a:p>
                      <a:pPr algn="r"/>
                      <a:r>
                        <a:rPr lang="fr-FR" sz="1800" dirty="0"/>
                        <a:t>Mention C</a:t>
                      </a:r>
                    </a:p>
                    <a:p>
                      <a:pPr algn="r"/>
                      <a:r>
                        <a:rPr lang="fr-FR" sz="1800" dirty="0"/>
                        <a:t>Mention D</a:t>
                      </a:r>
                    </a:p>
                    <a:p>
                      <a:pPr algn="r"/>
                      <a:endParaRPr lang="fr-FR" sz="1800" dirty="0"/>
                    </a:p>
                    <a:p>
                      <a:pPr algn="r"/>
                      <a:r>
                        <a:rPr lang="fr-FR" sz="1800" i="1" dirty="0"/>
                        <a:t> Cardiopathies congénitales hors rythmologie</a:t>
                      </a:r>
                    </a:p>
                    <a:p>
                      <a:pPr algn="r"/>
                      <a:r>
                        <a:rPr lang="fr-FR" sz="1800" dirty="0"/>
                        <a:t>Mention A</a:t>
                      </a:r>
                    </a:p>
                    <a:p>
                      <a:pPr algn="r"/>
                      <a:r>
                        <a:rPr lang="fr-FR" sz="1800" dirty="0"/>
                        <a:t>Mention B</a:t>
                      </a:r>
                    </a:p>
                    <a:p>
                      <a:pPr algn="r"/>
                      <a:endParaRPr lang="fr-FR" sz="1800" dirty="0"/>
                    </a:p>
                    <a:p>
                      <a:pPr algn="r"/>
                      <a:r>
                        <a:rPr lang="fr-FR" sz="1800" dirty="0"/>
                        <a:t> Cardiopathies ischémiques et structurelles de l’adulte</a:t>
                      </a:r>
                    </a:p>
                  </a:txBody>
                  <a:tcPr/>
                </a:tc>
                <a:tc>
                  <a:txBody>
                    <a:bodyPr/>
                    <a:lstStyle/>
                    <a:p>
                      <a:pPr algn="ctr"/>
                      <a:endParaRPr lang="fr-FR" sz="1800" dirty="0"/>
                    </a:p>
                    <a:p>
                      <a:pPr algn="r"/>
                      <a:endParaRPr lang="fr-FR" sz="1800" dirty="0"/>
                    </a:p>
                    <a:p>
                      <a:pPr algn="r"/>
                      <a:endParaRPr lang="fr-FR" sz="1800" dirty="0"/>
                    </a:p>
                    <a:p>
                      <a:pPr algn="r"/>
                      <a:r>
                        <a:rPr lang="fr-FR" sz="1800" dirty="0"/>
                        <a:t>------------------------------------ Chirurgie cardiaque sur site</a:t>
                      </a:r>
                      <a:r>
                        <a:rPr lang="fr-FR" sz="1800" b="1" dirty="0">
                          <a:solidFill>
                            <a:srgbClr val="FF0000"/>
                          </a:solidFill>
                        </a:rPr>
                        <a:t>*</a:t>
                      </a:r>
                      <a:r>
                        <a:rPr lang="fr-FR" sz="1800" dirty="0"/>
                        <a:t> / UNV sur site ou par convention</a:t>
                      </a:r>
                    </a:p>
                    <a:p>
                      <a:pPr algn="r"/>
                      <a:r>
                        <a:rPr lang="fr-FR" sz="1800" dirty="0"/>
                        <a:t>----- Chirurgie cardiaque sur site dans le même bâtiment / UNV sur site ou par convention</a:t>
                      </a:r>
                    </a:p>
                    <a:p>
                      <a:pPr algn="r"/>
                      <a:endParaRPr lang="fr-FR" sz="1800" dirty="0"/>
                    </a:p>
                    <a:p>
                      <a:pPr algn="r"/>
                      <a:endParaRPr lang="fr-FR" sz="1800" dirty="0"/>
                    </a:p>
                    <a:p>
                      <a:pPr algn="r"/>
                      <a:endParaRPr lang="fr-FR" sz="1800" dirty="0"/>
                    </a:p>
                    <a:p>
                      <a:pPr algn="r"/>
                      <a:r>
                        <a:rPr lang="fr-FR" sz="1800" dirty="0"/>
                        <a:t>------------------------------------ Chirurgie cardiaque sur site</a:t>
                      </a:r>
                      <a:r>
                        <a:rPr lang="fr-FR" sz="1800" b="1" dirty="0">
                          <a:solidFill>
                            <a:srgbClr val="FF0000"/>
                          </a:solidFill>
                        </a:rPr>
                        <a:t>*</a:t>
                      </a:r>
                      <a:r>
                        <a:rPr lang="fr-FR" sz="1800" dirty="0"/>
                        <a:t> / UNV sur site ou par convention</a:t>
                      </a:r>
                      <a:endParaRPr lang="fr-FR" sz="1800" b="1" dirty="0">
                        <a:solidFill>
                          <a:srgbClr val="FF0000"/>
                        </a:solidFill>
                      </a:endParaRPr>
                    </a:p>
                    <a:p>
                      <a:pPr algn="r"/>
                      <a:r>
                        <a:rPr lang="fr-FR" sz="1800" dirty="0"/>
                        <a:t>----- Chirurgie cardiaque sur site dans le même bâtiment / UNV sur site ou par convention</a:t>
                      </a:r>
                      <a:endParaRPr lang="fr-FR" sz="1800" b="1" dirty="0">
                        <a:solidFill>
                          <a:srgbClr val="FF000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dirty="0"/>
                    </a:p>
                  </a:txBody>
                  <a:tcPr/>
                </a:tc>
                <a:extLst>
                  <a:ext uri="{0D108BD9-81ED-4DB2-BD59-A6C34878D82A}">
                    <a16:rowId xmlns:a16="http://schemas.microsoft.com/office/drawing/2014/main" val="1326032414"/>
                  </a:ext>
                </a:extLst>
              </a:tr>
            </a:tbl>
          </a:graphicData>
        </a:graphic>
      </p:graphicFrame>
      <p:sp>
        <p:nvSpPr>
          <p:cNvPr id="5" name="ZoneTexte 4">
            <a:extLst>
              <a:ext uri="{FF2B5EF4-FFF2-40B4-BE49-F238E27FC236}">
                <a16:creationId xmlns:a16="http://schemas.microsoft.com/office/drawing/2014/main" id="{11ADDFB4-8FF5-FA5A-ABEE-405EA6411E6D}"/>
              </a:ext>
            </a:extLst>
          </p:cNvPr>
          <p:cNvSpPr txBox="1"/>
          <p:nvPr/>
        </p:nvSpPr>
        <p:spPr>
          <a:xfrm>
            <a:off x="275009" y="750164"/>
            <a:ext cx="9475099" cy="646331"/>
          </a:xfrm>
          <a:prstGeom prst="rect">
            <a:avLst/>
          </a:prstGeom>
          <a:noFill/>
        </p:spPr>
        <p:txBody>
          <a:bodyPr wrap="square" rtlCol="0">
            <a:spAutoFit/>
          </a:bodyPr>
          <a:lstStyle/>
          <a:p>
            <a:r>
              <a:rPr lang="fr-FR" sz="3600" b="1" i="1" dirty="0"/>
              <a:t>Chirurgie cardiaque et Unité neuro-vasculaire</a:t>
            </a:r>
          </a:p>
        </p:txBody>
      </p:sp>
      <p:sp>
        <p:nvSpPr>
          <p:cNvPr id="3" name="ZoneTexte 2">
            <a:extLst>
              <a:ext uri="{FF2B5EF4-FFF2-40B4-BE49-F238E27FC236}">
                <a16:creationId xmlns:a16="http://schemas.microsoft.com/office/drawing/2014/main" id="{144A9ACD-9D98-2CB1-C9B7-660C7A9EAFA0}"/>
              </a:ext>
            </a:extLst>
          </p:cNvPr>
          <p:cNvSpPr txBox="1"/>
          <p:nvPr/>
        </p:nvSpPr>
        <p:spPr>
          <a:xfrm>
            <a:off x="2869660" y="5461505"/>
            <a:ext cx="11449456" cy="861774"/>
          </a:xfrm>
          <a:prstGeom prst="rect">
            <a:avLst/>
          </a:prstGeom>
          <a:noFill/>
        </p:spPr>
        <p:txBody>
          <a:bodyPr wrap="square" rtlCol="0">
            <a:spAutoFit/>
          </a:bodyPr>
          <a:lstStyle/>
          <a:p>
            <a:r>
              <a:rPr lang="fr-FR" sz="1600" b="1" i="1" dirty="0">
                <a:solidFill>
                  <a:srgbClr val="FF0000"/>
                </a:solidFill>
              </a:rPr>
              <a:t>* </a:t>
            </a:r>
            <a:r>
              <a:rPr lang="fr-FR" sz="1600" i="1" dirty="0"/>
              <a:t>« </a:t>
            </a:r>
            <a:r>
              <a:rPr lang="fr-FR" sz="1600" b="1" i="1" dirty="0"/>
              <a:t>A défaut</a:t>
            </a:r>
            <a:r>
              <a:rPr lang="fr-FR" sz="1600" i="1" dirty="0"/>
              <a:t>, il dispose d’une autorisation de chirurgie assortie de la présence d’une compétence en chirurgie</a:t>
            </a:r>
          </a:p>
          <a:p>
            <a:r>
              <a:rPr lang="fr-FR" sz="1600" i="1" dirty="0"/>
              <a:t>thoracique ou vasculaire adaptée à l’âge du patient sur le même site. Dans ce cas, il dispose d’une convention</a:t>
            </a:r>
          </a:p>
          <a:p>
            <a:r>
              <a:rPr lang="fr-FR" sz="1600" i="1" dirty="0"/>
              <a:t>permettant l’accès des patients à un site autorisé pour l’activité de chirurgie cardiaque. </a:t>
            </a:r>
          </a:p>
        </p:txBody>
      </p:sp>
    </p:spTree>
    <p:extLst>
      <p:ext uri="{BB962C8B-B14F-4D97-AF65-F5344CB8AC3E}">
        <p14:creationId xmlns:p14="http://schemas.microsoft.com/office/powerpoint/2010/main" val="43958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28</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Plateau technique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10486" y="117555"/>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Toute Modalité / Toute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53009" y="1299345"/>
            <a:ext cx="11529391" cy="2554545"/>
          </a:xfrm>
          <a:prstGeom prst="rect">
            <a:avLst/>
          </a:prstGeom>
          <a:noFill/>
        </p:spPr>
        <p:txBody>
          <a:bodyPr wrap="square">
            <a:spAutoFit/>
          </a:bodyPr>
          <a:lstStyle/>
          <a:p>
            <a:pPr algn="ctr"/>
            <a:r>
              <a:rPr lang="fr-FR" sz="2800" b="1" i="1" dirty="0">
                <a:solidFill>
                  <a:srgbClr val="141412"/>
                </a:solidFill>
                <a:effectLst/>
                <a:latin typeface="open_sansregular"/>
              </a:rPr>
              <a:t>Et toujours des conventions…</a:t>
            </a:r>
          </a:p>
          <a:p>
            <a:pPr algn="just"/>
            <a:endParaRPr lang="fr-FR" sz="2200" b="1" i="1" dirty="0">
              <a:solidFill>
                <a:srgbClr val="141412"/>
              </a:solidFill>
              <a:effectLst/>
              <a:latin typeface="open_sansregular"/>
            </a:endParaRPr>
          </a:p>
          <a:p>
            <a:pPr algn="just"/>
            <a:r>
              <a:rPr lang="fr-FR" sz="2200" dirty="0">
                <a:solidFill>
                  <a:srgbClr val="141412"/>
                </a:solidFill>
                <a:effectLst/>
                <a:latin typeface="open_sansregular"/>
              </a:rPr>
              <a:t>Des conventions organisant la </a:t>
            </a:r>
            <a:r>
              <a:rPr lang="fr-FR" sz="2200" b="1" u="sng" dirty="0">
                <a:solidFill>
                  <a:srgbClr val="141412"/>
                </a:solidFill>
                <a:effectLst/>
                <a:latin typeface="open_sansregular"/>
              </a:rPr>
              <a:t>prise en charge en urgence des patients </a:t>
            </a:r>
            <a:r>
              <a:rPr lang="fr-FR" sz="2200" dirty="0">
                <a:solidFill>
                  <a:srgbClr val="141412"/>
                </a:solidFill>
                <a:effectLst/>
                <a:latin typeface="open_sansregular"/>
              </a:rPr>
              <a:t>sont formalisées entre les titulaires de l’autorisation pratiquant les activités interventionnelles et les établissements autorisés à exercer la médecine d’urgence appelés, le cas échéant, à participer à la prise en charge en urgence des patients reçus dans ces établissements</a:t>
            </a:r>
            <a:r>
              <a:rPr lang="fr-FR" sz="2200" b="1" i="1" dirty="0">
                <a:solidFill>
                  <a:srgbClr val="141412"/>
                </a:solidFill>
                <a:effectLst/>
                <a:latin typeface="open_sansregular"/>
              </a:rPr>
              <a:t>.</a:t>
            </a:r>
          </a:p>
          <a:p>
            <a:pPr algn="just"/>
            <a:endParaRPr lang="fr-FR" sz="2200" u="sng" dirty="0">
              <a:solidFill>
                <a:srgbClr val="141412"/>
              </a:solidFill>
              <a:latin typeface="open_sansregular"/>
            </a:endParaRPr>
          </a:p>
        </p:txBody>
      </p:sp>
    </p:spTree>
    <p:extLst>
      <p:ext uri="{BB962C8B-B14F-4D97-AF65-F5344CB8AC3E}">
        <p14:creationId xmlns:p14="http://schemas.microsoft.com/office/powerpoint/2010/main" val="454916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b="1" dirty="0">
                <a:solidFill>
                  <a:schemeClr val="tx1"/>
                </a:solidFill>
                <a:highlight>
                  <a:srgbClr val="FFFF00"/>
                </a:highlight>
              </a:rPr>
              <a:t>Point 6 : </a:t>
            </a:r>
            <a:r>
              <a:rPr lang="fr-FR" sz="3200" dirty="0">
                <a:solidFill>
                  <a:schemeClr val="tx1"/>
                </a:solidFill>
                <a:highlight>
                  <a:srgbClr val="FFFF00"/>
                </a:highlight>
              </a:rPr>
              <a:t>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112036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Intervenants </a:t>
            </a:r>
          </a:p>
        </p:txBody>
      </p:sp>
      <p:sp>
        <p:nvSpPr>
          <p:cNvPr id="2" name="ZoneTexte 1">
            <a:extLst>
              <a:ext uri="{FF2B5EF4-FFF2-40B4-BE49-F238E27FC236}">
                <a16:creationId xmlns:a16="http://schemas.microsoft.com/office/drawing/2014/main" id="{867656B0-AF14-BD24-86E0-345B6AB6ED34}"/>
              </a:ext>
            </a:extLst>
          </p:cNvPr>
          <p:cNvSpPr txBox="1"/>
          <p:nvPr/>
        </p:nvSpPr>
        <p:spPr>
          <a:xfrm>
            <a:off x="165482" y="1620932"/>
            <a:ext cx="11614879" cy="3170099"/>
          </a:xfrm>
          <a:prstGeom prst="rect">
            <a:avLst/>
          </a:prstGeom>
          <a:noFill/>
        </p:spPr>
        <p:txBody>
          <a:bodyPr wrap="square" rtlCol="0">
            <a:spAutoFit/>
          </a:bodyPr>
          <a:lstStyle/>
          <a:p>
            <a:pPr algn="just"/>
            <a:endParaRPr lang="fr-FR" sz="2000" dirty="0"/>
          </a:p>
          <a:p>
            <a:pPr algn="just"/>
            <a:r>
              <a:rPr lang="fr-FR" sz="2800" b="1" dirty="0"/>
              <a:t>Pascal DELUBAC – </a:t>
            </a:r>
            <a:r>
              <a:rPr lang="fr-FR" sz="2800" dirty="0"/>
              <a:t>Vice-président de la FHP MCO, représentant au sein des réunions de travail DGOS sur la réforme des autorisations en cardiologie interventionnelle</a:t>
            </a:r>
          </a:p>
          <a:p>
            <a:pPr algn="just"/>
            <a:endParaRPr lang="fr-FR" sz="2000" dirty="0"/>
          </a:p>
          <a:p>
            <a:pPr algn="just"/>
            <a:r>
              <a:rPr lang="fr-FR" sz="2800" b="1" dirty="0"/>
              <a:t>Dr Matthieu DERANCOURT </a:t>
            </a:r>
            <a:r>
              <a:rPr lang="fr-FR" sz="2800" dirty="0"/>
              <a:t>– Médecin conseil FHP-MCO</a:t>
            </a:r>
          </a:p>
          <a:p>
            <a:pPr algn="just"/>
            <a:endParaRPr lang="fr-FR" sz="2000" dirty="0"/>
          </a:p>
          <a:p>
            <a:pPr algn="just"/>
            <a:r>
              <a:rPr lang="fr-FR" sz="2800" b="1" dirty="0"/>
              <a:t>Thierry BECHU </a:t>
            </a:r>
            <a:r>
              <a:rPr lang="fr-FR" sz="2800" dirty="0"/>
              <a:t>– Délégué Général FHP MCO</a:t>
            </a:r>
          </a:p>
        </p:txBody>
      </p:sp>
      <p:pic>
        <p:nvPicPr>
          <p:cNvPr id="3" name="Image 2">
            <a:extLst>
              <a:ext uri="{FF2B5EF4-FFF2-40B4-BE49-F238E27FC236}">
                <a16:creationId xmlns:a16="http://schemas.microsoft.com/office/drawing/2014/main" id="{C012E044-F96B-239E-F207-D6A8BCDCBC99}"/>
              </a:ext>
            </a:extLst>
          </p:cNvPr>
          <p:cNvPicPr>
            <a:picLocks noChangeAspect="1"/>
          </p:cNvPicPr>
          <p:nvPr/>
        </p:nvPicPr>
        <p:blipFill>
          <a:blip r:embed="rId3"/>
          <a:stretch>
            <a:fillRect/>
          </a:stretch>
        </p:blipFill>
        <p:spPr>
          <a:xfrm>
            <a:off x="8890612" y="4315548"/>
            <a:ext cx="3193056" cy="1833849"/>
          </a:xfrm>
          <a:prstGeom prst="rect">
            <a:avLst/>
          </a:prstGeom>
        </p:spPr>
      </p:pic>
    </p:spTree>
    <p:extLst>
      <p:ext uri="{BB962C8B-B14F-4D97-AF65-F5344CB8AC3E}">
        <p14:creationId xmlns:p14="http://schemas.microsoft.com/office/powerpoint/2010/main" val="2261329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30</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10486" y="117555"/>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Selon Modalité / Selon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78712" y="784937"/>
            <a:ext cx="11529391" cy="4493538"/>
          </a:xfrm>
          <a:prstGeom prst="rect">
            <a:avLst/>
          </a:prstGeom>
          <a:noFill/>
        </p:spPr>
        <p:txBody>
          <a:bodyPr wrap="square">
            <a:spAutoFit/>
          </a:bodyPr>
          <a:lstStyle/>
          <a:p>
            <a:pPr algn="just"/>
            <a:endParaRPr lang="fr-FR" sz="2200" dirty="0">
              <a:solidFill>
                <a:srgbClr val="141412"/>
              </a:solidFill>
              <a:effectLst/>
              <a:latin typeface="open_sansregular"/>
            </a:endParaRPr>
          </a:p>
          <a:p>
            <a:pPr algn="just"/>
            <a:r>
              <a:rPr lang="fr-FR" sz="2200" dirty="0">
                <a:solidFill>
                  <a:srgbClr val="141412"/>
                </a:solidFill>
                <a:effectLst/>
                <a:latin typeface="open_sansregular"/>
              </a:rPr>
              <a:t>L’autorisation de pratiquer l’activité interventionnelle sous imagerie médicale en cardiologie ne peut être accordée, maintenue ou renouvelée que si le titulaire de l’autorisation respecte, </a:t>
            </a:r>
            <a:r>
              <a:rPr lang="fr-FR" sz="2200" b="1" u="sng" dirty="0">
                <a:solidFill>
                  <a:srgbClr val="141412"/>
                </a:solidFill>
                <a:effectLst/>
                <a:latin typeface="open_sansregular"/>
              </a:rPr>
              <a:t>par site géographique</a:t>
            </a:r>
            <a:r>
              <a:rPr lang="fr-FR" sz="2200" dirty="0">
                <a:solidFill>
                  <a:srgbClr val="141412"/>
                </a:solidFill>
                <a:effectLst/>
                <a:latin typeface="open_sansregular"/>
              </a:rPr>
              <a:t> autorisé, </a:t>
            </a:r>
            <a:r>
              <a:rPr lang="fr-FR" sz="2200" b="1" u="sng" dirty="0">
                <a:solidFill>
                  <a:srgbClr val="141412"/>
                </a:solidFill>
                <a:effectLst/>
                <a:latin typeface="open_sansregular"/>
              </a:rPr>
              <a:t>une activité minimale annuelle fixée</a:t>
            </a:r>
            <a:r>
              <a:rPr lang="fr-FR" sz="2200" dirty="0">
                <a:solidFill>
                  <a:srgbClr val="141412"/>
                </a:solidFill>
                <a:effectLst/>
                <a:latin typeface="open_sansregular"/>
              </a:rPr>
              <a:t>, en tenant compte, le cas échéant, de la nature des actes.</a:t>
            </a:r>
          </a:p>
          <a:p>
            <a:pPr algn="just"/>
            <a:endParaRPr lang="fr-FR" sz="2200" dirty="0">
              <a:solidFill>
                <a:srgbClr val="141412"/>
              </a:solidFill>
              <a:latin typeface="open_sansregular"/>
            </a:endParaRPr>
          </a:p>
          <a:p>
            <a:pPr algn="just"/>
            <a:r>
              <a:rPr lang="fr-FR" sz="2200" b="1" u="sng" dirty="0">
                <a:solidFill>
                  <a:srgbClr val="141412"/>
                </a:solidFill>
                <a:effectLst/>
                <a:latin typeface="open_sansregular"/>
              </a:rPr>
              <a:t>Dans le cadre d’une création</a:t>
            </a:r>
            <a:r>
              <a:rPr lang="fr-FR" sz="2200" dirty="0">
                <a:solidFill>
                  <a:srgbClr val="141412"/>
                </a:solidFill>
                <a:effectLst/>
                <a:latin typeface="open_sansregular"/>
              </a:rPr>
              <a:t>, l’activité minimale annuelle est </a:t>
            </a:r>
            <a:r>
              <a:rPr lang="fr-FR" sz="2200" b="1" u="sng" dirty="0">
                <a:solidFill>
                  <a:srgbClr val="141412"/>
                </a:solidFill>
                <a:effectLst/>
                <a:latin typeface="open_sansregular"/>
              </a:rPr>
              <a:t>prévisionnelle</a:t>
            </a:r>
            <a:r>
              <a:rPr lang="fr-FR" sz="2200" dirty="0">
                <a:solidFill>
                  <a:srgbClr val="141412"/>
                </a:solidFill>
                <a:effectLst/>
                <a:latin typeface="open_sansregular"/>
              </a:rPr>
              <a:t> pour la première année.</a:t>
            </a:r>
          </a:p>
          <a:p>
            <a:pPr algn="just"/>
            <a:endParaRPr lang="fr-FR" sz="2200" dirty="0">
              <a:solidFill>
                <a:srgbClr val="141412"/>
              </a:solidFill>
              <a:latin typeface="open_sansregular"/>
            </a:endParaRPr>
          </a:p>
          <a:p>
            <a:pPr algn="just"/>
            <a:r>
              <a:rPr lang="fr-FR" sz="2200" dirty="0">
                <a:solidFill>
                  <a:srgbClr val="141412"/>
                </a:solidFill>
                <a:effectLst/>
                <a:latin typeface="open_sansregular"/>
              </a:rPr>
              <a:t>En cas de </a:t>
            </a:r>
            <a:r>
              <a:rPr lang="fr-FR" sz="2200" b="1" u="sng" dirty="0">
                <a:solidFill>
                  <a:srgbClr val="141412"/>
                </a:solidFill>
                <a:effectLst/>
                <a:latin typeface="open_sansregular"/>
              </a:rPr>
              <a:t>survenance d’un évènement exceptionnel</a:t>
            </a:r>
            <a:r>
              <a:rPr lang="fr-FR" sz="2200" b="1" dirty="0">
                <a:solidFill>
                  <a:srgbClr val="141412"/>
                </a:solidFill>
                <a:effectLst/>
                <a:latin typeface="open_sansregular"/>
              </a:rPr>
              <a:t> </a:t>
            </a:r>
            <a:r>
              <a:rPr lang="fr-FR" sz="2200" dirty="0">
                <a:solidFill>
                  <a:srgbClr val="141412"/>
                </a:solidFill>
                <a:effectLst/>
                <a:latin typeface="open_sansregular"/>
              </a:rPr>
              <a:t>et temporaire entraînant une baisse significative de l’activité, le </a:t>
            </a:r>
            <a:r>
              <a:rPr lang="fr-FR" sz="2200" b="1" u="sng" dirty="0">
                <a:solidFill>
                  <a:srgbClr val="141412"/>
                </a:solidFill>
                <a:effectLst/>
                <a:latin typeface="open_sansregular"/>
              </a:rPr>
              <a:t>DG ARS </a:t>
            </a:r>
            <a:r>
              <a:rPr lang="fr-FR" sz="2200" dirty="0">
                <a:solidFill>
                  <a:srgbClr val="141412"/>
                </a:solidFill>
                <a:effectLst/>
                <a:latin typeface="open_sansregular"/>
              </a:rPr>
              <a:t>peut, sur demande expresse du titulaire, </a:t>
            </a:r>
            <a:r>
              <a:rPr lang="fr-FR" sz="2200" b="1" u="sng" dirty="0">
                <a:solidFill>
                  <a:srgbClr val="141412"/>
                </a:solidFill>
                <a:effectLst/>
                <a:latin typeface="open_sansregular"/>
              </a:rPr>
              <a:t>sursoir</a:t>
            </a:r>
            <a:r>
              <a:rPr lang="fr-FR" sz="2200" dirty="0">
                <a:solidFill>
                  <a:srgbClr val="141412"/>
                </a:solidFill>
                <a:effectLst/>
                <a:latin typeface="open_sansregular"/>
              </a:rPr>
              <a:t> à cette activité minimale requise pour une </a:t>
            </a:r>
            <a:r>
              <a:rPr lang="fr-FR" sz="2200" b="1" u="sng" dirty="0">
                <a:solidFill>
                  <a:srgbClr val="141412"/>
                </a:solidFill>
                <a:effectLst/>
                <a:latin typeface="open_sansregular"/>
              </a:rPr>
              <a:t>durée maximale d’une année</a:t>
            </a:r>
            <a:r>
              <a:rPr lang="fr-FR" sz="2200" dirty="0">
                <a:solidFill>
                  <a:srgbClr val="141412"/>
                </a:solidFill>
                <a:effectLst/>
                <a:latin typeface="open_sansregular"/>
              </a:rPr>
              <a:t> et dès lors que le titulaire a pris des engagements pour résoudre ledit évènement. </a:t>
            </a:r>
          </a:p>
        </p:txBody>
      </p:sp>
    </p:spTree>
    <p:extLst>
      <p:ext uri="{BB962C8B-B14F-4D97-AF65-F5344CB8AC3E}">
        <p14:creationId xmlns:p14="http://schemas.microsoft.com/office/powerpoint/2010/main" val="350465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31</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10486" y="117555"/>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Selon Modalité / Selon mention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359879" y="1439996"/>
            <a:ext cx="11529391" cy="2462213"/>
          </a:xfrm>
          <a:prstGeom prst="rect">
            <a:avLst/>
          </a:prstGeom>
          <a:noFill/>
        </p:spPr>
        <p:txBody>
          <a:bodyPr wrap="square">
            <a:spAutoFit/>
          </a:bodyPr>
          <a:lstStyle/>
          <a:p>
            <a:pPr algn="just"/>
            <a:r>
              <a:rPr lang="fr-FR" sz="2200" b="1" u="sng" dirty="0">
                <a:solidFill>
                  <a:srgbClr val="141412"/>
                </a:solidFill>
                <a:latin typeface="open_sansregular"/>
              </a:rPr>
              <a:t>Une autorisation dérogeant à l’activité minimale</a:t>
            </a:r>
            <a:r>
              <a:rPr lang="fr-FR" sz="2200" b="1" dirty="0">
                <a:solidFill>
                  <a:srgbClr val="141412"/>
                </a:solidFill>
                <a:latin typeface="open_sansregular"/>
              </a:rPr>
              <a:t> </a:t>
            </a:r>
            <a:r>
              <a:rPr lang="fr-FR" sz="2200" dirty="0">
                <a:solidFill>
                  <a:srgbClr val="141412"/>
                </a:solidFill>
                <a:latin typeface="open_sansregular"/>
              </a:rPr>
              <a:t>peut être accordée ou renouvelée à titre exceptionnel lorsque, après analyse des besoins de la population, l’accès aux autres sites pratiquant l’activité de soins impose des </a:t>
            </a:r>
            <a:r>
              <a:rPr lang="fr-FR" sz="2200" b="1" u="sng" dirty="0">
                <a:solidFill>
                  <a:srgbClr val="141412"/>
                </a:solidFill>
                <a:latin typeface="open_sansregular"/>
              </a:rPr>
              <a:t>temps de trajet excessifs </a:t>
            </a:r>
            <a:r>
              <a:rPr lang="fr-FR" sz="2200" dirty="0">
                <a:solidFill>
                  <a:srgbClr val="141412"/>
                </a:solidFill>
                <a:latin typeface="open_sansregular"/>
              </a:rPr>
              <a:t>à une partie significative de</a:t>
            </a:r>
          </a:p>
          <a:p>
            <a:pPr algn="just"/>
            <a:r>
              <a:rPr lang="fr-FR" sz="2200" dirty="0">
                <a:solidFill>
                  <a:srgbClr val="141412"/>
                </a:solidFill>
                <a:latin typeface="open_sansregular"/>
              </a:rPr>
              <a:t>la population du territoire de santé.</a:t>
            </a:r>
          </a:p>
          <a:p>
            <a:pPr algn="just"/>
            <a:endParaRPr lang="fr-FR" sz="2200" dirty="0">
              <a:solidFill>
                <a:srgbClr val="141412"/>
              </a:solidFill>
              <a:latin typeface="open_sansregular"/>
            </a:endParaRPr>
          </a:p>
          <a:p>
            <a:pPr algn="just"/>
            <a:endParaRPr lang="fr-FR" sz="2200" dirty="0">
              <a:solidFill>
                <a:srgbClr val="141412"/>
              </a:solidFill>
              <a:latin typeface="open_sansregular"/>
            </a:endParaRPr>
          </a:p>
          <a:p>
            <a:pPr algn="just"/>
            <a:endParaRPr lang="fr-FR" sz="2200" dirty="0">
              <a:solidFill>
                <a:srgbClr val="141412"/>
              </a:solidFill>
              <a:latin typeface="open_sansregular"/>
            </a:endParaRPr>
          </a:p>
        </p:txBody>
      </p:sp>
      <p:sp>
        <p:nvSpPr>
          <p:cNvPr id="4" name="ZoneTexte 3">
            <a:extLst>
              <a:ext uri="{FF2B5EF4-FFF2-40B4-BE49-F238E27FC236}">
                <a16:creationId xmlns:a16="http://schemas.microsoft.com/office/drawing/2014/main" id="{3A351934-E598-65FD-F358-E3F54064D830}"/>
              </a:ext>
            </a:extLst>
          </p:cNvPr>
          <p:cNvSpPr txBox="1"/>
          <p:nvPr/>
        </p:nvSpPr>
        <p:spPr>
          <a:xfrm>
            <a:off x="2739879" y="3474614"/>
            <a:ext cx="6249924" cy="1200329"/>
          </a:xfrm>
          <a:prstGeom prst="rect">
            <a:avLst/>
          </a:prstGeom>
          <a:noFill/>
        </p:spPr>
        <p:txBody>
          <a:bodyPr wrap="square">
            <a:spAutoFit/>
          </a:bodyPr>
          <a:lstStyle/>
          <a:p>
            <a:pPr algn="ctr"/>
            <a:r>
              <a:rPr lang="fr-FR" sz="2400" b="1" dirty="0"/>
              <a:t>Nous sommes en attente de la liste officielle des actes CCAM de cardiologie interventionnelle</a:t>
            </a:r>
          </a:p>
        </p:txBody>
      </p:sp>
      <p:pic>
        <p:nvPicPr>
          <p:cNvPr id="5" name="Image 4">
            <a:extLst>
              <a:ext uri="{FF2B5EF4-FFF2-40B4-BE49-F238E27FC236}">
                <a16:creationId xmlns:a16="http://schemas.microsoft.com/office/drawing/2014/main" id="{82D9E9FD-B761-3C69-B545-2C0E11F09275}"/>
              </a:ext>
            </a:extLst>
          </p:cNvPr>
          <p:cNvPicPr>
            <a:picLocks noChangeAspect="1"/>
          </p:cNvPicPr>
          <p:nvPr/>
        </p:nvPicPr>
        <p:blipFill rotWithShape="1">
          <a:blip r:embed="rId3"/>
          <a:srcRect b="6911"/>
          <a:stretch/>
        </p:blipFill>
        <p:spPr>
          <a:xfrm>
            <a:off x="5417616" y="4674943"/>
            <a:ext cx="1053733" cy="1021035"/>
          </a:xfrm>
          <a:prstGeom prst="rect">
            <a:avLst/>
          </a:prstGeom>
        </p:spPr>
      </p:pic>
    </p:spTree>
    <p:extLst>
      <p:ext uri="{BB962C8B-B14F-4D97-AF65-F5344CB8AC3E}">
        <p14:creationId xmlns:p14="http://schemas.microsoft.com/office/powerpoint/2010/main" val="44153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32</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357991" y="117555"/>
            <a:ext cx="7307959"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 Rythmologie interventionnelle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10" name="Tableau 9">
            <a:extLst>
              <a:ext uri="{FF2B5EF4-FFF2-40B4-BE49-F238E27FC236}">
                <a16:creationId xmlns:a16="http://schemas.microsoft.com/office/drawing/2014/main" id="{02B98B48-DB43-40E3-E7F9-10BE93FA961C}"/>
              </a:ext>
            </a:extLst>
          </p:cNvPr>
          <p:cNvGraphicFramePr>
            <a:graphicFrameLocks noGrp="1"/>
          </p:cNvGraphicFramePr>
          <p:nvPr>
            <p:extLst>
              <p:ext uri="{D42A27DB-BD31-4B8C-83A1-F6EECF244321}">
                <p14:modId xmlns:p14="http://schemas.microsoft.com/office/powerpoint/2010/main" val="2015857515"/>
              </p:ext>
            </p:extLst>
          </p:nvPr>
        </p:nvGraphicFramePr>
        <p:xfrm>
          <a:off x="526050" y="829259"/>
          <a:ext cx="11225212" cy="4841748"/>
        </p:xfrm>
        <a:graphic>
          <a:graphicData uri="http://schemas.openxmlformats.org/drawingml/2006/table">
            <a:tbl>
              <a:tblPr firstRow="1" firstCol="1" bandRow="1">
                <a:tableStyleId>{5C22544A-7EE6-4342-B048-85BDC9FD1C3A}</a:tableStyleId>
              </a:tblPr>
              <a:tblGrid>
                <a:gridCol w="5612606">
                  <a:extLst>
                    <a:ext uri="{9D8B030D-6E8A-4147-A177-3AD203B41FA5}">
                      <a16:colId xmlns:a16="http://schemas.microsoft.com/office/drawing/2014/main" val="3206508832"/>
                    </a:ext>
                  </a:extLst>
                </a:gridCol>
                <a:gridCol w="5612606">
                  <a:extLst>
                    <a:ext uri="{9D8B030D-6E8A-4147-A177-3AD203B41FA5}">
                      <a16:colId xmlns:a16="http://schemas.microsoft.com/office/drawing/2014/main" val="2323893297"/>
                    </a:ext>
                  </a:extLst>
                </a:gridCol>
              </a:tblGrid>
              <a:tr h="265999">
                <a:tc>
                  <a:txBody>
                    <a:bodyPr/>
                    <a:lstStyle/>
                    <a:p>
                      <a:pPr algn="ctr">
                        <a:lnSpc>
                          <a:spcPct val="107000"/>
                        </a:lnSpc>
                        <a:spcAft>
                          <a:spcPts val="800"/>
                        </a:spcAft>
                      </a:pPr>
                      <a:r>
                        <a:rPr lang="fr-FR" sz="2000" dirty="0">
                          <a:effectLst/>
                        </a:rPr>
                        <a:t>Avant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rPr>
                        <a:t>Après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1203762"/>
                  </a:ext>
                </a:extLst>
              </a:tr>
              <a:tr h="4514595">
                <a:tc>
                  <a:txBody>
                    <a:bodyPr/>
                    <a:lstStyle/>
                    <a:p>
                      <a:pPr>
                        <a:lnSpc>
                          <a:spcPct val="107000"/>
                        </a:lnSpc>
                        <a:spcAft>
                          <a:spcPts val="800"/>
                        </a:spcAft>
                      </a:pPr>
                      <a:r>
                        <a:rPr lang="fr-FR" sz="2000" u="sng" dirty="0">
                          <a:effectLst/>
                        </a:rPr>
                        <a:t>Activités de type 1</a:t>
                      </a:r>
                      <a:endParaRPr lang="fr-FR" sz="2000" dirty="0">
                        <a:effectLst/>
                      </a:endParaRPr>
                    </a:p>
                    <a:p>
                      <a:pPr>
                        <a:lnSpc>
                          <a:spcPct val="107000"/>
                        </a:lnSpc>
                        <a:spcAft>
                          <a:spcPts val="800"/>
                        </a:spcAft>
                      </a:pPr>
                      <a:r>
                        <a:rPr lang="fr-FR" sz="2000" dirty="0">
                          <a:effectLst/>
                        </a:rPr>
                        <a:t> </a:t>
                      </a:r>
                    </a:p>
                    <a:p>
                      <a:pPr>
                        <a:lnSpc>
                          <a:spcPct val="107000"/>
                        </a:lnSpc>
                        <a:spcAft>
                          <a:spcPts val="800"/>
                        </a:spcAft>
                      </a:pPr>
                      <a:r>
                        <a:rPr lang="fr-FR" sz="2000" b="0" dirty="0">
                          <a:effectLst/>
                        </a:rPr>
                        <a:t>50 procédures d’ablation endocavitaire hors ablation jonction atrio-ventriculaire</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a) </a:t>
                      </a:r>
                      <a:r>
                        <a:rPr lang="fr-FR" sz="2000" u="sng" dirty="0">
                          <a:effectLst/>
                        </a:rPr>
                        <a:t>Mention A</a:t>
                      </a:r>
                      <a:r>
                        <a:rPr lang="fr-FR" sz="2000" dirty="0">
                          <a:effectLst/>
                        </a:rPr>
                        <a:t> : 50 actes dont 10 procédures diagnostiques</a:t>
                      </a:r>
                      <a:r>
                        <a:rPr lang="fr-FR" sz="2000" b="1" dirty="0">
                          <a:solidFill>
                            <a:srgbClr val="FF0000"/>
                          </a:solidFill>
                          <a:effectLst/>
                        </a:rPr>
                        <a:t>*</a:t>
                      </a:r>
                      <a:r>
                        <a:rPr lang="fr-FR" sz="2000" dirty="0">
                          <a:effectLst/>
                        </a:rPr>
                        <a:t> ;</a:t>
                      </a:r>
                    </a:p>
                    <a:p>
                      <a:pPr>
                        <a:lnSpc>
                          <a:spcPct val="107000"/>
                        </a:lnSpc>
                        <a:spcAft>
                          <a:spcPts val="800"/>
                        </a:spcAft>
                      </a:pPr>
                      <a:r>
                        <a:rPr lang="fr-FR" sz="2000" dirty="0">
                          <a:effectLst/>
                        </a:rPr>
                        <a:t>b) </a:t>
                      </a:r>
                      <a:r>
                        <a:rPr lang="fr-FR" sz="2000" u="sng" dirty="0">
                          <a:effectLst/>
                        </a:rPr>
                        <a:t>Mention B</a:t>
                      </a:r>
                      <a:r>
                        <a:rPr lang="fr-FR" sz="2000" dirty="0">
                          <a:effectLst/>
                        </a:rPr>
                        <a:t> : 100 actes par an dont 50 actes d’ablation atriale droite ou atrioventriculaire, et 50 poses de défibrillateurs et/ou de stimulateurs multisites ;</a:t>
                      </a:r>
                    </a:p>
                    <a:p>
                      <a:pPr>
                        <a:lnSpc>
                          <a:spcPct val="107000"/>
                        </a:lnSpc>
                        <a:spcAft>
                          <a:spcPts val="800"/>
                        </a:spcAft>
                      </a:pPr>
                      <a:r>
                        <a:rPr lang="fr-FR" sz="2000" dirty="0">
                          <a:effectLst/>
                        </a:rPr>
                        <a:t>c) </a:t>
                      </a:r>
                      <a:r>
                        <a:rPr lang="fr-FR" sz="2000" u="sng" dirty="0">
                          <a:effectLst/>
                        </a:rPr>
                        <a:t>Mention C</a:t>
                      </a:r>
                      <a:r>
                        <a:rPr lang="fr-FR" sz="2000" dirty="0">
                          <a:effectLst/>
                        </a:rPr>
                        <a:t> : 100 actes d’ablation atriale avec abord </a:t>
                      </a:r>
                      <a:r>
                        <a:rPr lang="fr-FR" sz="2000" dirty="0" err="1">
                          <a:effectLst/>
                        </a:rPr>
                        <a:t>transeptal</a:t>
                      </a:r>
                      <a:r>
                        <a:rPr lang="fr-FR" sz="2000" dirty="0">
                          <a:effectLst/>
                        </a:rPr>
                        <a:t> ;</a:t>
                      </a:r>
                    </a:p>
                    <a:p>
                      <a:pPr>
                        <a:lnSpc>
                          <a:spcPct val="107000"/>
                        </a:lnSpc>
                        <a:spcAft>
                          <a:spcPts val="800"/>
                        </a:spcAft>
                      </a:pPr>
                      <a:r>
                        <a:rPr lang="fr-FR" sz="2000" dirty="0">
                          <a:effectLst/>
                        </a:rPr>
                        <a:t>d) </a:t>
                      </a:r>
                      <a:r>
                        <a:rPr lang="fr-FR" sz="2000" u="sng" dirty="0">
                          <a:effectLst/>
                        </a:rPr>
                        <a:t>Mention D</a:t>
                      </a:r>
                      <a:r>
                        <a:rPr lang="fr-FR" sz="2000" dirty="0">
                          <a:effectLst/>
                        </a:rPr>
                        <a:t> : pour les sites qui réalisent des actes de rythmologie chez un patient ayant une cardiopathie congénitale complexe : 100 actes d’ablation atriale avec abord </a:t>
                      </a:r>
                      <a:r>
                        <a:rPr lang="fr-FR" sz="2000" dirty="0" err="1">
                          <a:effectLst/>
                        </a:rPr>
                        <a:t>transeptal</a:t>
                      </a:r>
                      <a:r>
                        <a:rPr lang="fr-FR" sz="2000" dirty="0">
                          <a:effectLst/>
                        </a:rPr>
                        <a:t> ou 100 ablations congénitales.</a:t>
                      </a:r>
                    </a:p>
                  </a:txBody>
                  <a:tcPr marL="68580" marR="68580" marT="0" marB="0"/>
                </a:tc>
                <a:extLst>
                  <a:ext uri="{0D108BD9-81ED-4DB2-BD59-A6C34878D82A}">
                    <a16:rowId xmlns:a16="http://schemas.microsoft.com/office/drawing/2014/main" val="3092937351"/>
                  </a:ext>
                </a:extLst>
              </a:tr>
            </a:tbl>
          </a:graphicData>
        </a:graphic>
      </p:graphicFrame>
      <p:pic>
        <p:nvPicPr>
          <p:cNvPr id="2" name="Image 1">
            <a:extLst>
              <a:ext uri="{FF2B5EF4-FFF2-40B4-BE49-F238E27FC236}">
                <a16:creationId xmlns:a16="http://schemas.microsoft.com/office/drawing/2014/main" id="{420A643E-38A3-B841-8EC8-B682D152A636}"/>
              </a:ext>
            </a:extLst>
          </p:cNvPr>
          <p:cNvPicPr>
            <a:picLocks noChangeAspect="1"/>
          </p:cNvPicPr>
          <p:nvPr/>
        </p:nvPicPr>
        <p:blipFill>
          <a:blip r:embed="rId3">
            <a:alphaModFix amt="52000"/>
          </a:blip>
          <a:stretch>
            <a:fillRect/>
          </a:stretch>
        </p:blipFill>
        <p:spPr>
          <a:xfrm>
            <a:off x="5137371" y="4656865"/>
            <a:ext cx="950469" cy="950469"/>
          </a:xfrm>
          <a:prstGeom prst="rect">
            <a:avLst/>
          </a:prstGeom>
        </p:spPr>
      </p:pic>
      <p:sp>
        <p:nvSpPr>
          <p:cNvPr id="3" name="ZoneTexte 2">
            <a:extLst>
              <a:ext uri="{FF2B5EF4-FFF2-40B4-BE49-F238E27FC236}">
                <a16:creationId xmlns:a16="http://schemas.microsoft.com/office/drawing/2014/main" id="{5BCF63C6-DCB9-53FA-3D7A-F9415A6893C6}"/>
              </a:ext>
            </a:extLst>
          </p:cNvPr>
          <p:cNvSpPr txBox="1"/>
          <p:nvPr/>
        </p:nvSpPr>
        <p:spPr>
          <a:xfrm>
            <a:off x="3492229" y="5844075"/>
            <a:ext cx="8599251" cy="369332"/>
          </a:xfrm>
          <a:prstGeom prst="rect">
            <a:avLst/>
          </a:prstGeom>
          <a:noFill/>
        </p:spPr>
        <p:txBody>
          <a:bodyPr wrap="square" rtlCol="0">
            <a:spAutoFit/>
          </a:bodyPr>
          <a:lstStyle/>
          <a:p>
            <a:r>
              <a:rPr lang="fr-FR" sz="1800" b="1" i="1" dirty="0">
                <a:solidFill>
                  <a:srgbClr val="FF0000"/>
                </a:solidFill>
                <a:effectLst/>
              </a:rPr>
              <a:t>* </a:t>
            </a:r>
            <a:r>
              <a:rPr lang="fr-FR" i="1" dirty="0"/>
              <a:t>Actes diagnostiques : explorations électrophysiologiques</a:t>
            </a:r>
          </a:p>
        </p:txBody>
      </p:sp>
    </p:spTree>
    <p:extLst>
      <p:ext uri="{BB962C8B-B14F-4D97-AF65-F5344CB8AC3E}">
        <p14:creationId xmlns:p14="http://schemas.microsoft.com/office/powerpoint/2010/main" val="482365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2123CBF-14D5-A14E-2726-7C480162CE1C}"/>
              </a:ext>
            </a:extLst>
          </p:cNvPr>
          <p:cNvPicPr>
            <a:picLocks noChangeAspect="1"/>
          </p:cNvPicPr>
          <p:nvPr/>
        </p:nvPicPr>
        <p:blipFill>
          <a:blip r:embed="rId3"/>
          <a:stretch>
            <a:fillRect/>
          </a:stretch>
        </p:blipFill>
        <p:spPr>
          <a:xfrm>
            <a:off x="1915484" y="1071662"/>
            <a:ext cx="8361032" cy="3049721"/>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33</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357991" y="117555"/>
            <a:ext cx="7307959"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 Rythmologie interventionnelle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6" name="ZoneTexte 5">
            <a:extLst>
              <a:ext uri="{FF2B5EF4-FFF2-40B4-BE49-F238E27FC236}">
                <a16:creationId xmlns:a16="http://schemas.microsoft.com/office/drawing/2014/main" id="{2D44B080-446B-1A2F-D56A-11C45648A2D2}"/>
              </a:ext>
            </a:extLst>
          </p:cNvPr>
          <p:cNvSpPr txBox="1"/>
          <p:nvPr/>
        </p:nvSpPr>
        <p:spPr>
          <a:xfrm>
            <a:off x="2490280" y="1221390"/>
            <a:ext cx="2247090" cy="400110"/>
          </a:xfrm>
          <a:prstGeom prst="rect">
            <a:avLst/>
          </a:prstGeom>
          <a:noFill/>
        </p:spPr>
        <p:txBody>
          <a:bodyPr wrap="square" rtlCol="0">
            <a:spAutoFit/>
          </a:bodyPr>
          <a:lstStyle/>
          <a:p>
            <a:pPr algn="ctr"/>
            <a:r>
              <a:rPr lang="fr-FR" sz="2000" b="1" u="sng" dirty="0"/>
              <a:t>Mention A</a:t>
            </a:r>
          </a:p>
        </p:txBody>
      </p:sp>
      <p:pic>
        <p:nvPicPr>
          <p:cNvPr id="14" name="Image 13">
            <a:extLst>
              <a:ext uri="{FF2B5EF4-FFF2-40B4-BE49-F238E27FC236}">
                <a16:creationId xmlns:a16="http://schemas.microsoft.com/office/drawing/2014/main" id="{A3BC0EA0-9EF0-B002-62D3-0E2B304E0116}"/>
              </a:ext>
            </a:extLst>
          </p:cNvPr>
          <p:cNvPicPr>
            <a:picLocks noChangeAspect="1"/>
          </p:cNvPicPr>
          <p:nvPr/>
        </p:nvPicPr>
        <p:blipFill>
          <a:blip r:embed="rId4"/>
          <a:stretch>
            <a:fillRect/>
          </a:stretch>
        </p:blipFill>
        <p:spPr>
          <a:xfrm>
            <a:off x="2812039" y="4682452"/>
            <a:ext cx="6772275" cy="1476375"/>
          </a:xfrm>
          <a:prstGeom prst="rect">
            <a:avLst/>
          </a:prstGeom>
        </p:spPr>
      </p:pic>
      <p:pic>
        <p:nvPicPr>
          <p:cNvPr id="16" name="Image 15">
            <a:extLst>
              <a:ext uri="{FF2B5EF4-FFF2-40B4-BE49-F238E27FC236}">
                <a16:creationId xmlns:a16="http://schemas.microsoft.com/office/drawing/2014/main" id="{D5AEC59A-789A-C895-CBC7-91EA8390CB94}"/>
              </a:ext>
            </a:extLst>
          </p:cNvPr>
          <p:cNvPicPr>
            <a:picLocks noChangeAspect="1"/>
          </p:cNvPicPr>
          <p:nvPr/>
        </p:nvPicPr>
        <p:blipFill>
          <a:blip r:embed="rId5"/>
          <a:stretch>
            <a:fillRect/>
          </a:stretch>
        </p:blipFill>
        <p:spPr>
          <a:xfrm>
            <a:off x="154345" y="835333"/>
            <a:ext cx="1079771" cy="1572333"/>
          </a:xfrm>
          <a:prstGeom prst="rect">
            <a:avLst/>
          </a:prstGeom>
        </p:spPr>
      </p:pic>
    </p:spTree>
    <p:extLst>
      <p:ext uri="{BB962C8B-B14F-4D97-AF65-F5344CB8AC3E}">
        <p14:creationId xmlns:p14="http://schemas.microsoft.com/office/powerpoint/2010/main" val="41796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34ABCD-28B2-61E5-04DE-E98820047696}"/>
              </a:ext>
            </a:extLst>
          </p:cNvPr>
          <p:cNvPicPr>
            <a:picLocks noChangeAspect="1"/>
          </p:cNvPicPr>
          <p:nvPr/>
        </p:nvPicPr>
        <p:blipFill>
          <a:blip r:embed="rId3"/>
          <a:stretch>
            <a:fillRect/>
          </a:stretch>
        </p:blipFill>
        <p:spPr>
          <a:xfrm>
            <a:off x="1794398" y="681423"/>
            <a:ext cx="8008966" cy="4066263"/>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34</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357991" y="117555"/>
            <a:ext cx="7307959"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 Rythmologie interventionnelle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6" name="ZoneTexte 5">
            <a:extLst>
              <a:ext uri="{FF2B5EF4-FFF2-40B4-BE49-F238E27FC236}">
                <a16:creationId xmlns:a16="http://schemas.microsoft.com/office/drawing/2014/main" id="{2D44B080-446B-1A2F-D56A-11C45648A2D2}"/>
              </a:ext>
            </a:extLst>
          </p:cNvPr>
          <p:cNvSpPr txBox="1"/>
          <p:nvPr/>
        </p:nvSpPr>
        <p:spPr>
          <a:xfrm>
            <a:off x="2198450" y="1047894"/>
            <a:ext cx="2247090" cy="400110"/>
          </a:xfrm>
          <a:prstGeom prst="rect">
            <a:avLst/>
          </a:prstGeom>
          <a:noFill/>
        </p:spPr>
        <p:txBody>
          <a:bodyPr wrap="square" rtlCol="0">
            <a:spAutoFit/>
          </a:bodyPr>
          <a:lstStyle/>
          <a:p>
            <a:pPr algn="ctr"/>
            <a:r>
              <a:rPr lang="fr-FR" sz="2000" b="1" u="sng" dirty="0"/>
              <a:t>Mention B</a:t>
            </a:r>
          </a:p>
        </p:txBody>
      </p:sp>
      <p:pic>
        <p:nvPicPr>
          <p:cNvPr id="5" name="Image 4">
            <a:extLst>
              <a:ext uri="{FF2B5EF4-FFF2-40B4-BE49-F238E27FC236}">
                <a16:creationId xmlns:a16="http://schemas.microsoft.com/office/drawing/2014/main" id="{1D513A8F-4DCD-013F-8EC7-99E6EF084A7F}"/>
              </a:ext>
            </a:extLst>
          </p:cNvPr>
          <p:cNvPicPr>
            <a:picLocks noChangeAspect="1"/>
          </p:cNvPicPr>
          <p:nvPr/>
        </p:nvPicPr>
        <p:blipFill>
          <a:blip r:embed="rId4"/>
          <a:stretch>
            <a:fillRect/>
          </a:stretch>
        </p:blipFill>
        <p:spPr>
          <a:xfrm>
            <a:off x="175504" y="4601322"/>
            <a:ext cx="6743700" cy="990600"/>
          </a:xfrm>
          <a:prstGeom prst="rect">
            <a:avLst/>
          </a:prstGeom>
        </p:spPr>
      </p:pic>
      <p:pic>
        <p:nvPicPr>
          <p:cNvPr id="9" name="Image 8">
            <a:extLst>
              <a:ext uri="{FF2B5EF4-FFF2-40B4-BE49-F238E27FC236}">
                <a16:creationId xmlns:a16="http://schemas.microsoft.com/office/drawing/2014/main" id="{CCDCD12F-D06E-E5A4-EAAA-5B8B98B74711}"/>
              </a:ext>
            </a:extLst>
          </p:cNvPr>
          <p:cNvPicPr>
            <a:picLocks noChangeAspect="1"/>
          </p:cNvPicPr>
          <p:nvPr/>
        </p:nvPicPr>
        <p:blipFill>
          <a:blip r:embed="rId5"/>
          <a:stretch>
            <a:fillRect/>
          </a:stretch>
        </p:blipFill>
        <p:spPr>
          <a:xfrm>
            <a:off x="5532916" y="5261773"/>
            <a:ext cx="6515100" cy="1047750"/>
          </a:xfrm>
          <a:prstGeom prst="rect">
            <a:avLst/>
          </a:prstGeom>
        </p:spPr>
      </p:pic>
      <p:pic>
        <p:nvPicPr>
          <p:cNvPr id="10" name="Image 9">
            <a:extLst>
              <a:ext uri="{FF2B5EF4-FFF2-40B4-BE49-F238E27FC236}">
                <a16:creationId xmlns:a16="http://schemas.microsoft.com/office/drawing/2014/main" id="{51E761F4-6E11-3026-004E-64FFE0599903}"/>
              </a:ext>
            </a:extLst>
          </p:cNvPr>
          <p:cNvPicPr>
            <a:picLocks noChangeAspect="1"/>
          </p:cNvPicPr>
          <p:nvPr/>
        </p:nvPicPr>
        <p:blipFill>
          <a:blip r:embed="rId6"/>
          <a:stretch>
            <a:fillRect/>
          </a:stretch>
        </p:blipFill>
        <p:spPr>
          <a:xfrm>
            <a:off x="169876" y="775520"/>
            <a:ext cx="1079771" cy="1572333"/>
          </a:xfrm>
          <a:prstGeom prst="rect">
            <a:avLst/>
          </a:prstGeom>
        </p:spPr>
      </p:pic>
    </p:spTree>
    <p:extLst>
      <p:ext uri="{BB962C8B-B14F-4D97-AF65-F5344CB8AC3E}">
        <p14:creationId xmlns:p14="http://schemas.microsoft.com/office/powerpoint/2010/main" val="101293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95F85E8-4BA8-0C41-C8A0-9A0CA6690433}"/>
              </a:ext>
            </a:extLst>
          </p:cNvPr>
          <p:cNvPicPr>
            <a:picLocks noChangeAspect="1"/>
          </p:cNvPicPr>
          <p:nvPr/>
        </p:nvPicPr>
        <p:blipFill>
          <a:blip r:embed="rId3"/>
          <a:stretch>
            <a:fillRect/>
          </a:stretch>
        </p:blipFill>
        <p:spPr>
          <a:xfrm>
            <a:off x="1737456" y="782211"/>
            <a:ext cx="7886849" cy="3507687"/>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35</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357991" y="117555"/>
            <a:ext cx="7307959"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 Rythmologie interventionnelle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6" name="ZoneTexte 5">
            <a:extLst>
              <a:ext uri="{FF2B5EF4-FFF2-40B4-BE49-F238E27FC236}">
                <a16:creationId xmlns:a16="http://schemas.microsoft.com/office/drawing/2014/main" id="{2D44B080-446B-1A2F-D56A-11C45648A2D2}"/>
              </a:ext>
            </a:extLst>
          </p:cNvPr>
          <p:cNvSpPr txBox="1"/>
          <p:nvPr/>
        </p:nvSpPr>
        <p:spPr>
          <a:xfrm>
            <a:off x="2198450" y="1047894"/>
            <a:ext cx="2247090" cy="400110"/>
          </a:xfrm>
          <a:prstGeom prst="rect">
            <a:avLst/>
          </a:prstGeom>
          <a:noFill/>
        </p:spPr>
        <p:txBody>
          <a:bodyPr wrap="square" rtlCol="0">
            <a:spAutoFit/>
          </a:bodyPr>
          <a:lstStyle/>
          <a:p>
            <a:pPr algn="ctr"/>
            <a:r>
              <a:rPr lang="fr-FR" sz="2000" b="1" u="sng" dirty="0"/>
              <a:t>Mention C</a:t>
            </a:r>
          </a:p>
        </p:txBody>
      </p:sp>
      <p:pic>
        <p:nvPicPr>
          <p:cNvPr id="12" name="Image 11">
            <a:extLst>
              <a:ext uri="{FF2B5EF4-FFF2-40B4-BE49-F238E27FC236}">
                <a16:creationId xmlns:a16="http://schemas.microsoft.com/office/drawing/2014/main" id="{0B0AB632-1368-5C1D-A464-9D6B67FF0C81}"/>
              </a:ext>
            </a:extLst>
          </p:cNvPr>
          <p:cNvPicPr>
            <a:picLocks noChangeAspect="1"/>
          </p:cNvPicPr>
          <p:nvPr/>
        </p:nvPicPr>
        <p:blipFill>
          <a:blip r:embed="rId4"/>
          <a:stretch>
            <a:fillRect/>
          </a:stretch>
        </p:blipFill>
        <p:spPr>
          <a:xfrm>
            <a:off x="2743200" y="4505181"/>
            <a:ext cx="6705600" cy="1304925"/>
          </a:xfrm>
          <a:prstGeom prst="rect">
            <a:avLst/>
          </a:prstGeom>
        </p:spPr>
      </p:pic>
      <p:pic>
        <p:nvPicPr>
          <p:cNvPr id="13" name="Image 12">
            <a:extLst>
              <a:ext uri="{FF2B5EF4-FFF2-40B4-BE49-F238E27FC236}">
                <a16:creationId xmlns:a16="http://schemas.microsoft.com/office/drawing/2014/main" id="{2B724404-11D6-9727-1CCE-2CBFD0D3E9BD}"/>
              </a:ext>
            </a:extLst>
          </p:cNvPr>
          <p:cNvPicPr>
            <a:picLocks noChangeAspect="1"/>
          </p:cNvPicPr>
          <p:nvPr/>
        </p:nvPicPr>
        <p:blipFill>
          <a:blip r:embed="rId5"/>
          <a:stretch>
            <a:fillRect/>
          </a:stretch>
        </p:blipFill>
        <p:spPr>
          <a:xfrm>
            <a:off x="117800" y="782211"/>
            <a:ext cx="1079771" cy="1572333"/>
          </a:xfrm>
          <a:prstGeom prst="rect">
            <a:avLst/>
          </a:prstGeom>
        </p:spPr>
      </p:pic>
    </p:spTree>
    <p:extLst>
      <p:ext uri="{BB962C8B-B14F-4D97-AF65-F5344CB8AC3E}">
        <p14:creationId xmlns:p14="http://schemas.microsoft.com/office/powerpoint/2010/main" val="4217408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1F5284-AE6B-D674-F9CD-273271989EC2}"/>
              </a:ext>
            </a:extLst>
          </p:cNvPr>
          <p:cNvPicPr>
            <a:picLocks noChangeAspect="1"/>
          </p:cNvPicPr>
          <p:nvPr/>
        </p:nvPicPr>
        <p:blipFill>
          <a:blip r:embed="rId3"/>
          <a:stretch>
            <a:fillRect/>
          </a:stretch>
        </p:blipFill>
        <p:spPr>
          <a:xfrm>
            <a:off x="1926127" y="806530"/>
            <a:ext cx="7887450" cy="3305529"/>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36</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357991" y="117555"/>
            <a:ext cx="7307959"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Modalité Rythmologie interventionnelle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6" name="ZoneTexte 5">
            <a:extLst>
              <a:ext uri="{FF2B5EF4-FFF2-40B4-BE49-F238E27FC236}">
                <a16:creationId xmlns:a16="http://schemas.microsoft.com/office/drawing/2014/main" id="{2D44B080-446B-1A2F-D56A-11C45648A2D2}"/>
              </a:ext>
            </a:extLst>
          </p:cNvPr>
          <p:cNvSpPr txBox="1"/>
          <p:nvPr/>
        </p:nvSpPr>
        <p:spPr>
          <a:xfrm>
            <a:off x="2198450" y="1047894"/>
            <a:ext cx="2247090" cy="400110"/>
          </a:xfrm>
          <a:prstGeom prst="rect">
            <a:avLst/>
          </a:prstGeom>
          <a:noFill/>
        </p:spPr>
        <p:txBody>
          <a:bodyPr wrap="square" rtlCol="0">
            <a:spAutoFit/>
          </a:bodyPr>
          <a:lstStyle/>
          <a:p>
            <a:pPr algn="ctr"/>
            <a:r>
              <a:rPr lang="fr-FR" sz="2000" b="1" u="sng" dirty="0"/>
              <a:t>Mention D</a:t>
            </a:r>
          </a:p>
        </p:txBody>
      </p:sp>
      <p:pic>
        <p:nvPicPr>
          <p:cNvPr id="8" name="Image 7">
            <a:extLst>
              <a:ext uri="{FF2B5EF4-FFF2-40B4-BE49-F238E27FC236}">
                <a16:creationId xmlns:a16="http://schemas.microsoft.com/office/drawing/2014/main" id="{F0E1A4A7-EB6D-2D29-0CA4-B878D73A4161}"/>
              </a:ext>
            </a:extLst>
          </p:cNvPr>
          <p:cNvPicPr>
            <a:picLocks noChangeAspect="1"/>
          </p:cNvPicPr>
          <p:nvPr/>
        </p:nvPicPr>
        <p:blipFill>
          <a:blip r:embed="rId4"/>
          <a:stretch>
            <a:fillRect/>
          </a:stretch>
        </p:blipFill>
        <p:spPr>
          <a:xfrm>
            <a:off x="2738437" y="4353423"/>
            <a:ext cx="6715125" cy="1676400"/>
          </a:xfrm>
          <a:prstGeom prst="rect">
            <a:avLst/>
          </a:prstGeom>
        </p:spPr>
      </p:pic>
      <p:pic>
        <p:nvPicPr>
          <p:cNvPr id="9" name="Image 8">
            <a:extLst>
              <a:ext uri="{FF2B5EF4-FFF2-40B4-BE49-F238E27FC236}">
                <a16:creationId xmlns:a16="http://schemas.microsoft.com/office/drawing/2014/main" id="{0D878A5B-4957-3708-8BF2-1956899978D6}"/>
              </a:ext>
            </a:extLst>
          </p:cNvPr>
          <p:cNvPicPr>
            <a:picLocks noChangeAspect="1"/>
          </p:cNvPicPr>
          <p:nvPr/>
        </p:nvPicPr>
        <p:blipFill>
          <a:blip r:embed="rId5"/>
          <a:stretch>
            <a:fillRect/>
          </a:stretch>
        </p:blipFill>
        <p:spPr>
          <a:xfrm>
            <a:off x="73754" y="806530"/>
            <a:ext cx="1079771" cy="1572333"/>
          </a:xfrm>
          <a:prstGeom prst="rect">
            <a:avLst/>
          </a:prstGeom>
        </p:spPr>
      </p:pic>
    </p:spTree>
    <p:extLst>
      <p:ext uri="{BB962C8B-B14F-4D97-AF65-F5344CB8AC3E}">
        <p14:creationId xmlns:p14="http://schemas.microsoft.com/office/powerpoint/2010/main" val="3369379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37</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2277029" y="117555"/>
            <a:ext cx="991497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Modalité Cardiopathies congénitales hors rythmologie </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2" name="Tableau 1">
            <a:extLst>
              <a:ext uri="{FF2B5EF4-FFF2-40B4-BE49-F238E27FC236}">
                <a16:creationId xmlns:a16="http://schemas.microsoft.com/office/drawing/2014/main" id="{B5793B23-5A82-7200-1238-23970333037D}"/>
              </a:ext>
            </a:extLst>
          </p:cNvPr>
          <p:cNvGraphicFramePr>
            <a:graphicFrameLocks noGrp="1"/>
          </p:cNvGraphicFramePr>
          <p:nvPr>
            <p:extLst>
              <p:ext uri="{D42A27DB-BD31-4B8C-83A1-F6EECF244321}">
                <p14:modId xmlns:p14="http://schemas.microsoft.com/office/powerpoint/2010/main" val="452480080"/>
              </p:ext>
            </p:extLst>
          </p:nvPr>
        </p:nvGraphicFramePr>
        <p:xfrm>
          <a:off x="942543" y="1188845"/>
          <a:ext cx="10526368" cy="4518167"/>
        </p:xfrm>
        <a:graphic>
          <a:graphicData uri="http://schemas.openxmlformats.org/drawingml/2006/table">
            <a:tbl>
              <a:tblPr firstRow="1" firstCol="1" bandRow="1">
                <a:tableStyleId>{5C22544A-7EE6-4342-B048-85BDC9FD1C3A}</a:tableStyleId>
              </a:tblPr>
              <a:tblGrid>
                <a:gridCol w="5263184">
                  <a:extLst>
                    <a:ext uri="{9D8B030D-6E8A-4147-A177-3AD203B41FA5}">
                      <a16:colId xmlns:a16="http://schemas.microsoft.com/office/drawing/2014/main" val="3241590092"/>
                    </a:ext>
                  </a:extLst>
                </a:gridCol>
                <a:gridCol w="5263184">
                  <a:extLst>
                    <a:ext uri="{9D8B030D-6E8A-4147-A177-3AD203B41FA5}">
                      <a16:colId xmlns:a16="http://schemas.microsoft.com/office/drawing/2014/main" val="370582238"/>
                    </a:ext>
                  </a:extLst>
                </a:gridCol>
              </a:tblGrid>
              <a:tr h="501502">
                <a:tc>
                  <a:txBody>
                    <a:bodyPr/>
                    <a:lstStyle/>
                    <a:p>
                      <a:pPr algn="ctr">
                        <a:lnSpc>
                          <a:spcPct val="107000"/>
                        </a:lnSpc>
                        <a:spcAft>
                          <a:spcPts val="800"/>
                        </a:spcAft>
                      </a:pPr>
                      <a:r>
                        <a:rPr lang="fr-FR" sz="2000" dirty="0">
                          <a:effectLst/>
                        </a:rPr>
                        <a:t>Avant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rPr>
                        <a:t>Après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173729"/>
                  </a:ext>
                </a:extLst>
              </a:tr>
              <a:tr h="4016665">
                <a:tc>
                  <a:txBody>
                    <a:bodyPr/>
                    <a:lstStyle/>
                    <a:p>
                      <a:pPr>
                        <a:lnSpc>
                          <a:spcPct val="107000"/>
                        </a:lnSpc>
                        <a:spcAft>
                          <a:spcPts val="800"/>
                        </a:spcAft>
                      </a:pPr>
                      <a:r>
                        <a:rPr lang="fr-FR" sz="2000" u="sng" dirty="0">
                          <a:effectLst/>
                        </a:rPr>
                        <a:t>Activités de type 2</a:t>
                      </a:r>
                      <a:endParaRPr lang="fr-FR" sz="2000" dirty="0">
                        <a:effectLst/>
                      </a:endParaRPr>
                    </a:p>
                    <a:p>
                      <a:pPr>
                        <a:lnSpc>
                          <a:spcPct val="107000"/>
                        </a:lnSpc>
                        <a:spcAft>
                          <a:spcPts val="800"/>
                        </a:spcAft>
                      </a:pPr>
                      <a:r>
                        <a:rPr lang="fr-FR" sz="2000" u="none" strike="noStrike" dirty="0">
                          <a:effectLst/>
                        </a:rPr>
                        <a:t> </a:t>
                      </a:r>
                      <a:endParaRPr lang="fr-FR" sz="2000" dirty="0">
                        <a:effectLst/>
                      </a:endParaRPr>
                    </a:p>
                    <a:p>
                      <a:pPr>
                        <a:lnSpc>
                          <a:spcPct val="107000"/>
                        </a:lnSpc>
                        <a:spcAft>
                          <a:spcPts val="800"/>
                        </a:spcAft>
                      </a:pPr>
                      <a:r>
                        <a:rPr lang="fr-FR" sz="2000" b="0" dirty="0">
                          <a:effectLst/>
                        </a:rPr>
                        <a:t>40 actes sur l’ensemble des cathétérismes interventionnels dont 50 % au moins sur les enfants, soit 20 actes</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u="sng" dirty="0">
                          <a:effectLst/>
                        </a:rPr>
                        <a:t>Mention A</a:t>
                      </a:r>
                      <a:r>
                        <a:rPr lang="fr-FR" sz="2000" dirty="0">
                          <a:effectLst/>
                        </a:rPr>
                        <a:t> : 40 actes thérapeutiques relatifs à la prise en charge de cardiopathie congénitale ;</a:t>
                      </a:r>
                    </a:p>
                    <a:p>
                      <a:pPr>
                        <a:lnSpc>
                          <a:spcPct val="107000"/>
                        </a:lnSpc>
                        <a:spcAft>
                          <a:spcPts val="800"/>
                        </a:spcAft>
                      </a:pPr>
                      <a:endParaRPr lang="fr-FR" sz="2000" u="sng" dirty="0">
                        <a:effectLst/>
                      </a:endParaRPr>
                    </a:p>
                    <a:p>
                      <a:pPr>
                        <a:lnSpc>
                          <a:spcPct val="107000"/>
                        </a:lnSpc>
                        <a:spcAft>
                          <a:spcPts val="800"/>
                        </a:spcAft>
                      </a:pPr>
                      <a:r>
                        <a:rPr lang="fr-FR" sz="2000" u="sng" dirty="0">
                          <a:effectLst/>
                        </a:rPr>
                        <a:t>Mention B</a:t>
                      </a:r>
                      <a:r>
                        <a:rPr lang="fr-FR" sz="2000" dirty="0">
                          <a:effectLst/>
                        </a:rPr>
                        <a:t> : 80 actes thérapeutiques relatifs à la prise en charge de cardiopathie congénitale ;</a:t>
                      </a:r>
                    </a:p>
                    <a:p>
                      <a:pPr>
                        <a:lnSpc>
                          <a:spcPct val="107000"/>
                        </a:lnSpc>
                        <a:spcAft>
                          <a:spcPts val="800"/>
                        </a:spcAft>
                      </a:pPr>
                      <a:r>
                        <a:rPr lang="fr-FR" sz="2000" dirty="0">
                          <a:effectLst/>
                        </a:rPr>
                        <a:t> </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8443381"/>
                  </a:ext>
                </a:extLst>
              </a:tr>
            </a:tbl>
          </a:graphicData>
        </a:graphic>
      </p:graphicFrame>
      <p:pic>
        <p:nvPicPr>
          <p:cNvPr id="3" name="Image 2">
            <a:extLst>
              <a:ext uri="{FF2B5EF4-FFF2-40B4-BE49-F238E27FC236}">
                <a16:creationId xmlns:a16="http://schemas.microsoft.com/office/drawing/2014/main" id="{3AE6724D-A004-DFCB-804B-0E17AC8ACC9E}"/>
              </a:ext>
            </a:extLst>
          </p:cNvPr>
          <p:cNvPicPr>
            <a:picLocks noChangeAspect="1"/>
          </p:cNvPicPr>
          <p:nvPr/>
        </p:nvPicPr>
        <p:blipFill>
          <a:blip r:embed="rId3">
            <a:alphaModFix amt="52000"/>
          </a:blip>
          <a:stretch>
            <a:fillRect/>
          </a:stretch>
        </p:blipFill>
        <p:spPr>
          <a:xfrm>
            <a:off x="5255258" y="4718686"/>
            <a:ext cx="950469" cy="950469"/>
          </a:xfrm>
          <a:prstGeom prst="rect">
            <a:avLst/>
          </a:prstGeom>
        </p:spPr>
      </p:pic>
    </p:spTree>
    <p:extLst>
      <p:ext uri="{BB962C8B-B14F-4D97-AF65-F5344CB8AC3E}">
        <p14:creationId xmlns:p14="http://schemas.microsoft.com/office/powerpoint/2010/main" val="1012112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38</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2277029" y="117555"/>
            <a:ext cx="991497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Modalité Cardiopathies congénitales hors rythmologie </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pic>
        <p:nvPicPr>
          <p:cNvPr id="5" name="Image 4">
            <a:extLst>
              <a:ext uri="{FF2B5EF4-FFF2-40B4-BE49-F238E27FC236}">
                <a16:creationId xmlns:a16="http://schemas.microsoft.com/office/drawing/2014/main" id="{56FF864B-80C0-F154-3A4D-15A9843205B3}"/>
              </a:ext>
            </a:extLst>
          </p:cNvPr>
          <p:cNvPicPr>
            <a:picLocks noChangeAspect="1"/>
          </p:cNvPicPr>
          <p:nvPr/>
        </p:nvPicPr>
        <p:blipFill>
          <a:blip r:embed="rId3"/>
          <a:stretch>
            <a:fillRect/>
          </a:stretch>
        </p:blipFill>
        <p:spPr>
          <a:xfrm>
            <a:off x="1838572" y="1307560"/>
            <a:ext cx="8514855" cy="4397782"/>
          </a:xfrm>
          <a:prstGeom prst="rect">
            <a:avLst/>
          </a:prstGeom>
        </p:spPr>
      </p:pic>
      <p:sp>
        <p:nvSpPr>
          <p:cNvPr id="6" name="ZoneTexte 5">
            <a:extLst>
              <a:ext uri="{FF2B5EF4-FFF2-40B4-BE49-F238E27FC236}">
                <a16:creationId xmlns:a16="http://schemas.microsoft.com/office/drawing/2014/main" id="{FFD63271-B360-E7D0-487F-6A09AA4FEF5C}"/>
              </a:ext>
            </a:extLst>
          </p:cNvPr>
          <p:cNvSpPr txBox="1"/>
          <p:nvPr/>
        </p:nvSpPr>
        <p:spPr>
          <a:xfrm>
            <a:off x="2277029" y="1641392"/>
            <a:ext cx="2247090" cy="400110"/>
          </a:xfrm>
          <a:prstGeom prst="rect">
            <a:avLst/>
          </a:prstGeom>
          <a:noFill/>
        </p:spPr>
        <p:txBody>
          <a:bodyPr wrap="square" rtlCol="0">
            <a:spAutoFit/>
          </a:bodyPr>
          <a:lstStyle/>
          <a:p>
            <a:pPr algn="ctr"/>
            <a:r>
              <a:rPr lang="fr-FR" sz="2000" b="1" u="sng" dirty="0"/>
              <a:t>Mention A</a:t>
            </a:r>
          </a:p>
        </p:txBody>
      </p:sp>
      <p:pic>
        <p:nvPicPr>
          <p:cNvPr id="8" name="Image 7">
            <a:extLst>
              <a:ext uri="{FF2B5EF4-FFF2-40B4-BE49-F238E27FC236}">
                <a16:creationId xmlns:a16="http://schemas.microsoft.com/office/drawing/2014/main" id="{13A0C10C-2A32-1DE6-12F7-1A7362E2D1FB}"/>
              </a:ext>
            </a:extLst>
          </p:cNvPr>
          <p:cNvPicPr>
            <a:picLocks noChangeAspect="1"/>
          </p:cNvPicPr>
          <p:nvPr/>
        </p:nvPicPr>
        <p:blipFill>
          <a:blip r:embed="rId4"/>
          <a:stretch>
            <a:fillRect/>
          </a:stretch>
        </p:blipFill>
        <p:spPr>
          <a:xfrm>
            <a:off x="58743" y="783280"/>
            <a:ext cx="1079771" cy="1572333"/>
          </a:xfrm>
          <a:prstGeom prst="rect">
            <a:avLst/>
          </a:prstGeom>
        </p:spPr>
      </p:pic>
    </p:spTree>
    <p:extLst>
      <p:ext uri="{BB962C8B-B14F-4D97-AF65-F5344CB8AC3E}">
        <p14:creationId xmlns:p14="http://schemas.microsoft.com/office/powerpoint/2010/main" val="417366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0E5ED8F-D43D-E505-0410-08D4BB82443A}"/>
              </a:ext>
            </a:extLst>
          </p:cNvPr>
          <p:cNvPicPr>
            <a:picLocks noChangeAspect="1"/>
          </p:cNvPicPr>
          <p:nvPr/>
        </p:nvPicPr>
        <p:blipFill>
          <a:blip r:embed="rId3"/>
          <a:stretch>
            <a:fillRect/>
          </a:stretch>
        </p:blipFill>
        <p:spPr>
          <a:xfrm>
            <a:off x="2198450" y="806530"/>
            <a:ext cx="7638949" cy="5320923"/>
          </a:xfrm>
          <a:prstGeom prst="rect">
            <a:avLst/>
          </a:prstGeom>
        </p:spPr>
      </p:pic>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39</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2277029" y="117555"/>
            <a:ext cx="991497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Modalité Cardiopathies congénitales hors rythmologie </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2" name="ZoneTexte 1">
            <a:extLst>
              <a:ext uri="{FF2B5EF4-FFF2-40B4-BE49-F238E27FC236}">
                <a16:creationId xmlns:a16="http://schemas.microsoft.com/office/drawing/2014/main" id="{4DC83B1A-23AF-D199-A822-233E605E3AD3}"/>
              </a:ext>
            </a:extLst>
          </p:cNvPr>
          <p:cNvSpPr txBox="1"/>
          <p:nvPr/>
        </p:nvSpPr>
        <p:spPr>
          <a:xfrm>
            <a:off x="2198450" y="1047894"/>
            <a:ext cx="2247090" cy="400110"/>
          </a:xfrm>
          <a:prstGeom prst="rect">
            <a:avLst/>
          </a:prstGeom>
          <a:noFill/>
        </p:spPr>
        <p:txBody>
          <a:bodyPr wrap="square" rtlCol="0">
            <a:spAutoFit/>
          </a:bodyPr>
          <a:lstStyle/>
          <a:p>
            <a:pPr algn="ctr"/>
            <a:r>
              <a:rPr lang="fr-FR" sz="2000" b="1" u="sng" dirty="0"/>
              <a:t>Mention B</a:t>
            </a:r>
          </a:p>
        </p:txBody>
      </p:sp>
      <p:pic>
        <p:nvPicPr>
          <p:cNvPr id="6" name="Image 5">
            <a:extLst>
              <a:ext uri="{FF2B5EF4-FFF2-40B4-BE49-F238E27FC236}">
                <a16:creationId xmlns:a16="http://schemas.microsoft.com/office/drawing/2014/main" id="{9F339034-CF2E-D9F4-4A6B-44FDC56E6CD0}"/>
              </a:ext>
            </a:extLst>
          </p:cNvPr>
          <p:cNvPicPr>
            <a:picLocks noChangeAspect="1"/>
          </p:cNvPicPr>
          <p:nvPr/>
        </p:nvPicPr>
        <p:blipFill>
          <a:blip r:embed="rId4"/>
          <a:stretch>
            <a:fillRect/>
          </a:stretch>
        </p:blipFill>
        <p:spPr>
          <a:xfrm>
            <a:off x="58743" y="806530"/>
            <a:ext cx="1079771" cy="1572333"/>
          </a:xfrm>
          <a:prstGeom prst="rect">
            <a:avLst/>
          </a:prstGeom>
        </p:spPr>
      </p:pic>
    </p:spTree>
    <p:extLst>
      <p:ext uri="{BB962C8B-B14F-4D97-AF65-F5344CB8AC3E}">
        <p14:creationId xmlns:p14="http://schemas.microsoft.com/office/powerpoint/2010/main" val="292125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sp>
        <p:nvSpPr>
          <p:cNvPr id="2" name="ZoneTexte 1">
            <a:extLst>
              <a:ext uri="{FF2B5EF4-FFF2-40B4-BE49-F238E27FC236}">
                <a16:creationId xmlns:a16="http://schemas.microsoft.com/office/drawing/2014/main" id="{867656B0-AF14-BD24-86E0-345B6AB6ED34}"/>
              </a:ext>
            </a:extLst>
          </p:cNvPr>
          <p:cNvSpPr txBox="1"/>
          <p:nvPr/>
        </p:nvSpPr>
        <p:spPr>
          <a:xfrm>
            <a:off x="446798" y="1115069"/>
            <a:ext cx="11355554" cy="3970318"/>
          </a:xfrm>
          <a:prstGeom prst="rect">
            <a:avLst/>
          </a:prstGeom>
          <a:noFill/>
        </p:spPr>
        <p:txBody>
          <a:bodyPr wrap="square" rtlCol="0">
            <a:spAutoFit/>
          </a:bodyPr>
          <a:lstStyle/>
          <a:p>
            <a:pPr algn="just"/>
            <a:endParaRPr lang="fr-FR" sz="2800" dirty="0"/>
          </a:p>
          <a:p>
            <a:pPr algn="just"/>
            <a:r>
              <a:rPr lang="fr-FR" sz="2800" dirty="0"/>
              <a:t>Des travaux qui ont débuté le </a:t>
            </a:r>
            <a:r>
              <a:rPr lang="fr-FR" sz="2800" u="sng" dirty="0"/>
              <a:t>13 février 2018</a:t>
            </a:r>
            <a:r>
              <a:rPr lang="fr-FR" sz="2800" dirty="0"/>
              <a:t>. Neufs réunions plus tard, certains textes ont pu être finalisés et publiés en 2022.</a:t>
            </a:r>
          </a:p>
          <a:p>
            <a:pPr algn="just"/>
            <a:endParaRPr lang="fr-FR" sz="2800" dirty="0"/>
          </a:p>
          <a:p>
            <a:pPr algn="just"/>
            <a:r>
              <a:rPr lang="fr-FR" sz="2800" dirty="0"/>
              <a:t>Débats et échanges réguliers au sein des instances Bureau et Conseil d’Administration FHP-MCO</a:t>
            </a:r>
          </a:p>
          <a:p>
            <a:pPr algn="just"/>
            <a:endParaRPr lang="fr-FR" sz="2800" dirty="0"/>
          </a:p>
          <a:p>
            <a:pPr algn="just"/>
            <a:r>
              <a:rPr lang="fr-FR" sz="2800" dirty="0"/>
              <a:t>Accompagnement par les collaborateurs FHP-MCO : le Dr Matthieu DERANCOURT et Thierry BECHU</a:t>
            </a:r>
          </a:p>
        </p:txBody>
      </p:sp>
    </p:spTree>
    <p:extLst>
      <p:ext uri="{BB962C8B-B14F-4D97-AF65-F5344CB8AC3E}">
        <p14:creationId xmlns:p14="http://schemas.microsoft.com/office/powerpoint/2010/main" val="1888695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40</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2277029" y="117555"/>
            <a:ext cx="991497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Modalité cardiopathies </a:t>
            </a:r>
            <a:r>
              <a:rPr lang="fr-FR" sz="2400" b="1" dirty="0" err="1">
                <a:solidFill>
                  <a:srgbClr val="12355D"/>
                </a:solidFill>
              </a:rPr>
              <a:t>ischémiq</a:t>
            </a:r>
            <a:r>
              <a:rPr lang="fr-FR" sz="2400" b="1" dirty="0">
                <a:solidFill>
                  <a:srgbClr val="12355D"/>
                </a:solidFill>
              </a:rPr>
              <a:t>. et structurelles de l’adulte </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3" name="Tableau 2">
            <a:extLst>
              <a:ext uri="{FF2B5EF4-FFF2-40B4-BE49-F238E27FC236}">
                <a16:creationId xmlns:a16="http://schemas.microsoft.com/office/drawing/2014/main" id="{1815F2B7-F4E5-D53A-96D3-0A6B93BAA4DB}"/>
              </a:ext>
            </a:extLst>
          </p:cNvPr>
          <p:cNvGraphicFramePr>
            <a:graphicFrameLocks noGrp="1"/>
          </p:cNvGraphicFramePr>
          <p:nvPr>
            <p:extLst>
              <p:ext uri="{D42A27DB-BD31-4B8C-83A1-F6EECF244321}">
                <p14:modId xmlns:p14="http://schemas.microsoft.com/office/powerpoint/2010/main" val="163819700"/>
              </p:ext>
            </p:extLst>
          </p:nvPr>
        </p:nvGraphicFramePr>
        <p:xfrm>
          <a:off x="764722" y="1617915"/>
          <a:ext cx="10662556" cy="4070714"/>
        </p:xfrm>
        <a:graphic>
          <a:graphicData uri="http://schemas.openxmlformats.org/drawingml/2006/table">
            <a:tbl>
              <a:tblPr firstRow="1" firstCol="1" bandRow="1">
                <a:tableStyleId>{5C22544A-7EE6-4342-B048-85BDC9FD1C3A}</a:tableStyleId>
              </a:tblPr>
              <a:tblGrid>
                <a:gridCol w="5331278">
                  <a:extLst>
                    <a:ext uri="{9D8B030D-6E8A-4147-A177-3AD203B41FA5}">
                      <a16:colId xmlns:a16="http://schemas.microsoft.com/office/drawing/2014/main" val="3158004647"/>
                    </a:ext>
                  </a:extLst>
                </a:gridCol>
                <a:gridCol w="5331278">
                  <a:extLst>
                    <a:ext uri="{9D8B030D-6E8A-4147-A177-3AD203B41FA5}">
                      <a16:colId xmlns:a16="http://schemas.microsoft.com/office/drawing/2014/main" val="3635744344"/>
                    </a:ext>
                  </a:extLst>
                </a:gridCol>
              </a:tblGrid>
              <a:tr h="428017">
                <a:tc>
                  <a:txBody>
                    <a:bodyPr/>
                    <a:lstStyle/>
                    <a:p>
                      <a:pPr algn="ctr">
                        <a:lnSpc>
                          <a:spcPct val="107000"/>
                        </a:lnSpc>
                        <a:spcAft>
                          <a:spcPts val="800"/>
                        </a:spcAft>
                      </a:pPr>
                      <a:r>
                        <a:rPr lang="fr-FR" sz="2000" dirty="0">
                          <a:effectLst/>
                        </a:rPr>
                        <a:t>Avant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rPr>
                        <a:t>Après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0636252"/>
                  </a:ext>
                </a:extLst>
              </a:tr>
              <a:tr h="3642697">
                <a:tc>
                  <a:txBody>
                    <a:bodyPr/>
                    <a:lstStyle/>
                    <a:p>
                      <a:pPr>
                        <a:lnSpc>
                          <a:spcPct val="107000"/>
                        </a:lnSpc>
                        <a:spcAft>
                          <a:spcPts val="800"/>
                        </a:spcAft>
                      </a:pPr>
                      <a:r>
                        <a:rPr lang="fr-FR" sz="2000" u="sng" dirty="0">
                          <a:effectLst/>
                        </a:rPr>
                        <a:t>Activités de type 3</a:t>
                      </a:r>
                      <a:endParaRPr lang="fr-FR" sz="2000" dirty="0">
                        <a:effectLst/>
                      </a:endParaRPr>
                    </a:p>
                    <a:p>
                      <a:pPr>
                        <a:lnSpc>
                          <a:spcPct val="107000"/>
                        </a:lnSpc>
                        <a:spcAft>
                          <a:spcPts val="800"/>
                        </a:spcAft>
                      </a:pPr>
                      <a:r>
                        <a:rPr lang="fr-FR" sz="2000" b="0" dirty="0">
                          <a:effectLst/>
                        </a:rPr>
                        <a:t>350 actes d’angioplasties coronaires</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400 actes d’angioplastie coronarienne</a:t>
                      </a:r>
                      <a:r>
                        <a:rPr lang="fr-FR" sz="2000" b="1" dirty="0">
                          <a:solidFill>
                            <a:srgbClr val="FF0000"/>
                          </a:solidFill>
                          <a:effectLst/>
                        </a:rPr>
                        <a:t>*</a:t>
                      </a:r>
                      <a:r>
                        <a:rPr lang="fr-FR" sz="2000" dirty="0">
                          <a:effectLst/>
                        </a:rPr>
                        <a:t> ;</a:t>
                      </a:r>
                      <a:r>
                        <a:rPr lang="fr-FR" sz="2000" u="sng" dirty="0">
                          <a:effectLst/>
                        </a:rPr>
                        <a:t> </a:t>
                      </a:r>
                    </a:p>
                    <a:p>
                      <a:pPr>
                        <a:lnSpc>
                          <a:spcPct val="107000"/>
                        </a:lnSpc>
                        <a:spcAft>
                          <a:spcPts val="800"/>
                        </a:spcAft>
                      </a:pPr>
                      <a:r>
                        <a:rPr lang="fr-FR" sz="2000" dirty="0">
                          <a:effectLst/>
                        </a:rPr>
                        <a:t>+ 15 fermetures de septum interauriculaires, </a:t>
                      </a:r>
                      <a:r>
                        <a:rPr lang="fr-FR" sz="2000" u="sng" dirty="0">
                          <a:effectLst/>
                        </a:rPr>
                        <a:t>pour les sites qui réalisent cette activité.</a:t>
                      </a:r>
                    </a:p>
                    <a:p>
                      <a:pPr>
                        <a:lnSpc>
                          <a:spcPct val="107000"/>
                        </a:lnSpc>
                        <a:spcAft>
                          <a:spcPts val="800"/>
                        </a:spcAft>
                      </a:pP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574384"/>
                  </a:ext>
                </a:extLst>
              </a:tr>
            </a:tbl>
          </a:graphicData>
        </a:graphic>
      </p:graphicFrame>
      <p:pic>
        <p:nvPicPr>
          <p:cNvPr id="4" name="Image 3">
            <a:extLst>
              <a:ext uri="{FF2B5EF4-FFF2-40B4-BE49-F238E27FC236}">
                <a16:creationId xmlns:a16="http://schemas.microsoft.com/office/drawing/2014/main" id="{E87C4EC4-41BC-7033-7901-0DD2BE266059}"/>
              </a:ext>
            </a:extLst>
          </p:cNvPr>
          <p:cNvPicPr>
            <a:picLocks noChangeAspect="1"/>
          </p:cNvPicPr>
          <p:nvPr/>
        </p:nvPicPr>
        <p:blipFill>
          <a:blip r:embed="rId3"/>
          <a:stretch>
            <a:fillRect/>
          </a:stretch>
        </p:blipFill>
        <p:spPr>
          <a:xfrm>
            <a:off x="8147320" y="3429000"/>
            <a:ext cx="1006834" cy="896844"/>
          </a:xfrm>
          <a:prstGeom prst="rect">
            <a:avLst/>
          </a:prstGeom>
        </p:spPr>
      </p:pic>
      <p:pic>
        <p:nvPicPr>
          <p:cNvPr id="2" name="Image 1">
            <a:extLst>
              <a:ext uri="{FF2B5EF4-FFF2-40B4-BE49-F238E27FC236}">
                <a16:creationId xmlns:a16="http://schemas.microsoft.com/office/drawing/2014/main" id="{3D60AB77-E2E1-27B7-E52F-20C83232EE1A}"/>
              </a:ext>
            </a:extLst>
          </p:cNvPr>
          <p:cNvPicPr>
            <a:picLocks noChangeAspect="1"/>
          </p:cNvPicPr>
          <p:nvPr/>
        </p:nvPicPr>
        <p:blipFill>
          <a:blip r:embed="rId4">
            <a:alphaModFix amt="52000"/>
          </a:blip>
          <a:stretch>
            <a:fillRect/>
          </a:stretch>
        </p:blipFill>
        <p:spPr>
          <a:xfrm>
            <a:off x="5145531" y="4764850"/>
            <a:ext cx="950469" cy="950469"/>
          </a:xfrm>
          <a:prstGeom prst="rect">
            <a:avLst/>
          </a:prstGeom>
        </p:spPr>
      </p:pic>
      <p:sp>
        <p:nvSpPr>
          <p:cNvPr id="5" name="ZoneTexte 4">
            <a:extLst>
              <a:ext uri="{FF2B5EF4-FFF2-40B4-BE49-F238E27FC236}">
                <a16:creationId xmlns:a16="http://schemas.microsoft.com/office/drawing/2014/main" id="{4B39268C-1303-BAB0-8716-8D26BC8F2A65}"/>
              </a:ext>
            </a:extLst>
          </p:cNvPr>
          <p:cNvSpPr txBox="1"/>
          <p:nvPr/>
        </p:nvSpPr>
        <p:spPr>
          <a:xfrm>
            <a:off x="5944026" y="5767597"/>
            <a:ext cx="6420256" cy="369332"/>
          </a:xfrm>
          <a:prstGeom prst="rect">
            <a:avLst/>
          </a:prstGeom>
          <a:noFill/>
        </p:spPr>
        <p:txBody>
          <a:bodyPr wrap="square" rtlCol="0">
            <a:spAutoFit/>
          </a:bodyPr>
          <a:lstStyle/>
          <a:p>
            <a:r>
              <a:rPr lang="fr-FR" sz="1800" b="1" i="1" dirty="0">
                <a:solidFill>
                  <a:srgbClr val="FF0000"/>
                </a:solidFill>
                <a:effectLst/>
              </a:rPr>
              <a:t>* </a:t>
            </a:r>
            <a:r>
              <a:rPr lang="fr-FR" sz="1800" i="1" dirty="0">
                <a:effectLst/>
              </a:rPr>
              <a:t>+ Actes d’</a:t>
            </a:r>
            <a:r>
              <a:rPr lang="fr-FR" i="1" dirty="0"/>
              <a:t>artériographie coronaires (non soumis à seuil)</a:t>
            </a:r>
          </a:p>
        </p:txBody>
      </p:sp>
    </p:spTree>
    <p:extLst>
      <p:ext uri="{BB962C8B-B14F-4D97-AF65-F5344CB8AC3E}">
        <p14:creationId xmlns:p14="http://schemas.microsoft.com/office/powerpoint/2010/main" val="2512456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41</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Activité minimale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2277029" y="117555"/>
            <a:ext cx="991497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Modalité cardiopathies </a:t>
            </a:r>
            <a:r>
              <a:rPr lang="fr-FR" sz="2400" b="1" dirty="0" err="1">
                <a:solidFill>
                  <a:srgbClr val="12355D"/>
                </a:solidFill>
              </a:rPr>
              <a:t>ischémiq</a:t>
            </a:r>
            <a:r>
              <a:rPr lang="fr-FR" sz="2400" b="1" dirty="0">
                <a:solidFill>
                  <a:srgbClr val="12355D"/>
                </a:solidFill>
              </a:rPr>
              <a:t>. et structurelles de l’adulte </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pic>
        <p:nvPicPr>
          <p:cNvPr id="6" name="Image 5">
            <a:extLst>
              <a:ext uri="{FF2B5EF4-FFF2-40B4-BE49-F238E27FC236}">
                <a16:creationId xmlns:a16="http://schemas.microsoft.com/office/drawing/2014/main" id="{D92703E2-8400-8D14-6D95-ECB1C8AE463D}"/>
              </a:ext>
            </a:extLst>
          </p:cNvPr>
          <p:cNvPicPr>
            <a:picLocks noChangeAspect="1"/>
          </p:cNvPicPr>
          <p:nvPr/>
        </p:nvPicPr>
        <p:blipFill>
          <a:blip r:embed="rId3"/>
          <a:stretch>
            <a:fillRect/>
          </a:stretch>
        </p:blipFill>
        <p:spPr>
          <a:xfrm>
            <a:off x="1732280" y="806530"/>
            <a:ext cx="8485062" cy="3616584"/>
          </a:xfrm>
          <a:prstGeom prst="rect">
            <a:avLst/>
          </a:prstGeom>
        </p:spPr>
      </p:pic>
      <p:pic>
        <p:nvPicPr>
          <p:cNvPr id="9" name="Image 8">
            <a:extLst>
              <a:ext uri="{FF2B5EF4-FFF2-40B4-BE49-F238E27FC236}">
                <a16:creationId xmlns:a16="http://schemas.microsoft.com/office/drawing/2014/main" id="{3DA7EE28-29B4-B426-FE5E-1626718AD3E8}"/>
              </a:ext>
            </a:extLst>
          </p:cNvPr>
          <p:cNvPicPr>
            <a:picLocks noChangeAspect="1"/>
          </p:cNvPicPr>
          <p:nvPr/>
        </p:nvPicPr>
        <p:blipFill>
          <a:blip r:embed="rId4"/>
          <a:stretch>
            <a:fillRect/>
          </a:stretch>
        </p:blipFill>
        <p:spPr>
          <a:xfrm>
            <a:off x="280581" y="4553369"/>
            <a:ext cx="6105525" cy="885825"/>
          </a:xfrm>
          <a:prstGeom prst="rect">
            <a:avLst/>
          </a:prstGeom>
        </p:spPr>
      </p:pic>
      <p:pic>
        <p:nvPicPr>
          <p:cNvPr id="11" name="Image 10">
            <a:extLst>
              <a:ext uri="{FF2B5EF4-FFF2-40B4-BE49-F238E27FC236}">
                <a16:creationId xmlns:a16="http://schemas.microsoft.com/office/drawing/2014/main" id="{A0F4DF7E-556F-02DB-34D0-5489C4402F09}"/>
              </a:ext>
            </a:extLst>
          </p:cNvPr>
          <p:cNvPicPr>
            <a:picLocks noChangeAspect="1"/>
          </p:cNvPicPr>
          <p:nvPr/>
        </p:nvPicPr>
        <p:blipFill>
          <a:blip r:embed="rId5"/>
          <a:stretch>
            <a:fillRect/>
          </a:stretch>
        </p:blipFill>
        <p:spPr>
          <a:xfrm>
            <a:off x="5371897" y="5439194"/>
            <a:ext cx="6915150" cy="704850"/>
          </a:xfrm>
          <a:prstGeom prst="rect">
            <a:avLst/>
          </a:prstGeom>
        </p:spPr>
      </p:pic>
      <p:pic>
        <p:nvPicPr>
          <p:cNvPr id="12" name="Image 11">
            <a:extLst>
              <a:ext uri="{FF2B5EF4-FFF2-40B4-BE49-F238E27FC236}">
                <a16:creationId xmlns:a16="http://schemas.microsoft.com/office/drawing/2014/main" id="{8E0459CE-757D-BA9E-2006-BCED6B516DBD}"/>
              </a:ext>
            </a:extLst>
          </p:cNvPr>
          <p:cNvPicPr>
            <a:picLocks noChangeAspect="1"/>
          </p:cNvPicPr>
          <p:nvPr/>
        </p:nvPicPr>
        <p:blipFill>
          <a:blip r:embed="rId6"/>
          <a:stretch>
            <a:fillRect/>
          </a:stretch>
        </p:blipFill>
        <p:spPr>
          <a:xfrm>
            <a:off x="136185" y="806530"/>
            <a:ext cx="1079771" cy="1572333"/>
          </a:xfrm>
          <a:prstGeom prst="rect">
            <a:avLst/>
          </a:prstGeom>
        </p:spPr>
      </p:pic>
    </p:spTree>
    <p:extLst>
      <p:ext uri="{BB962C8B-B14F-4D97-AF65-F5344CB8AC3E}">
        <p14:creationId xmlns:p14="http://schemas.microsoft.com/office/powerpoint/2010/main" val="249800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b="1" dirty="0">
                <a:solidFill>
                  <a:schemeClr val="tx1"/>
                </a:solidFill>
                <a:highlight>
                  <a:srgbClr val="FFFF00"/>
                </a:highlight>
              </a:rPr>
              <a:t>Point 7 : </a:t>
            </a:r>
            <a:r>
              <a:rPr lang="fr-FR" sz="3200" dirty="0">
                <a:solidFill>
                  <a:schemeClr val="tx1"/>
                </a:solidFill>
                <a:highlight>
                  <a:srgbClr val="FFFF00"/>
                </a:highlight>
              </a:rPr>
              <a:t>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226015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43</a:t>
            </a:fld>
            <a:endParaRPr lang="fr-FR" sz="1200" b="0" dirty="0">
              <a:solidFill>
                <a:schemeClr val="bg1"/>
              </a:solidFill>
            </a:endParaRPr>
          </a:p>
        </p:txBody>
      </p:sp>
      <p:sp>
        <p:nvSpPr>
          <p:cNvPr id="39939" name="Espace réservé du contenu 4"/>
          <p:cNvSpPr>
            <a:spLocks noGrp="1"/>
          </p:cNvSpPr>
          <p:nvPr>
            <p:ph idx="1"/>
          </p:nvPr>
        </p:nvSpPr>
        <p:spPr>
          <a:xfrm>
            <a:off x="107923" y="1243622"/>
            <a:ext cx="11830050" cy="4413819"/>
          </a:xfrm>
        </p:spPr>
        <p:txBody>
          <a:bodyPr/>
          <a:lstStyle/>
          <a:p>
            <a:pPr hangingPunct="1">
              <a:buFont typeface="Wingdings" panose="05000000000000000000" pitchFamily="2" charset="2"/>
              <a:buNone/>
            </a:pPr>
            <a:endParaRPr lang="fr-FR" sz="2000" b="0" dirty="0"/>
          </a:p>
          <a:p>
            <a:pPr hangingPunct="1">
              <a:buFont typeface="Wingdings" panose="05000000000000000000" pitchFamily="2" charset="2"/>
              <a:buNone/>
            </a:pPr>
            <a:r>
              <a:rPr lang="fr-FR" sz="2000" b="0" dirty="0"/>
              <a:t>Un acte interventionnel sous imagerie médicale en cardiologie ne peut être réalisé, y compris en urgence,</a:t>
            </a:r>
          </a:p>
          <a:p>
            <a:pPr hangingPunct="1">
              <a:buFont typeface="Wingdings" panose="05000000000000000000" pitchFamily="2" charset="2"/>
              <a:buNone/>
            </a:pPr>
            <a:r>
              <a:rPr lang="fr-FR" sz="2000" b="0" dirty="0"/>
              <a:t>qu’avec la participation d’au moins :</a:t>
            </a:r>
          </a:p>
          <a:p>
            <a:pPr hangingPunct="1">
              <a:buFont typeface="Wingdings" panose="05000000000000000000" pitchFamily="2" charset="2"/>
              <a:buNone/>
            </a:pPr>
            <a:endParaRPr lang="fr-FR" sz="2000" b="0" dirty="0"/>
          </a:p>
          <a:p>
            <a:pPr hangingPunct="1">
              <a:buFont typeface="Wingdings" panose="05000000000000000000" pitchFamily="2" charset="2"/>
              <a:buNone/>
            </a:pPr>
            <a:r>
              <a:rPr lang="fr-FR" sz="2000" b="0" dirty="0"/>
              <a:t>- </a:t>
            </a:r>
            <a:r>
              <a:rPr lang="fr-FR" sz="2000" u="sng" dirty="0"/>
              <a:t>Un médecin justifiant d’une formation attestée dans la pratique d’actes interventionnels</a:t>
            </a:r>
            <a:r>
              <a:rPr lang="fr-FR" sz="2000" b="0" dirty="0"/>
              <a:t>, sous imagerie médicale en cardiologie de la modalité concernée ; un second médecin intervient sans délai, si nécessaire ;</a:t>
            </a:r>
          </a:p>
          <a:p>
            <a:pPr hangingPunct="1">
              <a:buFont typeface="Wingdings" panose="05000000000000000000" pitchFamily="2" charset="2"/>
              <a:buNone/>
            </a:pPr>
            <a:endParaRPr lang="fr-FR" sz="2000" b="0" dirty="0"/>
          </a:p>
          <a:p>
            <a:pPr hangingPunct="1">
              <a:buFont typeface="Wingdings" panose="05000000000000000000" pitchFamily="2" charset="2"/>
              <a:buNone/>
            </a:pPr>
            <a:r>
              <a:rPr lang="fr-FR" sz="2000" b="0" dirty="0"/>
              <a:t>- </a:t>
            </a:r>
            <a:r>
              <a:rPr lang="fr-FR" sz="2000" u="sng" dirty="0"/>
              <a:t>Un auxiliaire médical pour la rythmologie mention A et, pour les autres activités, deux auxiliaires médicaux</a:t>
            </a:r>
            <a:r>
              <a:rPr lang="fr-FR" sz="2000" b="0" dirty="0"/>
              <a:t>, dont au moins un infirmier, formés à la réalisation de ces actes.</a:t>
            </a:r>
          </a:p>
          <a:p>
            <a:pPr hangingPunct="1">
              <a:buFont typeface="Wingdings" panose="05000000000000000000" pitchFamily="2" charset="2"/>
              <a:buNone/>
            </a:pPr>
            <a:endParaRPr lang="fr-FR" sz="2000" b="0" dirty="0"/>
          </a:p>
          <a:p>
            <a:pPr hangingPunct="1">
              <a:buFont typeface="Wingdings" panose="05000000000000000000" pitchFamily="2" charset="2"/>
              <a:buNone/>
            </a:pPr>
            <a:r>
              <a:rPr lang="fr-FR" sz="2000" b="0" dirty="0"/>
              <a:t>+ </a:t>
            </a:r>
            <a:r>
              <a:rPr lang="fr-FR" sz="2000" b="0" u="sng" dirty="0"/>
              <a:t>Un physicien médical </a:t>
            </a:r>
            <a:r>
              <a:rPr lang="fr-FR" sz="2000" b="0" dirty="0"/>
              <a:t>dans le cadre de la démarche d’optimisation de l’exposition aux rayonnements ionisants. </a:t>
            </a: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Ressources humaines</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494178" y="95962"/>
            <a:ext cx="763695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Toute 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Tree>
    <p:extLst>
      <p:ext uri="{BB962C8B-B14F-4D97-AF65-F5344CB8AC3E}">
        <p14:creationId xmlns:p14="http://schemas.microsoft.com/office/powerpoint/2010/main" val="189132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44</a:t>
            </a:fld>
            <a:endParaRPr lang="fr-FR" sz="1200" b="0" dirty="0">
              <a:solidFill>
                <a:schemeClr val="bg1"/>
              </a:solidFill>
            </a:endParaRPr>
          </a:p>
        </p:txBody>
      </p:sp>
      <p:sp>
        <p:nvSpPr>
          <p:cNvPr id="39939" name="Espace réservé du contenu 4"/>
          <p:cNvSpPr>
            <a:spLocks noGrp="1"/>
          </p:cNvSpPr>
          <p:nvPr>
            <p:ph idx="1"/>
          </p:nvPr>
        </p:nvSpPr>
        <p:spPr>
          <a:xfrm>
            <a:off x="107923" y="1243622"/>
            <a:ext cx="11830050" cy="4413819"/>
          </a:xfrm>
        </p:spPr>
        <p:txBody>
          <a:bodyPr/>
          <a:lstStyle/>
          <a:p>
            <a:pPr algn="ctr" hangingPunct="1">
              <a:buFont typeface="Wingdings" panose="05000000000000000000" pitchFamily="2" charset="2"/>
              <a:buNone/>
            </a:pPr>
            <a:r>
              <a:rPr lang="fr-FR" i="1" dirty="0"/>
              <a:t>En complément,</a:t>
            </a:r>
          </a:p>
          <a:p>
            <a:pPr hangingPunct="1">
              <a:buFont typeface="Wingdings" panose="05000000000000000000" pitchFamily="2" charset="2"/>
              <a:buNone/>
            </a:pPr>
            <a:endParaRPr lang="fr-FR" sz="2000" b="0" u="sng" dirty="0"/>
          </a:p>
          <a:p>
            <a:pPr hangingPunct="1">
              <a:buFont typeface="Wingdings" panose="05000000000000000000" pitchFamily="2" charset="2"/>
              <a:buNone/>
            </a:pPr>
            <a:r>
              <a:rPr lang="fr-FR" sz="2000" u="sng" dirty="0"/>
              <a:t>Un organisation formalisée </a:t>
            </a:r>
            <a:r>
              <a:rPr lang="fr-FR" sz="2000" b="0" dirty="0"/>
              <a:t>décrivant, selon les situations, les indications et les modalités d’intervention d’un ou plusieurs </a:t>
            </a:r>
            <a:r>
              <a:rPr lang="fr-FR" sz="2000" u="sng" dirty="0"/>
              <a:t>médecins spécialisés en anesthésie-réanimation </a:t>
            </a:r>
            <a:r>
              <a:rPr lang="fr-FR" sz="2000" b="0" dirty="0"/>
              <a:t>en lien avec les médecins de l’équipe médicale interventionnelle, afin d’assurer la sécurité de la prise en charge. </a:t>
            </a:r>
          </a:p>
          <a:p>
            <a:pPr hangingPunct="1">
              <a:buFont typeface="Wingdings" panose="05000000000000000000" pitchFamily="2" charset="2"/>
              <a:buNone/>
            </a:pPr>
            <a:endParaRPr lang="fr-FR" sz="2000" b="0" dirty="0"/>
          </a:p>
          <a:p>
            <a:pPr hangingPunct="1">
              <a:buFont typeface="Wingdings" panose="05000000000000000000" pitchFamily="2" charset="2"/>
              <a:buNone/>
            </a:pPr>
            <a:r>
              <a:rPr lang="fr-FR" sz="2000" b="0" dirty="0"/>
              <a:t>Pour les cardiopathies ischémiques et structurelles de l’adulte et pour la rythmologie interventionnelle, mentions B et C, un </a:t>
            </a:r>
            <a:r>
              <a:rPr lang="fr-FR" sz="2000" u="sng" dirty="0"/>
              <a:t>médecin spécialisé en anesthésie-réanimation </a:t>
            </a:r>
            <a:r>
              <a:rPr lang="fr-FR" sz="2000" b="0" dirty="0"/>
              <a:t>ou en médecine intensive réanimation est en mesure </a:t>
            </a:r>
            <a:r>
              <a:rPr lang="fr-FR" sz="2000" u="sng" dirty="0"/>
              <a:t>d’intervenir à tout moment pendant la réalisation de l’acte</a:t>
            </a:r>
            <a:r>
              <a:rPr lang="fr-FR" sz="2000" b="0" dirty="0"/>
              <a:t>, afin de participer à la prise en charge des complications mettant en jeu le pronostic vital qui pourraient survenir. </a:t>
            </a: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Ressources humaines</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494178" y="95962"/>
            <a:ext cx="763695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Toute modalité</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pic>
        <p:nvPicPr>
          <p:cNvPr id="2" name="Image 1">
            <a:extLst>
              <a:ext uri="{FF2B5EF4-FFF2-40B4-BE49-F238E27FC236}">
                <a16:creationId xmlns:a16="http://schemas.microsoft.com/office/drawing/2014/main" id="{AB3C6959-B1B5-FDEC-FE87-424D1FC32765}"/>
              </a:ext>
            </a:extLst>
          </p:cNvPr>
          <p:cNvPicPr>
            <a:picLocks noChangeAspect="1"/>
          </p:cNvPicPr>
          <p:nvPr/>
        </p:nvPicPr>
        <p:blipFill>
          <a:blip r:embed="rId3"/>
          <a:stretch>
            <a:fillRect/>
          </a:stretch>
        </p:blipFill>
        <p:spPr>
          <a:xfrm>
            <a:off x="5518036" y="4964053"/>
            <a:ext cx="869741" cy="869741"/>
          </a:xfrm>
          <a:prstGeom prst="rect">
            <a:avLst/>
          </a:prstGeom>
        </p:spPr>
      </p:pic>
    </p:spTree>
    <p:extLst>
      <p:ext uri="{BB962C8B-B14F-4D97-AF65-F5344CB8AC3E}">
        <p14:creationId xmlns:p14="http://schemas.microsoft.com/office/powerpoint/2010/main" val="1705653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45</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Ressources humaines</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4494178" y="95962"/>
            <a:ext cx="7636951" cy="892552"/>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400" b="1" dirty="0">
                <a:solidFill>
                  <a:srgbClr val="12355D"/>
                </a:solidFill>
              </a:rPr>
              <a:t>Permanence médicale</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graphicFrame>
        <p:nvGraphicFramePr>
          <p:cNvPr id="4" name="Tableau 4">
            <a:extLst>
              <a:ext uri="{FF2B5EF4-FFF2-40B4-BE49-F238E27FC236}">
                <a16:creationId xmlns:a16="http://schemas.microsoft.com/office/drawing/2014/main" id="{84BCA5EC-7AFA-028C-C729-F8852EAA6A86}"/>
              </a:ext>
            </a:extLst>
          </p:cNvPr>
          <p:cNvGraphicFramePr>
            <a:graphicFrameLocks noGrp="1"/>
          </p:cNvGraphicFramePr>
          <p:nvPr>
            <p:extLst>
              <p:ext uri="{D42A27DB-BD31-4B8C-83A1-F6EECF244321}">
                <p14:modId xmlns:p14="http://schemas.microsoft.com/office/powerpoint/2010/main" val="3229343906"/>
              </p:ext>
            </p:extLst>
          </p:nvPr>
        </p:nvGraphicFramePr>
        <p:xfrm>
          <a:off x="351817" y="1727102"/>
          <a:ext cx="11488366" cy="4028440"/>
        </p:xfrm>
        <a:graphic>
          <a:graphicData uri="http://schemas.openxmlformats.org/drawingml/2006/table">
            <a:tbl>
              <a:tblPr firstRow="1" bandRow="1">
                <a:tableStyleId>{5C22544A-7EE6-4342-B048-85BDC9FD1C3A}</a:tableStyleId>
              </a:tblPr>
              <a:tblGrid>
                <a:gridCol w="5744183">
                  <a:extLst>
                    <a:ext uri="{9D8B030D-6E8A-4147-A177-3AD203B41FA5}">
                      <a16:colId xmlns:a16="http://schemas.microsoft.com/office/drawing/2014/main" val="1570111588"/>
                    </a:ext>
                  </a:extLst>
                </a:gridCol>
                <a:gridCol w="5744183">
                  <a:extLst>
                    <a:ext uri="{9D8B030D-6E8A-4147-A177-3AD203B41FA5}">
                      <a16:colId xmlns:a16="http://schemas.microsoft.com/office/drawing/2014/main" val="3270096919"/>
                    </a:ext>
                  </a:extLst>
                </a:gridCol>
              </a:tblGrid>
              <a:tr h="370840">
                <a:tc>
                  <a:txBody>
                    <a:bodyPr/>
                    <a:lstStyle/>
                    <a:p>
                      <a:pPr algn="ctr"/>
                      <a:r>
                        <a:rPr lang="fr-FR" dirty="0"/>
                        <a:t>Modalité / Mention</a:t>
                      </a:r>
                    </a:p>
                  </a:txBody>
                  <a:tcPr/>
                </a:tc>
                <a:tc>
                  <a:txBody>
                    <a:bodyPr/>
                    <a:lstStyle/>
                    <a:p>
                      <a:pPr algn="ctr"/>
                      <a:r>
                        <a:rPr lang="fr-FR" dirty="0"/>
                        <a:t>Permanence médicale</a:t>
                      </a:r>
                    </a:p>
                  </a:txBody>
                  <a:tcPr/>
                </a:tc>
                <a:extLst>
                  <a:ext uri="{0D108BD9-81ED-4DB2-BD59-A6C34878D82A}">
                    <a16:rowId xmlns:a16="http://schemas.microsoft.com/office/drawing/2014/main" val="2474522154"/>
                  </a:ext>
                </a:extLst>
              </a:tr>
              <a:tr h="370840">
                <a:tc>
                  <a:txBody>
                    <a:bodyPr/>
                    <a:lstStyle/>
                    <a:p>
                      <a:r>
                        <a:rPr lang="fr-FR" dirty="0"/>
                        <a:t>Modalité « Rythmologie interventionnelle »</a:t>
                      </a:r>
                    </a:p>
                    <a:p>
                      <a:pPr algn="r"/>
                      <a:r>
                        <a:rPr lang="fr-FR" dirty="0"/>
                        <a:t>Mention A</a:t>
                      </a:r>
                    </a:p>
                  </a:txBody>
                  <a:tcPr/>
                </a:tc>
                <a:tc>
                  <a:txBody>
                    <a:bodyPr/>
                    <a:lstStyle/>
                    <a:p>
                      <a:r>
                        <a:rPr lang="fr-FR" sz="1800" kern="1200" dirty="0">
                          <a:solidFill>
                            <a:schemeClr val="dk1"/>
                          </a:solidFill>
                          <a:effectLst/>
                          <a:latin typeface="+mn-lt"/>
                          <a:ea typeface="+mn-ea"/>
                          <a:cs typeface="+mn-cs"/>
                        </a:rPr>
                        <a:t>Présence sur site ou en astreinte opérationnelle d’un médecin spécialisé en médecine cardio-vasculaire </a:t>
                      </a:r>
                      <a:endParaRPr lang="fr-FR" dirty="0"/>
                    </a:p>
                  </a:txBody>
                  <a:tcPr/>
                </a:tc>
                <a:extLst>
                  <a:ext uri="{0D108BD9-81ED-4DB2-BD59-A6C34878D82A}">
                    <a16:rowId xmlns:a16="http://schemas.microsoft.com/office/drawing/2014/main" val="4231611204"/>
                  </a:ext>
                </a:extLst>
              </a:tr>
              <a:tr h="370840">
                <a:tc>
                  <a:txBody>
                    <a:bodyPr/>
                    <a:lstStyle/>
                    <a:p>
                      <a:pPr algn="l"/>
                      <a:r>
                        <a:rPr lang="fr-FR" dirty="0"/>
                        <a:t>Modalité « Rythmologie interventionnelle »</a:t>
                      </a:r>
                    </a:p>
                    <a:p>
                      <a:pPr algn="r"/>
                      <a:r>
                        <a:rPr lang="fr-FR" dirty="0"/>
                        <a:t>Mention B, C ou D</a:t>
                      </a:r>
                    </a:p>
                    <a:p>
                      <a:endParaRPr lang="fr-FR" dirty="0"/>
                    </a:p>
                  </a:txBody>
                  <a:tcPr/>
                </a:tc>
                <a:tc>
                  <a:txBody>
                    <a:bodyPr/>
                    <a:lstStyle/>
                    <a:p>
                      <a:r>
                        <a:rPr lang="fr-FR" dirty="0"/>
                        <a:t>Présence sur site ou en astreinte opérationnelle d’un médecin spécialisé en médecine cardio-vasculaire justifiant d’une formation attestée en rythmologie interventionnelle ;</a:t>
                      </a:r>
                    </a:p>
                  </a:txBody>
                  <a:tcPr/>
                </a:tc>
                <a:extLst>
                  <a:ext uri="{0D108BD9-81ED-4DB2-BD59-A6C34878D82A}">
                    <a16:rowId xmlns:a16="http://schemas.microsoft.com/office/drawing/2014/main" val="1215136582"/>
                  </a:ext>
                </a:extLst>
              </a:tr>
              <a:tr h="370840">
                <a:tc>
                  <a:txBody>
                    <a:bodyPr/>
                    <a:lstStyle/>
                    <a:p>
                      <a:r>
                        <a:rPr lang="fr-FR" dirty="0"/>
                        <a:t>Modalité « Cardiopathies congénitales hors rythmologie »</a:t>
                      </a:r>
                    </a:p>
                  </a:txBody>
                  <a:tcPr/>
                </a:tc>
                <a:tc>
                  <a:txBody>
                    <a:bodyPr/>
                    <a:lstStyle/>
                    <a:p>
                      <a:r>
                        <a:rPr lang="fr-FR" dirty="0"/>
                        <a:t>Présence sur site ou en astreinte opérationnelle, d’un médecin justifiant d’une formation attestée en cardiologie pédiatrique et congénitale </a:t>
                      </a:r>
                    </a:p>
                  </a:txBody>
                  <a:tcPr/>
                </a:tc>
                <a:extLst>
                  <a:ext uri="{0D108BD9-81ED-4DB2-BD59-A6C34878D82A}">
                    <a16:rowId xmlns:a16="http://schemas.microsoft.com/office/drawing/2014/main" val="1297722222"/>
                  </a:ext>
                </a:extLst>
              </a:tr>
              <a:tr h="370840">
                <a:tc>
                  <a:txBody>
                    <a:bodyPr/>
                    <a:lstStyle/>
                    <a:p>
                      <a:r>
                        <a:rPr lang="fr-FR" dirty="0"/>
                        <a:t>Modalité « Cardiopathies ischémiques et structurelles de l’adulte »</a:t>
                      </a:r>
                    </a:p>
                  </a:txBody>
                  <a:tcPr/>
                </a:tc>
                <a:tc>
                  <a:txBody>
                    <a:bodyPr/>
                    <a:lstStyle/>
                    <a:p>
                      <a:r>
                        <a:rPr lang="fr-FR" dirty="0"/>
                        <a:t>Présence sur site ou en astreinte opérationnelle d’un médecin spécialisé en médecine cardio-vasculaire justifiant d’une formation attestée en cardiologie interventionnelle de l’adulte.</a:t>
                      </a:r>
                    </a:p>
                  </a:txBody>
                  <a:tcPr/>
                </a:tc>
                <a:extLst>
                  <a:ext uri="{0D108BD9-81ED-4DB2-BD59-A6C34878D82A}">
                    <a16:rowId xmlns:a16="http://schemas.microsoft.com/office/drawing/2014/main" val="4268225377"/>
                  </a:ext>
                </a:extLst>
              </a:tr>
            </a:tbl>
          </a:graphicData>
        </a:graphic>
      </p:graphicFrame>
      <p:sp>
        <p:nvSpPr>
          <p:cNvPr id="6" name="ZoneTexte 5">
            <a:extLst>
              <a:ext uri="{FF2B5EF4-FFF2-40B4-BE49-F238E27FC236}">
                <a16:creationId xmlns:a16="http://schemas.microsoft.com/office/drawing/2014/main" id="{B3253FBB-D338-824C-28E7-87742591786E}"/>
              </a:ext>
            </a:extLst>
          </p:cNvPr>
          <p:cNvSpPr txBox="1"/>
          <p:nvPr/>
        </p:nvSpPr>
        <p:spPr>
          <a:xfrm>
            <a:off x="533939" y="1162745"/>
            <a:ext cx="10691273" cy="461665"/>
          </a:xfrm>
          <a:prstGeom prst="rect">
            <a:avLst/>
          </a:prstGeom>
          <a:noFill/>
        </p:spPr>
        <p:txBody>
          <a:bodyPr wrap="square">
            <a:spAutoFit/>
          </a:bodyPr>
          <a:lstStyle/>
          <a:p>
            <a:pPr algn="ctr"/>
            <a:r>
              <a:rPr lang="fr-FR" sz="2400" b="1" i="1" dirty="0">
                <a:effectLst/>
                <a:latin typeface="Calibri" panose="020F0502020204030204" pitchFamily="34" charset="0"/>
                <a:ea typeface="Calibri" panose="020F0502020204030204" pitchFamily="34" charset="0"/>
                <a:cs typeface="Times New Roman" panose="02020603050405020304" pitchFamily="18" charset="0"/>
              </a:rPr>
              <a:t>Le titulaire de l’autorisation garantit tous les jours de l’année, 24 heures sur 24: </a:t>
            </a:r>
            <a:endParaRPr lang="fr-FR" sz="2400" b="1" i="1" dirty="0"/>
          </a:p>
        </p:txBody>
      </p:sp>
    </p:spTree>
    <p:extLst>
      <p:ext uri="{BB962C8B-B14F-4D97-AF65-F5344CB8AC3E}">
        <p14:creationId xmlns:p14="http://schemas.microsoft.com/office/powerpoint/2010/main" val="2465107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b="1" dirty="0">
                <a:solidFill>
                  <a:schemeClr val="tx1"/>
                </a:solidFill>
                <a:highlight>
                  <a:srgbClr val="FFFF00"/>
                </a:highlight>
              </a:rPr>
              <a:t>Point 8 : </a:t>
            </a:r>
            <a:r>
              <a:rPr lang="fr-FR" sz="3200" dirty="0">
                <a:solidFill>
                  <a:schemeClr val="tx1"/>
                </a:solidFill>
                <a:highlight>
                  <a:srgbClr val="FFFF00"/>
                </a:highlight>
              </a:rPr>
              <a:t>Mise en œuvre de la réforme par les ARS</a:t>
            </a:r>
            <a:br>
              <a:rPr lang="fr-FR" sz="3200" dirty="0">
                <a:solidFill>
                  <a:schemeClr val="bg1">
                    <a:lumMod val="75000"/>
                  </a:schemeClr>
                </a:solidFill>
              </a:rPr>
            </a:br>
            <a:r>
              <a:rPr lang="fr-FR" sz="3200" dirty="0">
                <a:solidFill>
                  <a:schemeClr val="bg1">
                    <a:lumMod val="75000"/>
                  </a:schemeClr>
                </a:solidFill>
              </a:rPr>
              <a:t>Point 9 : 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425167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47</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Mise en œuvre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Calendrier</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78712" y="784937"/>
            <a:ext cx="11529391" cy="5355312"/>
          </a:xfrm>
          <a:prstGeom prst="rect">
            <a:avLst/>
          </a:prstGeom>
          <a:noFill/>
        </p:spPr>
        <p:txBody>
          <a:bodyPr wrap="square">
            <a:spAutoFit/>
          </a:bodyPr>
          <a:lstStyle/>
          <a:p>
            <a:pPr algn="just"/>
            <a:r>
              <a:rPr lang="fr-FR" b="1" i="0" u="sng" dirty="0">
                <a:solidFill>
                  <a:srgbClr val="141412"/>
                </a:solidFill>
                <a:effectLst/>
                <a:latin typeface="open_sansregular"/>
              </a:rPr>
              <a:t>1</a:t>
            </a:r>
            <a:r>
              <a:rPr lang="fr-FR" b="1" i="0" u="sng" baseline="30000" dirty="0">
                <a:solidFill>
                  <a:srgbClr val="141412"/>
                </a:solidFill>
                <a:effectLst/>
                <a:latin typeface="open_sansregular"/>
              </a:rPr>
              <a:t>er</a:t>
            </a:r>
            <a:r>
              <a:rPr lang="fr-FR" b="1" i="0" u="sng" dirty="0">
                <a:solidFill>
                  <a:srgbClr val="141412"/>
                </a:solidFill>
                <a:effectLst/>
                <a:latin typeface="open_sansregular"/>
              </a:rPr>
              <a:t> jui</a:t>
            </a:r>
            <a:r>
              <a:rPr lang="fr-FR" b="1" u="sng" dirty="0">
                <a:solidFill>
                  <a:srgbClr val="141412"/>
                </a:solidFill>
                <a:latin typeface="open_sansregular"/>
              </a:rPr>
              <a:t>n 2023</a:t>
            </a:r>
            <a:endParaRPr lang="fr-FR" b="1" i="0" u="sng" dirty="0">
              <a:solidFill>
                <a:srgbClr val="141412"/>
              </a:solidFill>
              <a:effectLst/>
              <a:latin typeface="open_sansregular"/>
            </a:endParaRPr>
          </a:p>
          <a:p>
            <a:pPr algn="just"/>
            <a:r>
              <a:rPr lang="fr-FR" b="0" i="0" dirty="0">
                <a:solidFill>
                  <a:srgbClr val="141412"/>
                </a:solidFill>
                <a:effectLst/>
                <a:latin typeface="open_sansregular"/>
              </a:rPr>
              <a:t>Les textes rénovés encadrant l’activité de soins critiques </a:t>
            </a:r>
            <a:r>
              <a:rPr lang="fr-FR" b="1" i="0" dirty="0">
                <a:solidFill>
                  <a:srgbClr val="141412"/>
                </a:solidFill>
                <a:effectLst/>
                <a:latin typeface="open_sansregular"/>
              </a:rPr>
              <a:t>entrent en vigueur le 1er juin 2023</a:t>
            </a:r>
            <a:r>
              <a:rPr lang="fr-FR" dirty="0">
                <a:solidFill>
                  <a:srgbClr val="141412"/>
                </a:solidFill>
                <a:latin typeface="open_sansregular"/>
              </a:rPr>
              <a:t>.</a:t>
            </a:r>
          </a:p>
          <a:p>
            <a:pPr algn="just"/>
            <a:endParaRPr lang="fr-FR" b="0" i="0" dirty="0">
              <a:solidFill>
                <a:srgbClr val="141412"/>
              </a:solidFill>
              <a:effectLst/>
              <a:latin typeface="open_sansregular"/>
            </a:endParaRPr>
          </a:p>
          <a:p>
            <a:pPr algn="just"/>
            <a:r>
              <a:rPr lang="fr-FR" b="1" u="sng" dirty="0">
                <a:solidFill>
                  <a:srgbClr val="141412"/>
                </a:solidFill>
                <a:latin typeface="open_sansregular"/>
              </a:rPr>
              <a:t>1</a:t>
            </a:r>
            <a:r>
              <a:rPr lang="fr-FR" b="1" u="sng" baseline="30000" dirty="0">
                <a:solidFill>
                  <a:srgbClr val="141412"/>
                </a:solidFill>
                <a:latin typeface="open_sansregular"/>
              </a:rPr>
              <a:t>er</a:t>
            </a:r>
            <a:r>
              <a:rPr lang="fr-FR" b="1" u="sng" dirty="0">
                <a:solidFill>
                  <a:srgbClr val="141412"/>
                </a:solidFill>
                <a:latin typeface="open_sansregular"/>
              </a:rPr>
              <a:t> novembre 2023</a:t>
            </a:r>
          </a:p>
          <a:p>
            <a:pPr algn="just"/>
            <a:r>
              <a:rPr lang="fr-FR" dirty="0">
                <a:solidFill>
                  <a:srgbClr val="141412"/>
                </a:solidFill>
                <a:latin typeface="open_sansregular"/>
              </a:rPr>
              <a:t>L</a:t>
            </a:r>
            <a:r>
              <a:rPr lang="fr-FR" b="0" i="0" dirty="0">
                <a:solidFill>
                  <a:srgbClr val="141412"/>
                </a:solidFill>
                <a:effectLst/>
                <a:latin typeface="open_sansregular"/>
              </a:rPr>
              <a:t>es SRS 2023-2028 prenant en compte ces nouvelles dispositions devront être publiés au plus tard le 1er novembre 2023. </a:t>
            </a:r>
          </a:p>
          <a:p>
            <a:pPr algn="just"/>
            <a:endParaRPr lang="fr-FR" dirty="0">
              <a:solidFill>
                <a:srgbClr val="141412"/>
              </a:solidFill>
              <a:latin typeface="open_sansregular"/>
            </a:endParaRPr>
          </a:p>
          <a:p>
            <a:pPr algn="just"/>
            <a:r>
              <a:rPr lang="fr-FR" b="1" i="0" dirty="0">
                <a:solidFill>
                  <a:srgbClr val="141412"/>
                </a:solidFill>
                <a:effectLst/>
                <a:latin typeface="open_sansregular"/>
              </a:rPr>
              <a:t>Les autorisations en cours </a:t>
            </a:r>
            <a:r>
              <a:rPr lang="fr-FR" b="0" i="0" dirty="0">
                <a:solidFill>
                  <a:srgbClr val="141412"/>
                </a:solidFill>
                <a:effectLst/>
                <a:latin typeface="open_sansregular"/>
              </a:rPr>
              <a:t>(= autorisations délivrées sur le fondement de la réglementation antérieure aux décrets du 26 avril 2022) </a:t>
            </a:r>
            <a:r>
              <a:rPr lang="fr-FR" b="1" i="0" dirty="0">
                <a:solidFill>
                  <a:srgbClr val="141412"/>
                </a:solidFill>
                <a:effectLst/>
                <a:latin typeface="open_sansregular"/>
              </a:rPr>
              <a:t>sont prolongées jusqu’à l’ouverture de la première fenêtre de dépôt </a:t>
            </a:r>
            <a:r>
              <a:rPr lang="fr-FR" b="0" i="0" dirty="0">
                <a:solidFill>
                  <a:srgbClr val="141412"/>
                </a:solidFill>
                <a:effectLst/>
                <a:latin typeface="open_sansregular"/>
              </a:rPr>
              <a:t>après la publication dudit SRS dans chaque région.</a:t>
            </a:r>
          </a:p>
          <a:p>
            <a:pPr algn="just"/>
            <a:endParaRPr lang="fr-FR" b="0" i="0" dirty="0">
              <a:solidFill>
                <a:srgbClr val="141412"/>
              </a:solidFill>
              <a:effectLst/>
              <a:latin typeface="open_sansregular"/>
            </a:endParaRPr>
          </a:p>
          <a:p>
            <a:pPr algn="just"/>
            <a:r>
              <a:rPr lang="fr-FR" b="0" i="0" dirty="0">
                <a:solidFill>
                  <a:srgbClr val="141412"/>
                </a:solidFill>
                <a:effectLst/>
                <a:latin typeface="open_sansregular"/>
              </a:rPr>
              <a:t>S’ils souhaitent poursuivre leur activité, </a:t>
            </a:r>
            <a:r>
              <a:rPr lang="fr-FR" b="1" i="0" dirty="0">
                <a:solidFill>
                  <a:srgbClr val="141412"/>
                </a:solidFill>
                <a:effectLst/>
                <a:latin typeface="open_sansregular"/>
              </a:rPr>
              <a:t>l’ensemble des actuels titulaires d’autorisation d’activité de cardiologie interventionnelle devront déposer une nouvelle demande d’autorisation </a:t>
            </a:r>
            <a:r>
              <a:rPr lang="fr-FR" b="0" i="0" dirty="0">
                <a:solidFill>
                  <a:srgbClr val="141412"/>
                </a:solidFill>
                <a:effectLst/>
                <a:latin typeface="open_sansregular"/>
              </a:rPr>
              <a:t>lors de la 1ère fenêtre de demande de dépôts qui sera ouverte après la publication du SRS 2023-2028.</a:t>
            </a:r>
          </a:p>
          <a:p>
            <a:pPr algn="just"/>
            <a:endParaRPr lang="fr-FR" dirty="0">
              <a:solidFill>
                <a:srgbClr val="141412"/>
              </a:solidFill>
              <a:latin typeface="open_sansregular"/>
            </a:endParaRPr>
          </a:p>
          <a:p>
            <a:pPr algn="ctr"/>
            <a:endParaRPr lang="fr-FR" b="0" i="0" dirty="0">
              <a:solidFill>
                <a:srgbClr val="141412"/>
              </a:solidFill>
              <a:effectLst/>
              <a:latin typeface="open_sansregular"/>
            </a:endParaRPr>
          </a:p>
          <a:p>
            <a:pPr algn="ctr"/>
            <a:endParaRPr lang="fr-FR" sz="2400" b="1" i="0" u="none" strike="noStrike" baseline="0" dirty="0">
              <a:solidFill>
                <a:srgbClr val="000000"/>
              </a:solidFill>
              <a:latin typeface="Arial" panose="020B0604020202020204" pitchFamily="34" charset="0"/>
            </a:endParaRPr>
          </a:p>
          <a:p>
            <a:pPr algn="ctr"/>
            <a:r>
              <a:rPr lang="fr-FR" sz="2400" b="1" i="0" u="none" strike="noStrike" baseline="0" dirty="0">
                <a:solidFill>
                  <a:srgbClr val="000000"/>
                </a:solidFill>
                <a:latin typeface="Arial" panose="020B0604020202020204" pitchFamily="34" charset="0"/>
              </a:rPr>
              <a:t>Les demandeurs peuvent poursuivre l’exploitation de leurs autorisations jusqu'à ce que l’ARS statue sur ladite nouvelle demande. </a:t>
            </a:r>
            <a:endParaRPr lang="fr-FR" sz="2400" b="0" i="0" dirty="0">
              <a:solidFill>
                <a:srgbClr val="141412"/>
              </a:solidFill>
              <a:effectLst/>
              <a:latin typeface="open_sansregular"/>
            </a:endParaRPr>
          </a:p>
        </p:txBody>
      </p:sp>
      <p:pic>
        <p:nvPicPr>
          <p:cNvPr id="2" name="Image 1">
            <a:extLst>
              <a:ext uri="{FF2B5EF4-FFF2-40B4-BE49-F238E27FC236}">
                <a16:creationId xmlns:a16="http://schemas.microsoft.com/office/drawing/2014/main" id="{FACB63E6-EAE3-7E74-57D6-571B4B03E682}"/>
              </a:ext>
            </a:extLst>
          </p:cNvPr>
          <p:cNvPicPr>
            <a:picLocks noChangeAspect="1"/>
          </p:cNvPicPr>
          <p:nvPr/>
        </p:nvPicPr>
        <p:blipFill>
          <a:blip r:embed="rId3"/>
          <a:stretch>
            <a:fillRect/>
          </a:stretch>
        </p:blipFill>
        <p:spPr>
          <a:xfrm>
            <a:off x="5081443" y="4425696"/>
            <a:ext cx="1519890" cy="859068"/>
          </a:xfrm>
          <a:prstGeom prst="rect">
            <a:avLst/>
          </a:prstGeom>
        </p:spPr>
      </p:pic>
      <p:sp>
        <p:nvSpPr>
          <p:cNvPr id="8" name="Espace réservé du numéro de diapositive 3">
            <a:extLst>
              <a:ext uri="{FF2B5EF4-FFF2-40B4-BE49-F238E27FC236}">
                <a16:creationId xmlns:a16="http://schemas.microsoft.com/office/drawing/2014/main" id="{2FABCF0D-7878-3F40-311C-D0DA4388C9C7}"/>
              </a:ext>
            </a:extLst>
          </p:cNvPr>
          <p:cNvSpPr txBox="1">
            <a:spLocks/>
          </p:cNvSpPr>
          <p:nvPr/>
        </p:nvSpPr>
        <p:spPr bwMode="auto">
          <a:xfrm>
            <a:off x="12186043" y="1953485"/>
            <a:ext cx="1459832" cy="2463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marL="0" algn="r" defTabSz="914400" rtl="0" eaLnBrk="1" fontAlgn="base" latinLnBrk="0" hangingPunct="1">
              <a:spcBef>
                <a:spcPct val="20000"/>
              </a:spcBef>
              <a:spcAft>
                <a:spcPct val="0"/>
              </a:spcAft>
              <a:buClr>
                <a:srgbClr val="E96A00"/>
              </a:buClr>
              <a:buSzPct val="65000"/>
              <a:buFont typeface="Wingdings" panose="05000000000000000000" pitchFamily="2" charset="2"/>
              <a:buChar char=""/>
              <a:defRPr sz="2400" b="1"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Clr>
                <a:schemeClr val="accent1"/>
              </a:buClr>
              <a:buSzPct val="60000"/>
              <a:buFont typeface="Wingdings" panose="05000000000000000000" pitchFamily="2" charset="2"/>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tx2"/>
              </a:buClr>
              <a:buSzPct val="47000"/>
              <a:buFont typeface="Wingdings" panose="05000000000000000000" pitchFamily="2" charset="2"/>
              <a:buChar char=""/>
              <a:defRPr sz="2400" kern="1200">
                <a:solidFill>
                  <a:srgbClr val="7F7F7F"/>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SzPct val="75000"/>
              <a:buFont typeface="Arial" panose="020B0604020202020204" pitchFamily="34" charset="0"/>
              <a:buChar char="•"/>
              <a:defRPr sz="1400" i="1" kern="1200">
                <a:solidFill>
                  <a:srgbClr val="7F7F7F"/>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ClrTx/>
              <a:buSzTx/>
              <a:buFontTx/>
              <a:buNone/>
            </a:pPr>
            <a:fld id="{9565643A-8189-4E5A-9B04-435F83A006B5}" type="slidenum">
              <a:rPr lang="fr-FR" sz="1200" b="0" smtClean="0">
                <a:solidFill>
                  <a:schemeClr val="bg1"/>
                </a:solidFill>
              </a:rPr>
              <a:pPr>
                <a:spcBef>
                  <a:spcPct val="0"/>
                </a:spcBef>
                <a:buClrTx/>
                <a:buSzTx/>
                <a:buFontTx/>
                <a:buNone/>
              </a:pPr>
              <a:t>47</a:t>
            </a:fld>
            <a:endParaRPr lang="fr-FR" sz="1200" b="0" dirty="0">
              <a:solidFill>
                <a:schemeClr val="bg1"/>
              </a:solidFill>
            </a:endParaRPr>
          </a:p>
        </p:txBody>
      </p:sp>
      <p:sp>
        <p:nvSpPr>
          <p:cNvPr id="9" name="ZoneTexte 8">
            <a:extLst>
              <a:ext uri="{FF2B5EF4-FFF2-40B4-BE49-F238E27FC236}">
                <a16:creationId xmlns:a16="http://schemas.microsoft.com/office/drawing/2014/main" id="{2495A01D-A15D-25BE-F2E3-C68F95172D98}"/>
              </a:ext>
            </a:extLst>
          </p:cNvPr>
          <p:cNvSpPr txBox="1"/>
          <p:nvPr/>
        </p:nvSpPr>
        <p:spPr>
          <a:xfrm>
            <a:off x="10043995" y="815714"/>
            <a:ext cx="2148005" cy="923330"/>
          </a:xfrm>
          <a:prstGeom prst="rect">
            <a:avLst/>
          </a:prstGeom>
          <a:noFill/>
        </p:spPr>
        <p:txBody>
          <a:bodyPr wrap="square" rtlCol="0">
            <a:spAutoFit/>
          </a:bodyPr>
          <a:lstStyle/>
          <a:p>
            <a:pPr algn="ctr"/>
            <a:r>
              <a:rPr lang="fr-FR" b="1" i="1" dirty="0"/>
              <a:t>Si même approche que la cancérologie (instruction)</a:t>
            </a:r>
          </a:p>
        </p:txBody>
      </p:sp>
      <p:pic>
        <p:nvPicPr>
          <p:cNvPr id="10" name="Image 9">
            <a:extLst>
              <a:ext uri="{FF2B5EF4-FFF2-40B4-BE49-F238E27FC236}">
                <a16:creationId xmlns:a16="http://schemas.microsoft.com/office/drawing/2014/main" id="{0A2B3575-C775-7362-EDCD-32FA5DFDD820}"/>
              </a:ext>
            </a:extLst>
          </p:cNvPr>
          <p:cNvPicPr>
            <a:picLocks noChangeAspect="1"/>
          </p:cNvPicPr>
          <p:nvPr/>
        </p:nvPicPr>
        <p:blipFill>
          <a:blip r:embed="rId4"/>
          <a:stretch>
            <a:fillRect/>
          </a:stretch>
        </p:blipFill>
        <p:spPr>
          <a:xfrm>
            <a:off x="9189391" y="831027"/>
            <a:ext cx="1006834" cy="896844"/>
          </a:xfrm>
          <a:prstGeom prst="rect">
            <a:avLst/>
          </a:prstGeom>
        </p:spPr>
      </p:pic>
    </p:spTree>
    <p:extLst>
      <p:ext uri="{BB962C8B-B14F-4D97-AF65-F5344CB8AC3E}">
        <p14:creationId xmlns:p14="http://schemas.microsoft.com/office/powerpoint/2010/main" val="1276348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48</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Mise en œuvre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Calendrier</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52400" y="789410"/>
            <a:ext cx="11529391" cy="5693866"/>
          </a:xfrm>
          <a:prstGeom prst="rect">
            <a:avLst/>
          </a:prstGeom>
          <a:noFill/>
        </p:spPr>
        <p:txBody>
          <a:bodyPr wrap="square">
            <a:spAutoFit/>
          </a:bodyPr>
          <a:lstStyle/>
          <a:p>
            <a:pPr algn="ctr"/>
            <a:r>
              <a:rPr lang="fr-FR" sz="2800" b="1" i="0" dirty="0">
                <a:solidFill>
                  <a:srgbClr val="141412"/>
                </a:solidFill>
                <a:effectLst/>
                <a:latin typeface="open_sansregular"/>
              </a:rPr>
              <a:t>Quelle structure peut être porteuse d’une autorisation d’activité de soins ?</a:t>
            </a:r>
          </a:p>
          <a:p>
            <a:pPr algn="ctr"/>
            <a:endParaRPr lang="fr-FR" sz="2400" b="1" dirty="0">
              <a:solidFill>
                <a:srgbClr val="141412"/>
              </a:solidFill>
              <a:latin typeface="open_sansregular"/>
            </a:endParaRPr>
          </a:p>
          <a:p>
            <a:pPr algn="ctr"/>
            <a:endParaRPr lang="fr-FR" sz="2400" b="1" i="0" dirty="0">
              <a:solidFill>
                <a:srgbClr val="141412"/>
              </a:solidFill>
              <a:effectLst/>
              <a:latin typeface="open_sansregular"/>
            </a:endParaRPr>
          </a:p>
          <a:p>
            <a:pPr algn="ctr"/>
            <a:endParaRPr lang="fr-FR" sz="2400" b="1" dirty="0">
              <a:solidFill>
                <a:srgbClr val="141412"/>
              </a:solidFill>
              <a:latin typeface="open_sansregular"/>
            </a:endParaRPr>
          </a:p>
          <a:p>
            <a:pPr algn="ctr"/>
            <a:endParaRPr lang="fr-FR" sz="2400" b="1" i="1" dirty="0">
              <a:solidFill>
                <a:srgbClr val="141412"/>
              </a:solidFill>
              <a:effectLst/>
              <a:latin typeface="open_sansregular"/>
            </a:endParaRPr>
          </a:p>
          <a:p>
            <a:r>
              <a:rPr lang="fr-FR" sz="2400" b="1" i="1" dirty="0">
                <a:solidFill>
                  <a:srgbClr val="141412"/>
                </a:solidFill>
                <a:effectLst/>
                <a:latin typeface="open_sansregular"/>
              </a:rPr>
              <a:t>Extrait du projet d’instruction « radiologie diagnostique et interventionnelle »</a:t>
            </a:r>
          </a:p>
          <a:p>
            <a:r>
              <a:rPr lang="fr-FR" sz="2400" dirty="0">
                <a:solidFill>
                  <a:srgbClr val="141412"/>
                </a:solidFill>
                <a:latin typeface="open_sansregular"/>
              </a:rPr>
              <a:t>« </a:t>
            </a:r>
            <a:r>
              <a:rPr lang="fr-FR" sz="2400" i="0" dirty="0">
                <a:solidFill>
                  <a:srgbClr val="141412"/>
                </a:solidFill>
                <a:effectLst/>
                <a:latin typeface="open_sansregular"/>
              </a:rPr>
              <a:t>Les professionnels qui exercent leur activité grâce aux moyens mis en commun dans le cadre de SCM, GIE ou GCS de moyens devront donc, s’ils souhaitent continuer à exercer leur activité en partageant le matériel, se regrouper sous une nouvelle forme de structure juridique habilitée à recevoir une autorisation d’activité de soins. »</a:t>
            </a:r>
          </a:p>
          <a:p>
            <a:endParaRPr lang="fr-FR" sz="2400" dirty="0">
              <a:solidFill>
                <a:srgbClr val="141412"/>
              </a:solidFill>
              <a:latin typeface="open_sansregular"/>
            </a:endParaRPr>
          </a:p>
          <a:p>
            <a:pPr algn="ctr"/>
            <a:r>
              <a:rPr lang="fr-FR" sz="2400" b="1" i="0" u="sng" dirty="0">
                <a:solidFill>
                  <a:srgbClr val="141412"/>
                </a:solidFill>
                <a:effectLst/>
                <a:latin typeface="open_sansregular"/>
              </a:rPr>
              <a:t>Nous avons demandé à la DGOS de préciser quelle structure juridique peut être porteuse d’une activité de soins.</a:t>
            </a:r>
          </a:p>
          <a:p>
            <a:pPr algn="just"/>
            <a:endParaRPr lang="fr-FR" sz="2400" b="1" u="sng" dirty="0">
              <a:solidFill>
                <a:srgbClr val="141412"/>
              </a:solidFill>
              <a:latin typeface="open_sansregular"/>
            </a:endParaRPr>
          </a:p>
          <a:p>
            <a:pPr algn="just"/>
            <a:endParaRPr lang="fr-FR" sz="2400" b="0" i="0" dirty="0">
              <a:solidFill>
                <a:srgbClr val="141412"/>
              </a:solidFill>
              <a:effectLst/>
              <a:latin typeface="open_sansregular"/>
            </a:endParaRPr>
          </a:p>
        </p:txBody>
      </p:sp>
      <p:sp>
        <p:nvSpPr>
          <p:cNvPr id="8" name="Espace réservé du numéro de diapositive 3">
            <a:extLst>
              <a:ext uri="{FF2B5EF4-FFF2-40B4-BE49-F238E27FC236}">
                <a16:creationId xmlns:a16="http://schemas.microsoft.com/office/drawing/2014/main" id="{2FABCF0D-7878-3F40-311C-D0DA4388C9C7}"/>
              </a:ext>
            </a:extLst>
          </p:cNvPr>
          <p:cNvSpPr txBox="1">
            <a:spLocks/>
          </p:cNvSpPr>
          <p:nvPr/>
        </p:nvSpPr>
        <p:spPr bwMode="auto">
          <a:xfrm>
            <a:off x="12186043" y="1953485"/>
            <a:ext cx="1459832" cy="2463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marL="0" algn="r" defTabSz="914400" rtl="0" eaLnBrk="1" fontAlgn="base" latinLnBrk="0" hangingPunct="1">
              <a:spcBef>
                <a:spcPct val="20000"/>
              </a:spcBef>
              <a:spcAft>
                <a:spcPct val="0"/>
              </a:spcAft>
              <a:buClr>
                <a:srgbClr val="E96A00"/>
              </a:buClr>
              <a:buSzPct val="65000"/>
              <a:buFont typeface="Wingdings" panose="05000000000000000000" pitchFamily="2" charset="2"/>
              <a:buChar char=""/>
              <a:defRPr sz="2400" b="1"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Clr>
                <a:schemeClr val="accent1"/>
              </a:buClr>
              <a:buSzPct val="60000"/>
              <a:buFont typeface="Wingdings" panose="05000000000000000000" pitchFamily="2" charset="2"/>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tx2"/>
              </a:buClr>
              <a:buSzPct val="47000"/>
              <a:buFont typeface="Wingdings" panose="05000000000000000000" pitchFamily="2" charset="2"/>
              <a:buChar char=""/>
              <a:defRPr sz="2400" kern="1200">
                <a:solidFill>
                  <a:srgbClr val="7F7F7F"/>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SzPct val="75000"/>
              <a:buFont typeface="Arial" panose="020B0604020202020204" pitchFamily="34" charset="0"/>
              <a:buChar char="•"/>
              <a:defRPr sz="1400" i="1" kern="1200">
                <a:solidFill>
                  <a:srgbClr val="7F7F7F"/>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ClrTx/>
              <a:buSzTx/>
              <a:buFontTx/>
              <a:buNone/>
            </a:pPr>
            <a:fld id="{9565643A-8189-4E5A-9B04-435F83A006B5}" type="slidenum">
              <a:rPr lang="fr-FR" sz="1200" b="0" smtClean="0">
                <a:solidFill>
                  <a:schemeClr val="bg1"/>
                </a:solidFill>
              </a:rPr>
              <a:pPr>
                <a:spcBef>
                  <a:spcPct val="0"/>
                </a:spcBef>
                <a:buClrTx/>
                <a:buSzTx/>
                <a:buFontTx/>
                <a:buNone/>
              </a:pPr>
              <a:t>48</a:t>
            </a:fld>
            <a:endParaRPr lang="fr-FR" sz="1200" b="0" dirty="0">
              <a:solidFill>
                <a:schemeClr val="bg1"/>
              </a:solidFill>
            </a:endParaRPr>
          </a:p>
        </p:txBody>
      </p:sp>
      <p:pic>
        <p:nvPicPr>
          <p:cNvPr id="10" name="Image 9">
            <a:extLst>
              <a:ext uri="{FF2B5EF4-FFF2-40B4-BE49-F238E27FC236}">
                <a16:creationId xmlns:a16="http://schemas.microsoft.com/office/drawing/2014/main" id="{0A2B3575-C775-7362-EDCD-32FA5DFDD820}"/>
              </a:ext>
            </a:extLst>
          </p:cNvPr>
          <p:cNvPicPr>
            <a:picLocks noChangeAspect="1"/>
          </p:cNvPicPr>
          <p:nvPr/>
        </p:nvPicPr>
        <p:blipFill>
          <a:blip r:embed="rId3"/>
          <a:stretch>
            <a:fillRect/>
          </a:stretch>
        </p:blipFill>
        <p:spPr>
          <a:xfrm>
            <a:off x="5413678" y="1505063"/>
            <a:ext cx="1006834" cy="896844"/>
          </a:xfrm>
          <a:prstGeom prst="rect">
            <a:avLst/>
          </a:prstGeom>
        </p:spPr>
      </p:pic>
    </p:spTree>
    <p:extLst>
      <p:ext uri="{BB962C8B-B14F-4D97-AF65-F5344CB8AC3E}">
        <p14:creationId xmlns:p14="http://schemas.microsoft.com/office/powerpoint/2010/main" val="662109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49</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Mise en œuvre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Calendrier</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pic>
        <p:nvPicPr>
          <p:cNvPr id="5" name="Image 4">
            <a:extLst>
              <a:ext uri="{FF2B5EF4-FFF2-40B4-BE49-F238E27FC236}">
                <a16:creationId xmlns:a16="http://schemas.microsoft.com/office/drawing/2014/main" id="{988747E7-51D8-8317-C410-537115D552B6}"/>
              </a:ext>
            </a:extLst>
          </p:cNvPr>
          <p:cNvPicPr>
            <a:picLocks noChangeAspect="1"/>
          </p:cNvPicPr>
          <p:nvPr/>
        </p:nvPicPr>
        <p:blipFill rotWithShape="1">
          <a:blip r:embed="rId3"/>
          <a:srcRect t="18669"/>
          <a:stretch/>
        </p:blipFill>
        <p:spPr>
          <a:xfrm>
            <a:off x="64739" y="1997765"/>
            <a:ext cx="11917711" cy="3655414"/>
          </a:xfrm>
          <a:prstGeom prst="rect">
            <a:avLst/>
          </a:prstGeom>
        </p:spPr>
      </p:pic>
      <p:sp>
        <p:nvSpPr>
          <p:cNvPr id="3" name="ZoneTexte 2">
            <a:extLst>
              <a:ext uri="{FF2B5EF4-FFF2-40B4-BE49-F238E27FC236}">
                <a16:creationId xmlns:a16="http://schemas.microsoft.com/office/drawing/2014/main" id="{CFE74865-A692-2FF9-65DA-A8585A9CBF32}"/>
              </a:ext>
            </a:extLst>
          </p:cNvPr>
          <p:cNvSpPr txBox="1"/>
          <p:nvPr/>
        </p:nvSpPr>
        <p:spPr>
          <a:xfrm>
            <a:off x="2135256" y="1216450"/>
            <a:ext cx="7921488" cy="523220"/>
          </a:xfrm>
          <a:prstGeom prst="rect">
            <a:avLst/>
          </a:prstGeom>
          <a:noFill/>
        </p:spPr>
        <p:txBody>
          <a:bodyPr wrap="square" rtlCol="0">
            <a:spAutoFit/>
          </a:bodyPr>
          <a:lstStyle/>
          <a:p>
            <a:r>
              <a:rPr lang="fr-FR" sz="2800" b="1" dirty="0"/>
              <a:t>Calendrier et délivrance des nouvelles autorisations</a:t>
            </a:r>
          </a:p>
        </p:txBody>
      </p:sp>
    </p:spTree>
    <p:extLst>
      <p:ext uri="{BB962C8B-B14F-4D97-AF65-F5344CB8AC3E}">
        <p14:creationId xmlns:p14="http://schemas.microsoft.com/office/powerpoint/2010/main" val="425489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5</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sp>
        <p:nvSpPr>
          <p:cNvPr id="2" name="ZoneTexte 1">
            <a:extLst>
              <a:ext uri="{FF2B5EF4-FFF2-40B4-BE49-F238E27FC236}">
                <a16:creationId xmlns:a16="http://schemas.microsoft.com/office/drawing/2014/main" id="{867656B0-AF14-BD24-86E0-345B6AB6ED34}"/>
              </a:ext>
            </a:extLst>
          </p:cNvPr>
          <p:cNvSpPr txBox="1"/>
          <p:nvPr/>
        </p:nvSpPr>
        <p:spPr>
          <a:xfrm>
            <a:off x="342022" y="714165"/>
            <a:ext cx="11355554" cy="2308324"/>
          </a:xfrm>
          <a:prstGeom prst="rect">
            <a:avLst/>
          </a:prstGeom>
          <a:noFill/>
        </p:spPr>
        <p:txBody>
          <a:bodyPr wrap="square" rtlCol="0">
            <a:spAutoFit/>
          </a:bodyPr>
          <a:lstStyle/>
          <a:p>
            <a:pPr algn="ctr"/>
            <a:r>
              <a:rPr lang="fr-FR" sz="3600" dirty="0"/>
              <a:t>Pas d’étude d’impacts communiquée… </a:t>
            </a:r>
          </a:p>
          <a:p>
            <a:pPr algn="ctr"/>
            <a:endParaRPr lang="fr-FR" sz="3600" dirty="0"/>
          </a:p>
          <a:p>
            <a:pPr algn="ctr"/>
            <a:r>
              <a:rPr lang="fr-FR" sz="3600" dirty="0"/>
              <a:t>Mais des travaux internes à la FHP-MCO confiés au </a:t>
            </a:r>
          </a:p>
          <a:p>
            <a:pPr algn="ctr"/>
            <a:r>
              <a:rPr lang="fr-FR" sz="3600" dirty="0"/>
              <a:t>Dr Michèle BRAMI</a:t>
            </a:r>
          </a:p>
        </p:txBody>
      </p:sp>
      <p:sp>
        <p:nvSpPr>
          <p:cNvPr id="4" name="ZoneTexte 3">
            <a:extLst>
              <a:ext uri="{FF2B5EF4-FFF2-40B4-BE49-F238E27FC236}">
                <a16:creationId xmlns:a16="http://schemas.microsoft.com/office/drawing/2014/main" id="{54B0A94B-EC6C-5C5F-FCDC-FF555BDFAD83}"/>
              </a:ext>
            </a:extLst>
          </p:cNvPr>
          <p:cNvSpPr txBox="1"/>
          <p:nvPr/>
        </p:nvSpPr>
        <p:spPr>
          <a:xfrm>
            <a:off x="1079500" y="3460234"/>
            <a:ext cx="9880599" cy="2431435"/>
          </a:xfrm>
          <a:prstGeom prst="rect">
            <a:avLst/>
          </a:prstGeom>
          <a:noFill/>
        </p:spPr>
        <p:txBody>
          <a:bodyPr wrap="square">
            <a:spAutoFit/>
          </a:bodyPr>
          <a:lstStyle/>
          <a:p>
            <a:pPr algn="ctr"/>
            <a:r>
              <a:rPr lang="fr-FR" sz="3200" b="1" dirty="0"/>
              <a:t>DATA ACTIVITÉ DE CARDIOLOGIE INTERVENTIONNELLE </a:t>
            </a:r>
            <a:r>
              <a:rPr lang="fr-FR" sz="2400" dirty="0"/>
              <a:t>ÉTAT DES LIEUX ET TENDANCES TOME 1 &amp; 2</a:t>
            </a:r>
          </a:p>
          <a:p>
            <a:pPr algn="ctr"/>
            <a:endParaRPr lang="fr-FR" sz="3200" dirty="0"/>
          </a:p>
          <a:p>
            <a:pPr algn="ctr"/>
            <a:r>
              <a:rPr lang="fr-FR" sz="3200" dirty="0">
                <a:hlinkClick r:id="rId3"/>
              </a:rPr>
              <a:t>https://www.fhpmco.fr/mediatheque/publications/data/</a:t>
            </a:r>
            <a:endParaRPr lang="fr-FR" sz="3200" dirty="0"/>
          </a:p>
          <a:p>
            <a:pPr algn="ctr"/>
            <a:endParaRPr lang="fr-FR" sz="3200" dirty="0"/>
          </a:p>
        </p:txBody>
      </p:sp>
      <p:pic>
        <p:nvPicPr>
          <p:cNvPr id="3" name="Image 2">
            <a:extLst>
              <a:ext uri="{FF2B5EF4-FFF2-40B4-BE49-F238E27FC236}">
                <a16:creationId xmlns:a16="http://schemas.microsoft.com/office/drawing/2014/main" id="{6AE911F8-3C80-CB70-8DAE-9596D46FC3EA}"/>
              </a:ext>
            </a:extLst>
          </p:cNvPr>
          <p:cNvPicPr>
            <a:picLocks noChangeAspect="1"/>
          </p:cNvPicPr>
          <p:nvPr/>
        </p:nvPicPr>
        <p:blipFill>
          <a:blip r:embed="rId4"/>
          <a:stretch>
            <a:fillRect/>
          </a:stretch>
        </p:blipFill>
        <p:spPr>
          <a:xfrm>
            <a:off x="10959964" y="4675951"/>
            <a:ext cx="1079771" cy="1572333"/>
          </a:xfrm>
          <a:prstGeom prst="rect">
            <a:avLst/>
          </a:prstGeom>
        </p:spPr>
      </p:pic>
    </p:spTree>
    <p:extLst>
      <p:ext uri="{BB962C8B-B14F-4D97-AF65-F5344CB8AC3E}">
        <p14:creationId xmlns:p14="http://schemas.microsoft.com/office/powerpoint/2010/main" val="103799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50</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Mise en œuvre</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Autorisation ARS</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78712" y="784937"/>
            <a:ext cx="11529391" cy="4431983"/>
          </a:xfrm>
          <a:prstGeom prst="rect">
            <a:avLst/>
          </a:prstGeom>
          <a:noFill/>
        </p:spPr>
        <p:txBody>
          <a:bodyPr wrap="square">
            <a:spAutoFit/>
          </a:bodyPr>
          <a:lstStyle/>
          <a:p>
            <a:pPr algn="ctr"/>
            <a:endParaRPr lang="fr-FR" b="0" i="0" dirty="0">
              <a:solidFill>
                <a:srgbClr val="141412"/>
              </a:solidFill>
              <a:effectLst/>
              <a:latin typeface="open_sansregular"/>
            </a:endParaRPr>
          </a:p>
          <a:p>
            <a:pPr algn="just"/>
            <a:endParaRPr lang="fr-FR" sz="2400" b="1" i="0" dirty="0">
              <a:solidFill>
                <a:srgbClr val="141412"/>
              </a:solidFill>
              <a:effectLst/>
              <a:latin typeface="open_sansregular"/>
            </a:endParaRPr>
          </a:p>
          <a:p>
            <a:pPr algn="ctr"/>
            <a:r>
              <a:rPr lang="fr-FR" sz="2400" b="1" i="0" dirty="0">
                <a:solidFill>
                  <a:srgbClr val="141412"/>
                </a:solidFill>
                <a:effectLst/>
                <a:latin typeface="open_sansregular"/>
              </a:rPr>
              <a:t>Un dossier unique dématérialisé de demande d’autorisation commun à toutes les ARS est </a:t>
            </a:r>
          </a:p>
          <a:p>
            <a:pPr algn="ctr"/>
            <a:r>
              <a:rPr lang="fr-FR" sz="2400" b="1" i="0" dirty="0">
                <a:solidFill>
                  <a:srgbClr val="141412"/>
                </a:solidFill>
                <a:effectLst/>
                <a:latin typeface="open_sansregular"/>
              </a:rPr>
              <a:t>en cours de finalisation par la DGOS.</a:t>
            </a:r>
          </a:p>
          <a:p>
            <a:pPr algn="just"/>
            <a:endParaRPr lang="fr-FR" sz="2400" b="1" i="0" dirty="0">
              <a:solidFill>
                <a:srgbClr val="141412"/>
              </a:solidFill>
              <a:effectLst/>
              <a:latin typeface="open_sansregular"/>
            </a:endParaRPr>
          </a:p>
          <a:p>
            <a:pPr algn="just"/>
            <a:endParaRPr lang="fr-FR" sz="2400" b="1" i="0" dirty="0">
              <a:solidFill>
                <a:srgbClr val="141412"/>
              </a:solidFill>
              <a:effectLst/>
              <a:latin typeface="open_sansregular"/>
            </a:endParaRPr>
          </a:p>
          <a:p>
            <a:pPr algn="just"/>
            <a:endParaRPr lang="fr-FR" sz="2400" b="1" i="0" dirty="0">
              <a:solidFill>
                <a:srgbClr val="141412"/>
              </a:solidFill>
              <a:effectLst/>
              <a:latin typeface="open_sansregular"/>
            </a:endParaRPr>
          </a:p>
          <a:p>
            <a:pPr algn="just"/>
            <a:r>
              <a:rPr lang="fr-FR" sz="2400" i="0" dirty="0">
                <a:solidFill>
                  <a:srgbClr val="141412"/>
                </a:solidFill>
                <a:effectLst/>
                <a:latin typeface="open_sansregular"/>
              </a:rPr>
              <a:t>Il sera décliné en fonction des 2 situations suivantes :</a:t>
            </a:r>
          </a:p>
          <a:p>
            <a:pPr algn="just"/>
            <a:endParaRPr lang="fr-FR" sz="2400" i="0" dirty="0">
              <a:solidFill>
                <a:srgbClr val="141412"/>
              </a:solidFill>
              <a:effectLst/>
              <a:latin typeface="open_sansregular"/>
            </a:endParaRPr>
          </a:p>
          <a:p>
            <a:pPr algn="just"/>
            <a:r>
              <a:rPr lang="fr-FR" sz="2400" i="0" dirty="0">
                <a:solidFill>
                  <a:srgbClr val="141412"/>
                </a:solidFill>
                <a:effectLst/>
                <a:latin typeface="open_sansregular"/>
              </a:rPr>
              <a:t>- Les demandeurs qui souhaitent poursuivre leur activité ;</a:t>
            </a:r>
          </a:p>
          <a:p>
            <a:pPr algn="just"/>
            <a:endParaRPr lang="fr-FR" sz="2400" i="0" dirty="0">
              <a:solidFill>
                <a:srgbClr val="141412"/>
              </a:solidFill>
              <a:effectLst/>
              <a:latin typeface="open_sansregular"/>
            </a:endParaRPr>
          </a:p>
          <a:p>
            <a:pPr algn="just"/>
            <a:r>
              <a:rPr lang="fr-FR" sz="2400" i="0" dirty="0">
                <a:solidFill>
                  <a:srgbClr val="141412"/>
                </a:solidFill>
                <a:effectLst/>
                <a:latin typeface="open_sansregular"/>
              </a:rPr>
              <a:t>- Les demandeurs d’une création ex nihilo d’activité</a:t>
            </a:r>
          </a:p>
        </p:txBody>
      </p:sp>
      <p:pic>
        <p:nvPicPr>
          <p:cNvPr id="2050" name="Picture 2" descr="Constituez votre dossier locatif - NCG">
            <a:extLst>
              <a:ext uri="{FF2B5EF4-FFF2-40B4-BE49-F238E27FC236}">
                <a16:creationId xmlns:a16="http://schemas.microsoft.com/office/drawing/2014/main" id="{6478BACA-5BD9-E21F-681A-16DF44165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709" y="2474555"/>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17383D5-DC1D-3ECC-3391-B80D0F5E9A47}"/>
              </a:ext>
            </a:extLst>
          </p:cNvPr>
          <p:cNvSpPr txBox="1"/>
          <p:nvPr/>
        </p:nvSpPr>
        <p:spPr>
          <a:xfrm>
            <a:off x="7828120" y="5496928"/>
            <a:ext cx="4588896" cy="646331"/>
          </a:xfrm>
          <a:prstGeom prst="rect">
            <a:avLst/>
          </a:prstGeom>
          <a:noFill/>
        </p:spPr>
        <p:txBody>
          <a:bodyPr wrap="square" rtlCol="0">
            <a:spAutoFit/>
          </a:bodyPr>
          <a:lstStyle/>
          <a:p>
            <a:pPr algn="ctr"/>
            <a:r>
              <a:rPr lang="fr-FR" b="1" i="1" dirty="0"/>
              <a:t>Si même approche que la cancérologie (instruction)</a:t>
            </a:r>
          </a:p>
        </p:txBody>
      </p:sp>
      <p:pic>
        <p:nvPicPr>
          <p:cNvPr id="4" name="Image 3">
            <a:extLst>
              <a:ext uri="{FF2B5EF4-FFF2-40B4-BE49-F238E27FC236}">
                <a16:creationId xmlns:a16="http://schemas.microsoft.com/office/drawing/2014/main" id="{278AF66C-2AB5-D1B5-9C85-3020360F7F3A}"/>
              </a:ext>
            </a:extLst>
          </p:cNvPr>
          <p:cNvPicPr>
            <a:picLocks noChangeAspect="1"/>
          </p:cNvPicPr>
          <p:nvPr/>
        </p:nvPicPr>
        <p:blipFill>
          <a:blip r:embed="rId4"/>
          <a:stretch>
            <a:fillRect/>
          </a:stretch>
        </p:blipFill>
        <p:spPr>
          <a:xfrm>
            <a:off x="7203737" y="5371672"/>
            <a:ext cx="1006834" cy="896844"/>
          </a:xfrm>
          <a:prstGeom prst="rect">
            <a:avLst/>
          </a:prstGeom>
        </p:spPr>
      </p:pic>
    </p:spTree>
    <p:extLst>
      <p:ext uri="{BB962C8B-B14F-4D97-AF65-F5344CB8AC3E}">
        <p14:creationId xmlns:p14="http://schemas.microsoft.com/office/powerpoint/2010/main" val="317683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p:nvPr>
        </p:nvSpPr>
        <p:spPr>
          <a:xfrm>
            <a:off x="-1" y="1162655"/>
            <a:ext cx="12151605" cy="3286170"/>
          </a:xfrm>
        </p:spPr>
        <p:txBody>
          <a:bodyPr anchor="t" anchorCtr="0">
            <a:noAutofit/>
          </a:bodyPr>
          <a:lstStyle/>
          <a:p>
            <a:r>
              <a:rPr lang="fr-FR" sz="3200" dirty="0">
                <a:solidFill>
                  <a:schemeClr val="bg1">
                    <a:lumMod val="75000"/>
                  </a:schemeClr>
                </a:solidFill>
              </a:rPr>
              <a:t>Point 1 : Définition de l’activité de soins de cardiologie interventionnelle</a:t>
            </a:r>
            <a:br>
              <a:rPr lang="fr-FR" sz="3200" b="1" dirty="0">
                <a:highlight>
                  <a:srgbClr val="FFFF00"/>
                </a:highlight>
              </a:rPr>
            </a:br>
            <a:r>
              <a:rPr lang="fr-FR" sz="3200" dirty="0">
                <a:solidFill>
                  <a:schemeClr val="bg1">
                    <a:lumMod val="75000"/>
                  </a:schemeClr>
                </a:solidFill>
              </a:rPr>
              <a:t>Point 2 : Modalité Rythmologie interventionnelle</a:t>
            </a:r>
            <a:br>
              <a:rPr lang="fr-FR" sz="3200" dirty="0">
                <a:solidFill>
                  <a:schemeClr val="bg1">
                    <a:lumMod val="75000"/>
                  </a:schemeClr>
                </a:solidFill>
              </a:rPr>
            </a:br>
            <a:r>
              <a:rPr lang="fr-FR" sz="3200" dirty="0">
                <a:solidFill>
                  <a:schemeClr val="bg1">
                    <a:lumMod val="75000"/>
                  </a:schemeClr>
                </a:solidFill>
              </a:rPr>
              <a:t>Point 3 : Modalité Cardiopathies congénitales hors rythmologie</a:t>
            </a:r>
            <a:br>
              <a:rPr lang="fr-FR" sz="3200" dirty="0">
                <a:solidFill>
                  <a:schemeClr val="tx1"/>
                </a:solidFill>
              </a:rPr>
            </a:br>
            <a:r>
              <a:rPr lang="fr-FR" sz="3200" dirty="0">
                <a:solidFill>
                  <a:schemeClr val="bg1">
                    <a:lumMod val="75000"/>
                  </a:schemeClr>
                </a:solidFill>
              </a:rPr>
              <a:t>Point 4 : Modalité Cardiopathies ischémiques et structurelles de l’adulte</a:t>
            </a:r>
            <a:br>
              <a:rPr lang="fr-FR" sz="3200" dirty="0">
                <a:solidFill>
                  <a:schemeClr val="bg1">
                    <a:lumMod val="75000"/>
                  </a:schemeClr>
                </a:solidFill>
              </a:rPr>
            </a:br>
            <a:r>
              <a:rPr lang="fr-FR" sz="3200" dirty="0">
                <a:solidFill>
                  <a:schemeClr val="bg1">
                    <a:lumMod val="75000"/>
                  </a:schemeClr>
                </a:solidFill>
              </a:rPr>
              <a:t>Point 5 : Plateau technique – Locaux</a:t>
            </a:r>
            <a:br>
              <a:rPr lang="fr-FR" sz="3200" dirty="0">
                <a:solidFill>
                  <a:schemeClr val="bg1">
                    <a:lumMod val="75000"/>
                  </a:schemeClr>
                </a:solidFill>
              </a:rPr>
            </a:br>
            <a:r>
              <a:rPr lang="fr-FR" sz="3200" dirty="0">
                <a:solidFill>
                  <a:schemeClr val="bg1">
                    <a:lumMod val="75000"/>
                  </a:schemeClr>
                </a:solidFill>
              </a:rPr>
              <a:t>Point 6 : Activité minimale</a:t>
            </a:r>
            <a:br>
              <a:rPr lang="fr-FR" sz="3200" dirty="0">
                <a:solidFill>
                  <a:schemeClr val="bg1">
                    <a:lumMod val="75000"/>
                  </a:schemeClr>
                </a:solidFill>
              </a:rPr>
            </a:br>
            <a:r>
              <a:rPr lang="fr-FR" sz="3200" dirty="0">
                <a:solidFill>
                  <a:schemeClr val="bg1">
                    <a:lumMod val="75000"/>
                  </a:schemeClr>
                </a:solidFill>
              </a:rPr>
              <a:t>Point 7 : Ressources humaines</a:t>
            </a:r>
            <a:br>
              <a:rPr lang="fr-FR" sz="3200" dirty="0">
                <a:solidFill>
                  <a:schemeClr val="bg1">
                    <a:lumMod val="75000"/>
                  </a:schemeClr>
                </a:solidFill>
              </a:rPr>
            </a:br>
            <a:r>
              <a:rPr lang="fr-FR" sz="3200" dirty="0">
                <a:solidFill>
                  <a:schemeClr val="bg1">
                    <a:lumMod val="75000"/>
                  </a:schemeClr>
                </a:solidFill>
              </a:rPr>
              <a:t>Point 8 : Mise en œuvre de la réforme par les ARS</a:t>
            </a:r>
            <a:br>
              <a:rPr lang="fr-FR" sz="3200" dirty="0">
                <a:solidFill>
                  <a:schemeClr val="bg1">
                    <a:lumMod val="75000"/>
                  </a:schemeClr>
                </a:solidFill>
              </a:rPr>
            </a:br>
            <a:r>
              <a:rPr lang="fr-FR" sz="3200" b="1" dirty="0">
                <a:solidFill>
                  <a:schemeClr val="tx1"/>
                </a:solidFill>
                <a:highlight>
                  <a:srgbClr val="FFFF00"/>
                </a:highlight>
              </a:rPr>
              <a:t>Point 9 : </a:t>
            </a:r>
            <a:r>
              <a:rPr lang="fr-FR" sz="3200" dirty="0">
                <a:solidFill>
                  <a:schemeClr val="tx1"/>
                </a:solidFill>
                <a:highlight>
                  <a:srgbClr val="FFFF00"/>
                </a:highlight>
              </a:rPr>
              <a:t>Les références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28672" y="4829944"/>
            <a:ext cx="2654604" cy="1467339"/>
          </a:xfrm>
          <a:prstGeom prst="rect">
            <a:avLst/>
          </a:prstGeom>
          <a:noFill/>
        </p:spPr>
      </p:pic>
      <p:sp>
        <p:nvSpPr>
          <p:cNvPr id="3" name="ZoneTexte 2">
            <a:extLst>
              <a:ext uri="{FF2B5EF4-FFF2-40B4-BE49-F238E27FC236}">
                <a16:creationId xmlns:a16="http://schemas.microsoft.com/office/drawing/2014/main" id="{07C267A3-3F9D-41A7-9776-0FC67EFFD525}"/>
              </a:ext>
            </a:extLst>
          </p:cNvPr>
          <p:cNvSpPr txBox="1"/>
          <p:nvPr/>
        </p:nvSpPr>
        <p:spPr>
          <a:xfrm>
            <a:off x="0" y="-7900"/>
            <a:ext cx="12192000" cy="707886"/>
          </a:xfrm>
          <a:prstGeom prst="rect">
            <a:avLst/>
          </a:prstGeom>
          <a:solidFill>
            <a:schemeClr val="accent1">
              <a:lumMod val="75000"/>
            </a:schemeClr>
          </a:solidFill>
        </p:spPr>
        <p:txBody>
          <a:bodyPr wrap="square" rtlCol="0">
            <a:spAutoFit/>
          </a:bodyPr>
          <a:lstStyle/>
          <a:p>
            <a:pPr algn="ctr"/>
            <a:r>
              <a:rPr lang="fr-FR" sz="4000" dirty="0">
                <a:solidFill>
                  <a:schemeClr val="bg1"/>
                </a:solidFill>
              </a:rPr>
              <a:t>ORDRE DU JOUR</a:t>
            </a:r>
          </a:p>
        </p:txBody>
      </p:sp>
    </p:spTree>
    <p:extLst>
      <p:ext uri="{BB962C8B-B14F-4D97-AF65-F5344CB8AC3E}">
        <p14:creationId xmlns:p14="http://schemas.microsoft.com/office/powerpoint/2010/main" val="3024912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52</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Les références</a:t>
            </a:r>
          </a:p>
        </p:txBody>
      </p:sp>
      <p:sp>
        <p:nvSpPr>
          <p:cNvPr id="24" name="ZoneTexte 23">
            <a:extLst>
              <a:ext uri="{FF2B5EF4-FFF2-40B4-BE49-F238E27FC236}">
                <a16:creationId xmlns:a16="http://schemas.microsoft.com/office/drawing/2014/main" id="{04435980-8F48-415E-9B8B-91CF5050BF15}"/>
              </a:ext>
            </a:extLst>
          </p:cNvPr>
          <p:cNvSpPr txBox="1"/>
          <p:nvPr/>
        </p:nvSpPr>
        <p:spPr>
          <a:xfrm>
            <a:off x="5234416" y="95962"/>
            <a:ext cx="6455464" cy="954107"/>
          </a:xfrm>
          <a:prstGeom prst="rect">
            <a:avLst/>
          </a:prstGeom>
          <a:noFill/>
        </p:spPr>
        <p:txBody>
          <a:bodyPr wrap="square">
            <a:spAutoFit/>
          </a:bodyPr>
          <a:lstStyle/>
          <a:p>
            <a:pPr marL="628650" lvl="1" indent="-342900" algn="r">
              <a:lnSpc>
                <a:spcPct val="100000"/>
              </a:lnSpc>
              <a:spcBef>
                <a:spcPts val="1200"/>
              </a:spcBef>
              <a:buClr>
                <a:srgbClr val="E96A00"/>
              </a:buClr>
              <a:buSzPct val="65000"/>
              <a:buFont typeface="Wingdings" panose="05000000000000000000" pitchFamily="2" charset="2"/>
              <a:buChar char="Ø"/>
              <a:defRPr/>
            </a:pPr>
            <a:r>
              <a:rPr lang="fr-FR" sz="2800" b="1" dirty="0">
                <a:solidFill>
                  <a:srgbClr val="12355D"/>
                </a:solidFill>
              </a:rPr>
              <a:t>CSP / Instruction</a:t>
            </a:r>
          </a:p>
          <a:p>
            <a:pPr marL="628650" lvl="1" indent="-342900" algn="just">
              <a:lnSpc>
                <a:spcPct val="100000"/>
              </a:lnSpc>
              <a:spcBef>
                <a:spcPts val="1200"/>
              </a:spcBef>
              <a:buClr>
                <a:srgbClr val="E96A00"/>
              </a:buClr>
              <a:buSzPct val="65000"/>
              <a:buFont typeface="Wingdings" panose="05000000000000000000" pitchFamily="2" charset="2"/>
              <a:buChar char="Ø"/>
              <a:defRPr/>
            </a:pPr>
            <a:endParaRPr lang="fr-FR" sz="1800" dirty="0">
              <a:solidFill>
                <a:srgbClr val="12355D"/>
              </a:solidFill>
            </a:endParaRPr>
          </a:p>
        </p:txBody>
      </p:sp>
      <p:sp>
        <p:nvSpPr>
          <p:cNvPr id="3" name="ZoneTexte 2">
            <a:extLst>
              <a:ext uri="{FF2B5EF4-FFF2-40B4-BE49-F238E27FC236}">
                <a16:creationId xmlns:a16="http://schemas.microsoft.com/office/drawing/2014/main" id="{749FCAA8-D710-B7C4-9CCF-3059ECA7AF3E}"/>
              </a:ext>
            </a:extLst>
          </p:cNvPr>
          <p:cNvSpPr txBox="1"/>
          <p:nvPr/>
        </p:nvSpPr>
        <p:spPr>
          <a:xfrm>
            <a:off x="175909" y="745446"/>
            <a:ext cx="11830050" cy="5816977"/>
          </a:xfrm>
          <a:prstGeom prst="rect">
            <a:avLst/>
          </a:prstGeom>
          <a:noFill/>
        </p:spPr>
        <p:txBody>
          <a:bodyPr wrap="square">
            <a:spAutoFit/>
          </a:bodyPr>
          <a:lstStyle/>
          <a:p>
            <a:pPr algn="just"/>
            <a:r>
              <a:rPr lang="fr-FR" sz="2400" b="1" i="0" u="sng" dirty="0">
                <a:solidFill>
                  <a:srgbClr val="141412"/>
                </a:solidFill>
                <a:effectLst/>
                <a:latin typeface="open_sansregular"/>
              </a:rPr>
              <a:t>Disponibles</a:t>
            </a:r>
          </a:p>
          <a:p>
            <a:pPr algn="just"/>
            <a:endParaRPr lang="fr-FR" b="1" dirty="0">
              <a:solidFill>
                <a:srgbClr val="141412"/>
              </a:solidFill>
              <a:latin typeface="open_sansregular"/>
            </a:endParaRPr>
          </a:p>
          <a:p>
            <a:pPr algn="just"/>
            <a:r>
              <a:rPr lang="fr-FR" b="1" dirty="0">
                <a:solidFill>
                  <a:srgbClr val="141412"/>
                </a:solidFill>
                <a:latin typeface="open_sansregular"/>
              </a:rPr>
              <a:t>Décret CTF Mars 2022</a:t>
            </a:r>
          </a:p>
          <a:p>
            <a:pPr algn="just"/>
            <a:r>
              <a:rPr lang="fr-FR" dirty="0">
                <a:hlinkClick r:id="rId3"/>
              </a:rPr>
              <a:t>https://www.fhpmco.fr/wp-content/uploads/2022/03/Decret-CTF-Cardiologie-mars-2021.pdf</a:t>
            </a:r>
            <a:endParaRPr lang="fr-FR" dirty="0"/>
          </a:p>
          <a:p>
            <a:pPr algn="just"/>
            <a:endParaRPr lang="fr-FR" dirty="0"/>
          </a:p>
          <a:p>
            <a:pPr algn="just"/>
            <a:r>
              <a:rPr lang="fr-FR" b="1" i="0" dirty="0">
                <a:solidFill>
                  <a:srgbClr val="141412"/>
                </a:solidFill>
                <a:effectLst/>
                <a:latin typeface="open_sansregular"/>
              </a:rPr>
              <a:t>Décret CI Mars 2022</a:t>
            </a:r>
          </a:p>
          <a:p>
            <a:pPr algn="just"/>
            <a:r>
              <a:rPr lang="fr-FR" b="1" i="0" dirty="0">
                <a:solidFill>
                  <a:srgbClr val="141412"/>
                </a:solidFill>
                <a:effectLst/>
                <a:latin typeface="open_sansregular"/>
                <a:hlinkClick r:id="rId4"/>
              </a:rPr>
              <a:t>https://www.fhpmco.fr/wp-content/uploads/2022/03/Decret-CI-Cardiologie-mars-2021.pdf</a:t>
            </a:r>
            <a:endParaRPr lang="fr-FR" b="1" dirty="0">
              <a:solidFill>
                <a:srgbClr val="141412"/>
              </a:solidFill>
              <a:latin typeface="open_sansregular"/>
            </a:endParaRPr>
          </a:p>
          <a:p>
            <a:pPr algn="just"/>
            <a:endParaRPr lang="fr-FR" b="1" i="0" dirty="0">
              <a:solidFill>
                <a:srgbClr val="141412"/>
              </a:solidFill>
              <a:effectLst/>
              <a:latin typeface="open_sansregular"/>
            </a:endParaRPr>
          </a:p>
          <a:p>
            <a:pPr algn="just"/>
            <a:r>
              <a:rPr lang="fr-FR" b="1" dirty="0">
                <a:solidFill>
                  <a:srgbClr val="141412"/>
                </a:solidFill>
                <a:latin typeface="open_sansregular"/>
              </a:rPr>
              <a:t>Arrêté Mars 2022 Activité minimale</a:t>
            </a:r>
          </a:p>
          <a:p>
            <a:pPr algn="just"/>
            <a:r>
              <a:rPr lang="fr-FR" b="1" dirty="0">
                <a:solidFill>
                  <a:srgbClr val="141412"/>
                </a:solidFill>
                <a:latin typeface="open_sansregular"/>
                <a:hlinkClick r:id="rId5"/>
              </a:rPr>
              <a:t>https://www.fhpmco.fr/wp-content/uploads/2022/03/Arrete_Cardiologie_mars_2021.pdf</a:t>
            </a:r>
            <a:endParaRPr lang="fr-FR" b="1" dirty="0">
              <a:solidFill>
                <a:srgbClr val="141412"/>
              </a:solidFill>
              <a:latin typeface="open_sansregular"/>
            </a:endParaRPr>
          </a:p>
          <a:p>
            <a:pPr algn="just"/>
            <a:endParaRPr lang="fr-FR" sz="1800" b="1" dirty="0">
              <a:solidFill>
                <a:srgbClr val="141412"/>
              </a:solidFill>
              <a:latin typeface="open_sansregular"/>
            </a:endParaRPr>
          </a:p>
          <a:p>
            <a:r>
              <a:rPr lang="fr-FR" sz="1800" b="1" dirty="0"/>
              <a:t>DATA ACTIVITÉ DE CARDIOLOGIE INTERVENTIONNELLE ÉTAT DES LIEUX ET TENDANCES TOME 1 &amp; 2</a:t>
            </a:r>
            <a:r>
              <a:rPr lang="fr-FR" b="1" dirty="0"/>
              <a:t> </a:t>
            </a:r>
            <a:r>
              <a:rPr lang="fr-FR" sz="1800" dirty="0">
                <a:hlinkClick r:id="rId6"/>
              </a:rPr>
              <a:t>https://www.fhpmco.fr/mediatheque/publications/data/</a:t>
            </a:r>
            <a:endParaRPr lang="fr-FR" sz="1800" dirty="0"/>
          </a:p>
          <a:p>
            <a:pPr algn="just"/>
            <a:endParaRPr lang="fr-FR" b="1" i="0" dirty="0">
              <a:solidFill>
                <a:srgbClr val="141412"/>
              </a:solidFill>
              <a:effectLst/>
              <a:latin typeface="open_sansregular"/>
            </a:endParaRPr>
          </a:p>
          <a:p>
            <a:pPr algn="just"/>
            <a:r>
              <a:rPr lang="fr-FR" sz="2400" b="1" u="sng" dirty="0">
                <a:solidFill>
                  <a:srgbClr val="141412"/>
                </a:solidFill>
                <a:latin typeface="open_sansregular"/>
              </a:rPr>
              <a:t>A venir</a:t>
            </a:r>
          </a:p>
          <a:p>
            <a:pPr algn="just"/>
            <a:endParaRPr lang="fr-FR" b="1" dirty="0">
              <a:solidFill>
                <a:srgbClr val="141412"/>
              </a:solidFill>
              <a:latin typeface="open_sansregular"/>
            </a:endParaRPr>
          </a:p>
          <a:p>
            <a:pPr algn="just"/>
            <a:r>
              <a:rPr lang="fr-FR" b="1" dirty="0">
                <a:solidFill>
                  <a:schemeClr val="accent1"/>
                </a:solidFill>
                <a:latin typeface="open_sansregular"/>
              </a:rPr>
              <a:t>Instruction Cardiologie interventionnelle</a:t>
            </a:r>
          </a:p>
          <a:p>
            <a:pPr algn="just"/>
            <a:endParaRPr lang="fr-FR" b="1" dirty="0">
              <a:solidFill>
                <a:srgbClr val="141412"/>
              </a:solidFill>
              <a:latin typeface="open_sansregular"/>
            </a:endParaRPr>
          </a:p>
          <a:p>
            <a:pPr algn="just"/>
            <a:r>
              <a:rPr lang="fr-FR" b="1" dirty="0">
                <a:solidFill>
                  <a:schemeClr val="accent1"/>
                </a:solidFill>
                <a:latin typeface="open_sansregular"/>
              </a:rPr>
              <a:t>Liste « officielle » des actes CCAM par modalité / mention (classification)</a:t>
            </a:r>
          </a:p>
          <a:p>
            <a:pPr algn="just"/>
            <a:endParaRPr lang="fr-FR" b="1" dirty="0">
              <a:solidFill>
                <a:srgbClr val="141412"/>
              </a:solidFill>
              <a:latin typeface="open_sansregular"/>
            </a:endParaRPr>
          </a:p>
        </p:txBody>
      </p:sp>
      <p:pic>
        <p:nvPicPr>
          <p:cNvPr id="5" name="Image 4">
            <a:extLst>
              <a:ext uri="{FF2B5EF4-FFF2-40B4-BE49-F238E27FC236}">
                <a16:creationId xmlns:a16="http://schemas.microsoft.com/office/drawing/2014/main" id="{B49507E9-C3F7-4FBD-2A8D-0292632FCFE9}"/>
              </a:ext>
            </a:extLst>
          </p:cNvPr>
          <p:cNvPicPr>
            <a:picLocks noChangeAspect="1"/>
          </p:cNvPicPr>
          <p:nvPr/>
        </p:nvPicPr>
        <p:blipFill>
          <a:blip r:embed="rId7"/>
          <a:stretch>
            <a:fillRect/>
          </a:stretch>
        </p:blipFill>
        <p:spPr>
          <a:xfrm>
            <a:off x="10633876" y="5369339"/>
            <a:ext cx="1439365" cy="826662"/>
          </a:xfrm>
          <a:prstGeom prst="rect">
            <a:avLst/>
          </a:prstGeom>
        </p:spPr>
      </p:pic>
      <p:sp>
        <p:nvSpPr>
          <p:cNvPr id="6" name="ZoneTexte 5">
            <a:extLst>
              <a:ext uri="{FF2B5EF4-FFF2-40B4-BE49-F238E27FC236}">
                <a16:creationId xmlns:a16="http://schemas.microsoft.com/office/drawing/2014/main" id="{7E903A85-A4B7-16C9-2406-76E7D528D11B}"/>
              </a:ext>
            </a:extLst>
          </p:cNvPr>
          <p:cNvSpPr txBox="1"/>
          <p:nvPr/>
        </p:nvSpPr>
        <p:spPr>
          <a:xfrm>
            <a:off x="10582482" y="834346"/>
            <a:ext cx="1285461" cy="646331"/>
          </a:xfrm>
          <a:prstGeom prst="rect">
            <a:avLst/>
          </a:prstGeom>
          <a:noFill/>
        </p:spPr>
        <p:txBody>
          <a:bodyPr wrap="square" rtlCol="0">
            <a:spAutoFit/>
          </a:bodyPr>
          <a:lstStyle/>
          <a:p>
            <a:pPr algn="ctr"/>
            <a:r>
              <a:rPr lang="fr-FR" b="1" i="1" dirty="0"/>
              <a:t>Disponible</a:t>
            </a:r>
            <a:r>
              <a:rPr lang="fr-FR" b="1" dirty="0"/>
              <a:t> sur le site </a:t>
            </a:r>
          </a:p>
        </p:txBody>
      </p:sp>
      <p:pic>
        <p:nvPicPr>
          <p:cNvPr id="2" name="Image 1">
            <a:extLst>
              <a:ext uri="{FF2B5EF4-FFF2-40B4-BE49-F238E27FC236}">
                <a16:creationId xmlns:a16="http://schemas.microsoft.com/office/drawing/2014/main" id="{3150FF09-2880-5019-5D83-59A8A3A5AB99}"/>
              </a:ext>
            </a:extLst>
          </p:cNvPr>
          <p:cNvPicPr>
            <a:picLocks noChangeAspect="1"/>
          </p:cNvPicPr>
          <p:nvPr/>
        </p:nvPicPr>
        <p:blipFill>
          <a:blip r:embed="rId8"/>
          <a:stretch>
            <a:fillRect/>
          </a:stretch>
        </p:blipFill>
        <p:spPr>
          <a:xfrm>
            <a:off x="9772713" y="3349152"/>
            <a:ext cx="1079771" cy="1572333"/>
          </a:xfrm>
          <a:prstGeom prst="rect">
            <a:avLst/>
          </a:prstGeom>
        </p:spPr>
      </p:pic>
    </p:spTree>
    <p:extLst>
      <p:ext uri="{BB962C8B-B14F-4D97-AF65-F5344CB8AC3E}">
        <p14:creationId xmlns:p14="http://schemas.microsoft.com/office/powerpoint/2010/main" val="965495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BD5A7B4-D71C-C5AA-9A75-589EC258EB7F}"/>
              </a:ext>
            </a:extLst>
          </p:cNvPr>
          <p:cNvSpPr>
            <a:spLocks noGrp="1"/>
          </p:cNvSpPr>
          <p:nvPr>
            <p:ph type="sldNum" sz="quarter" idx="10"/>
          </p:nvPr>
        </p:nvSpPr>
        <p:spPr/>
        <p:txBody>
          <a:bodyPr/>
          <a:lstStyle/>
          <a:p>
            <a:fld id="{A78E9C8A-0DDF-4EC7-B73D-4538020E7832}" type="slidenum">
              <a:rPr lang="fr-FR" smtClean="0">
                <a:solidFill>
                  <a:prstClr val="white"/>
                </a:solidFill>
              </a:rPr>
              <a:pPr/>
              <a:t>53</a:t>
            </a:fld>
            <a:endParaRPr lang="fr-FR" dirty="0">
              <a:solidFill>
                <a:prstClr val="white"/>
              </a:solidFill>
            </a:endParaRPr>
          </a:p>
        </p:txBody>
      </p:sp>
      <p:pic>
        <p:nvPicPr>
          <p:cNvPr id="5" name="Image 4">
            <a:extLst>
              <a:ext uri="{FF2B5EF4-FFF2-40B4-BE49-F238E27FC236}">
                <a16:creationId xmlns:a16="http://schemas.microsoft.com/office/drawing/2014/main" id="{D6E9CDC0-B4E6-D17F-52D6-8038F970093E}"/>
              </a:ext>
            </a:extLst>
          </p:cNvPr>
          <p:cNvPicPr>
            <a:picLocks noChangeAspect="1"/>
          </p:cNvPicPr>
          <p:nvPr/>
        </p:nvPicPr>
        <p:blipFill>
          <a:blip r:embed="rId2"/>
          <a:stretch>
            <a:fillRect/>
          </a:stretch>
        </p:blipFill>
        <p:spPr>
          <a:xfrm>
            <a:off x="150045" y="1982126"/>
            <a:ext cx="4366871" cy="2508000"/>
          </a:xfrm>
          <a:prstGeom prst="rect">
            <a:avLst/>
          </a:prstGeom>
        </p:spPr>
      </p:pic>
      <p:sp>
        <p:nvSpPr>
          <p:cNvPr id="3" name="ZoneTexte 2">
            <a:extLst>
              <a:ext uri="{FF2B5EF4-FFF2-40B4-BE49-F238E27FC236}">
                <a16:creationId xmlns:a16="http://schemas.microsoft.com/office/drawing/2014/main" id="{FF7B110C-C911-4562-63E9-B8BE50B6171C}"/>
              </a:ext>
            </a:extLst>
          </p:cNvPr>
          <p:cNvSpPr txBox="1"/>
          <p:nvPr/>
        </p:nvSpPr>
        <p:spPr>
          <a:xfrm>
            <a:off x="4631216" y="1545994"/>
            <a:ext cx="7395684" cy="3785652"/>
          </a:xfrm>
          <a:prstGeom prst="rect">
            <a:avLst/>
          </a:prstGeom>
          <a:noFill/>
        </p:spPr>
        <p:txBody>
          <a:bodyPr wrap="square" rtlCol="0">
            <a:spAutoFit/>
          </a:bodyPr>
          <a:lstStyle/>
          <a:p>
            <a:pPr algn="ctr"/>
            <a:r>
              <a:rPr lang="fr-FR" sz="4000" dirty="0"/>
              <a:t>QUESTIONS / REPONSES</a:t>
            </a:r>
          </a:p>
          <a:p>
            <a:pPr algn="ctr"/>
            <a:endParaRPr lang="fr-FR" sz="4000" dirty="0"/>
          </a:p>
          <a:p>
            <a:pPr algn="ctr"/>
            <a:r>
              <a:rPr lang="fr-FR" sz="4000" dirty="0"/>
              <a:t>Nous restons à votre écoute</a:t>
            </a:r>
          </a:p>
          <a:p>
            <a:pPr algn="ctr"/>
            <a:endParaRPr lang="fr-FR" sz="4000" dirty="0"/>
          </a:p>
          <a:p>
            <a:pPr algn="ctr"/>
            <a:r>
              <a:rPr lang="fr-FR" sz="4000" dirty="0"/>
              <a:t>matthieu.derancourt.mco@fhp.fr</a:t>
            </a:r>
          </a:p>
          <a:p>
            <a:pPr algn="ctr"/>
            <a:endParaRPr lang="fr-FR" sz="4000" dirty="0"/>
          </a:p>
        </p:txBody>
      </p:sp>
    </p:spTree>
    <p:extLst>
      <p:ext uri="{BB962C8B-B14F-4D97-AF65-F5344CB8AC3E}">
        <p14:creationId xmlns:p14="http://schemas.microsoft.com/office/powerpoint/2010/main" val="178781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idx="4294967295"/>
          </p:nvPr>
        </p:nvSpPr>
        <p:spPr>
          <a:xfrm>
            <a:off x="0" y="0"/>
            <a:ext cx="12192000" cy="665875"/>
          </a:xfrm>
          <a:solidFill>
            <a:schemeClr val="accent5">
              <a:lumMod val="40000"/>
              <a:lumOff val="60000"/>
            </a:schemeClr>
          </a:solidFill>
        </p:spPr>
        <p:txBody>
          <a:bodyPr anchor="t" anchorCtr="0">
            <a:noAutofit/>
          </a:bodyPr>
          <a:lstStyle/>
          <a:p>
            <a:pPr>
              <a:lnSpc>
                <a:spcPct val="100000"/>
              </a:lnSpc>
            </a:pPr>
            <a:r>
              <a:rPr lang="fr-FR" sz="4000" b="1" dirty="0">
                <a:latin typeface="+mn-lt"/>
              </a:rPr>
              <a:t>Réforme des Autorisations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13233" y="5381469"/>
            <a:ext cx="1752790" cy="848839"/>
          </a:xfrm>
          <a:prstGeom prst="rect">
            <a:avLst/>
          </a:prstGeom>
          <a:noFill/>
        </p:spPr>
      </p:pic>
      <p:sp>
        <p:nvSpPr>
          <p:cNvPr id="7" name="Espace réservé du numéro de diapositive 6">
            <a:extLst>
              <a:ext uri="{FF2B5EF4-FFF2-40B4-BE49-F238E27FC236}">
                <a16:creationId xmlns:a16="http://schemas.microsoft.com/office/drawing/2014/main" id="{951AEAE2-C85B-463F-9002-A58D9DCB3883}"/>
              </a:ext>
            </a:extLst>
          </p:cNvPr>
          <p:cNvSpPr>
            <a:spLocks noGrp="1"/>
          </p:cNvSpPr>
          <p:nvPr>
            <p:ph type="sldNum" sz="quarter" idx="12"/>
          </p:nvPr>
        </p:nvSpPr>
        <p:spPr/>
        <p:txBody>
          <a:bodyPr/>
          <a:lstStyle/>
          <a:p>
            <a:fld id="{6D22F896-40B5-4ADD-8801-0D06FADFA095}" type="slidenum">
              <a:rPr lang="en-US" smtClean="0"/>
              <a:t>54</a:t>
            </a:fld>
            <a:endParaRPr lang="en-US" dirty="0"/>
          </a:p>
        </p:txBody>
      </p:sp>
      <p:sp>
        <p:nvSpPr>
          <p:cNvPr id="9" name="Rectangle 8"/>
          <p:cNvSpPr/>
          <p:nvPr/>
        </p:nvSpPr>
        <p:spPr>
          <a:xfrm>
            <a:off x="0" y="2131765"/>
            <a:ext cx="12192000" cy="3582519"/>
          </a:xfrm>
          <a:prstGeom prst="rect">
            <a:avLst/>
          </a:prstGeom>
        </p:spPr>
        <p:txBody>
          <a:bodyPr>
            <a:spAutoFit/>
          </a:bodyPr>
          <a:lstStyle/>
          <a:p>
            <a:pPr marL="0" lvl="2" algn="ctr">
              <a:spcBef>
                <a:spcPct val="20000"/>
              </a:spcBef>
              <a:spcAft>
                <a:spcPts val="600"/>
              </a:spcAft>
              <a:buClr>
                <a:srgbClr val="E96A00"/>
              </a:buClr>
              <a:buSzPct val="65000"/>
              <a:defRPr/>
            </a:pPr>
            <a:r>
              <a:rPr lang="fr-FR" sz="4400" b="1" u="sng" dirty="0"/>
              <a:t>Prochains webinaires FHP MCO</a:t>
            </a:r>
          </a:p>
          <a:p>
            <a:pPr marL="0" lvl="2" algn="ctr">
              <a:spcBef>
                <a:spcPct val="20000"/>
              </a:spcBef>
              <a:spcAft>
                <a:spcPts val="600"/>
              </a:spcAft>
              <a:buClr>
                <a:srgbClr val="E96A00"/>
              </a:buClr>
              <a:buSzPct val="65000"/>
              <a:defRPr/>
            </a:pPr>
            <a:endParaRPr lang="fr-FR" sz="2800" dirty="0"/>
          </a:p>
          <a:p>
            <a:pPr marL="0" lvl="2" algn="ctr">
              <a:spcBef>
                <a:spcPct val="20000"/>
              </a:spcBef>
              <a:spcAft>
                <a:spcPts val="600"/>
              </a:spcAft>
              <a:buClr>
                <a:srgbClr val="E96A00"/>
              </a:buClr>
              <a:buSzPct val="65000"/>
              <a:defRPr/>
            </a:pPr>
            <a:r>
              <a:rPr lang="fr-FR" sz="4400" dirty="0"/>
              <a:t>Programme</a:t>
            </a:r>
            <a:endParaRPr lang="fr-FR" sz="2800" dirty="0"/>
          </a:p>
          <a:p>
            <a:pPr marL="0" lvl="2" algn="ctr">
              <a:spcBef>
                <a:spcPct val="20000"/>
              </a:spcBef>
              <a:spcAft>
                <a:spcPts val="600"/>
              </a:spcAft>
              <a:buClr>
                <a:srgbClr val="E96A00"/>
              </a:buClr>
              <a:buSzPct val="65000"/>
              <a:defRPr/>
            </a:pPr>
            <a:endParaRPr lang="fr-FR" dirty="0">
              <a:solidFill>
                <a:srgbClr val="12355D"/>
              </a:solidFill>
            </a:endParaRPr>
          </a:p>
          <a:p>
            <a:pPr marL="0" lvl="2">
              <a:spcBef>
                <a:spcPct val="20000"/>
              </a:spcBef>
              <a:spcAft>
                <a:spcPts val="600"/>
              </a:spcAft>
              <a:buClr>
                <a:srgbClr val="E96A00"/>
              </a:buClr>
              <a:buSzPct val="65000"/>
              <a:defRPr/>
            </a:pPr>
            <a:endParaRPr lang="fr-FR" sz="1400" dirty="0">
              <a:solidFill>
                <a:srgbClr val="12355D"/>
              </a:solidFill>
            </a:endParaRPr>
          </a:p>
          <a:p>
            <a:pPr marL="1800225" lvl="2" indent="0">
              <a:spcBef>
                <a:spcPts val="0"/>
              </a:spcBef>
              <a:spcAft>
                <a:spcPts val="600"/>
              </a:spcAft>
              <a:buClr>
                <a:srgbClr val="E96A00"/>
              </a:buClr>
              <a:buSzPct val="65000"/>
              <a:buNone/>
              <a:defRPr/>
            </a:pPr>
            <a:endParaRPr lang="fr-FR" sz="1400" dirty="0">
              <a:solidFill>
                <a:srgbClr val="12355D"/>
              </a:solidFill>
            </a:endParaRPr>
          </a:p>
          <a:p>
            <a:pPr marL="1800225" lvl="2" indent="0">
              <a:spcBef>
                <a:spcPts val="0"/>
              </a:spcBef>
              <a:spcAft>
                <a:spcPts val="600"/>
              </a:spcAft>
              <a:buClr>
                <a:srgbClr val="E96A00"/>
              </a:buClr>
              <a:buSzPct val="65000"/>
              <a:buNone/>
              <a:defRPr/>
            </a:pPr>
            <a:endParaRPr lang="fr-FR" sz="1400" dirty="0">
              <a:solidFill>
                <a:srgbClr val="12355D"/>
              </a:solidFill>
            </a:endParaRPr>
          </a:p>
        </p:txBody>
      </p:sp>
    </p:spTree>
    <p:extLst>
      <p:ext uri="{BB962C8B-B14F-4D97-AF65-F5344CB8AC3E}">
        <p14:creationId xmlns:p14="http://schemas.microsoft.com/office/powerpoint/2010/main" val="421711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25F01-4C03-4E0C-ACD7-DF261B3652ED}"/>
              </a:ext>
            </a:extLst>
          </p:cNvPr>
          <p:cNvSpPr>
            <a:spLocks noGrp="1"/>
          </p:cNvSpPr>
          <p:nvPr>
            <p:ph type="ctrTitle" idx="4294967295"/>
          </p:nvPr>
        </p:nvSpPr>
        <p:spPr>
          <a:xfrm>
            <a:off x="0" y="0"/>
            <a:ext cx="12192000" cy="665875"/>
          </a:xfrm>
          <a:solidFill>
            <a:schemeClr val="accent5">
              <a:lumMod val="40000"/>
              <a:lumOff val="60000"/>
            </a:schemeClr>
          </a:solidFill>
        </p:spPr>
        <p:txBody>
          <a:bodyPr anchor="t" anchorCtr="0">
            <a:noAutofit/>
          </a:bodyPr>
          <a:lstStyle/>
          <a:p>
            <a:pPr>
              <a:lnSpc>
                <a:spcPct val="100000"/>
              </a:lnSpc>
            </a:pPr>
            <a:r>
              <a:rPr lang="fr-FR" sz="4000" b="1" dirty="0">
                <a:latin typeface="+mn-lt"/>
              </a:rPr>
              <a:t>Réforme des Autorisations</a:t>
            </a:r>
          </a:p>
        </p:txBody>
      </p:sp>
      <p:pic>
        <p:nvPicPr>
          <p:cNvPr id="10" name="Image 9">
            <a:extLst>
              <a:ext uri="{FF2B5EF4-FFF2-40B4-BE49-F238E27FC236}">
                <a16:creationId xmlns:a16="http://schemas.microsoft.com/office/drawing/2014/main" id="{DAC8D5FF-3608-4370-9BB5-D47E581429B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13233" y="5381469"/>
            <a:ext cx="1752790" cy="848839"/>
          </a:xfrm>
          <a:prstGeom prst="rect">
            <a:avLst/>
          </a:prstGeom>
          <a:noFill/>
        </p:spPr>
      </p:pic>
      <p:sp>
        <p:nvSpPr>
          <p:cNvPr id="7" name="Espace réservé du numéro de diapositive 6">
            <a:extLst>
              <a:ext uri="{FF2B5EF4-FFF2-40B4-BE49-F238E27FC236}">
                <a16:creationId xmlns:a16="http://schemas.microsoft.com/office/drawing/2014/main" id="{951AEAE2-C85B-463F-9002-A58D9DCB3883}"/>
              </a:ext>
            </a:extLst>
          </p:cNvPr>
          <p:cNvSpPr>
            <a:spLocks noGrp="1"/>
          </p:cNvSpPr>
          <p:nvPr>
            <p:ph type="sldNum" sz="quarter" idx="12"/>
          </p:nvPr>
        </p:nvSpPr>
        <p:spPr/>
        <p:txBody>
          <a:bodyPr/>
          <a:lstStyle/>
          <a:p>
            <a:fld id="{6D22F896-40B5-4ADD-8801-0D06FADFA095}" type="slidenum">
              <a:rPr lang="en-US" smtClean="0"/>
              <a:t>55</a:t>
            </a:fld>
            <a:endParaRPr lang="en-US" dirty="0"/>
          </a:p>
        </p:txBody>
      </p:sp>
      <p:sp>
        <p:nvSpPr>
          <p:cNvPr id="9" name="Rectangle 8"/>
          <p:cNvSpPr/>
          <p:nvPr/>
        </p:nvSpPr>
        <p:spPr>
          <a:xfrm>
            <a:off x="0" y="665875"/>
            <a:ext cx="12192000" cy="3216265"/>
          </a:xfrm>
          <a:prstGeom prst="rect">
            <a:avLst/>
          </a:prstGeom>
        </p:spPr>
        <p:txBody>
          <a:bodyPr>
            <a:spAutoFit/>
          </a:bodyPr>
          <a:lstStyle/>
          <a:p>
            <a:pPr marL="0" lvl="2" algn="ctr">
              <a:spcBef>
                <a:spcPct val="20000"/>
              </a:spcBef>
              <a:spcAft>
                <a:spcPts val="600"/>
              </a:spcAft>
              <a:buClr>
                <a:srgbClr val="E96A00"/>
              </a:buClr>
              <a:buSzPct val="65000"/>
              <a:defRPr/>
            </a:pPr>
            <a:endParaRPr lang="fr-FR" sz="2000" dirty="0"/>
          </a:p>
          <a:p>
            <a:pPr marL="0" lvl="2" algn="ctr">
              <a:spcBef>
                <a:spcPct val="20000"/>
              </a:spcBef>
              <a:spcAft>
                <a:spcPts val="600"/>
              </a:spcAft>
              <a:buClr>
                <a:srgbClr val="E96A00"/>
              </a:buClr>
              <a:buSzPct val="65000"/>
              <a:defRPr/>
            </a:pPr>
            <a:r>
              <a:rPr lang="fr-FR" sz="2000" dirty="0"/>
              <a:t>Jeudi 15 décembre 2022 – </a:t>
            </a:r>
            <a:r>
              <a:rPr lang="fr-FR" sz="2000" u="sng" dirty="0"/>
              <a:t>Webinaire Radiologie diagnostique et radiologie interventionnelle</a:t>
            </a:r>
            <a:r>
              <a:rPr lang="fr-FR" sz="2000" dirty="0"/>
              <a:t> - 14h à 16h</a:t>
            </a:r>
          </a:p>
          <a:p>
            <a:pPr marL="0" lvl="2" algn="ctr">
              <a:spcBef>
                <a:spcPct val="20000"/>
              </a:spcBef>
              <a:spcAft>
                <a:spcPts val="600"/>
              </a:spcAft>
              <a:buClr>
                <a:srgbClr val="E96A00"/>
              </a:buClr>
              <a:buSzPct val="65000"/>
              <a:defRPr/>
            </a:pPr>
            <a:endParaRPr lang="fr-FR" sz="2000" dirty="0"/>
          </a:p>
          <a:p>
            <a:pPr marL="0" lvl="2" algn="ctr">
              <a:spcBef>
                <a:spcPct val="20000"/>
              </a:spcBef>
              <a:spcAft>
                <a:spcPts val="600"/>
              </a:spcAft>
              <a:buClr>
                <a:srgbClr val="E96A00"/>
              </a:buClr>
              <a:buSzPct val="65000"/>
              <a:defRPr/>
            </a:pPr>
            <a:r>
              <a:rPr lang="fr-FR" sz="2000" dirty="0"/>
              <a:t>Mercredi 11 janvier 2023 – </a:t>
            </a:r>
            <a:r>
              <a:rPr lang="fr-FR" sz="2000" u="sng" dirty="0"/>
              <a:t>Webinaire Médecine</a:t>
            </a:r>
            <a:r>
              <a:rPr lang="fr-FR" sz="2000" dirty="0"/>
              <a:t> - 14h – 15h30</a:t>
            </a:r>
          </a:p>
          <a:p>
            <a:pPr marL="0" lvl="2" algn="ctr">
              <a:spcBef>
                <a:spcPct val="20000"/>
              </a:spcBef>
              <a:spcAft>
                <a:spcPts val="600"/>
              </a:spcAft>
              <a:buClr>
                <a:srgbClr val="E96A00"/>
              </a:buClr>
              <a:buSzPct val="65000"/>
              <a:defRPr/>
            </a:pPr>
            <a:endParaRPr lang="fr-FR" sz="2000" dirty="0"/>
          </a:p>
          <a:p>
            <a:pPr marL="0" lvl="2" algn="ctr">
              <a:spcBef>
                <a:spcPct val="20000"/>
              </a:spcBef>
              <a:spcAft>
                <a:spcPts val="600"/>
              </a:spcAft>
              <a:buClr>
                <a:srgbClr val="E96A00"/>
              </a:buClr>
              <a:buSzPct val="65000"/>
              <a:defRPr/>
            </a:pPr>
            <a:r>
              <a:rPr lang="fr-FR" sz="2000" dirty="0"/>
              <a:t>Mardi 17 janvier 2023 – </a:t>
            </a:r>
            <a:r>
              <a:rPr lang="fr-FR" sz="2000" u="sng" dirty="0"/>
              <a:t>Webinaire Chirurgie </a:t>
            </a:r>
            <a:r>
              <a:rPr lang="fr-FR" sz="2000" dirty="0"/>
              <a:t>- 11h – 13h</a:t>
            </a:r>
          </a:p>
          <a:p>
            <a:pPr marL="1800225" lvl="2" indent="0">
              <a:spcBef>
                <a:spcPts val="0"/>
              </a:spcBef>
              <a:spcAft>
                <a:spcPts val="600"/>
              </a:spcAft>
              <a:buClr>
                <a:srgbClr val="E96A00"/>
              </a:buClr>
              <a:buSzPct val="65000"/>
              <a:buNone/>
              <a:defRPr/>
            </a:pPr>
            <a:endParaRPr lang="fr-FR" sz="1400" dirty="0">
              <a:solidFill>
                <a:srgbClr val="12355D"/>
              </a:solidFill>
            </a:endParaRPr>
          </a:p>
          <a:p>
            <a:pPr marL="1800225" lvl="2" indent="0">
              <a:spcBef>
                <a:spcPts val="0"/>
              </a:spcBef>
              <a:spcAft>
                <a:spcPts val="600"/>
              </a:spcAft>
              <a:buClr>
                <a:srgbClr val="E96A00"/>
              </a:buClr>
              <a:buSzPct val="65000"/>
              <a:buNone/>
              <a:defRPr/>
            </a:pPr>
            <a:endParaRPr lang="fr-FR" sz="1400" dirty="0">
              <a:solidFill>
                <a:srgbClr val="12355D"/>
              </a:solidFill>
            </a:endParaRPr>
          </a:p>
        </p:txBody>
      </p:sp>
      <p:sp>
        <p:nvSpPr>
          <p:cNvPr id="4" name="ZoneTexte 3">
            <a:extLst>
              <a:ext uri="{FF2B5EF4-FFF2-40B4-BE49-F238E27FC236}">
                <a16:creationId xmlns:a16="http://schemas.microsoft.com/office/drawing/2014/main" id="{2D047D8B-E774-0758-42E1-11C23D6F1810}"/>
              </a:ext>
            </a:extLst>
          </p:cNvPr>
          <p:cNvSpPr txBox="1"/>
          <p:nvPr/>
        </p:nvSpPr>
        <p:spPr>
          <a:xfrm>
            <a:off x="5214585" y="4179549"/>
            <a:ext cx="5975043" cy="1200329"/>
          </a:xfrm>
          <a:prstGeom prst="rect">
            <a:avLst/>
          </a:prstGeom>
          <a:noFill/>
        </p:spPr>
        <p:txBody>
          <a:bodyPr wrap="square">
            <a:spAutoFit/>
          </a:bodyPr>
          <a:lstStyle/>
          <a:p>
            <a:r>
              <a:rPr lang="fr-FR" dirty="0">
                <a:hlinkClick r:id="rId4"/>
              </a:rPr>
              <a:t>https://www.fhpmco.fr/2022/11/10/depeche-evenements-n701-reforme-des-autorisations-programme-des-webinaires-dedies-pour-chaque-nouveau-regime-dautorisation/</a:t>
            </a:r>
            <a:endParaRPr lang="fr-FR" dirty="0"/>
          </a:p>
          <a:p>
            <a:endParaRPr lang="fr-FR" dirty="0"/>
          </a:p>
        </p:txBody>
      </p:sp>
      <p:sp>
        <p:nvSpPr>
          <p:cNvPr id="12" name="ZoneTexte 11">
            <a:extLst>
              <a:ext uri="{FF2B5EF4-FFF2-40B4-BE49-F238E27FC236}">
                <a16:creationId xmlns:a16="http://schemas.microsoft.com/office/drawing/2014/main" id="{37582A1E-241C-7297-38FB-C775E63ACE49}"/>
              </a:ext>
            </a:extLst>
          </p:cNvPr>
          <p:cNvSpPr txBox="1"/>
          <p:nvPr/>
        </p:nvSpPr>
        <p:spPr>
          <a:xfrm>
            <a:off x="227946" y="4179549"/>
            <a:ext cx="4308049" cy="1200329"/>
          </a:xfrm>
          <a:prstGeom prst="rect">
            <a:avLst/>
          </a:prstGeom>
          <a:noFill/>
        </p:spPr>
        <p:txBody>
          <a:bodyPr wrap="square">
            <a:spAutoFit/>
          </a:bodyPr>
          <a:lstStyle/>
          <a:p>
            <a:pPr algn="just"/>
            <a:r>
              <a:rPr lang="fr-FR" b="0" i="0" cap="all" dirty="0">
                <a:solidFill>
                  <a:srgbClr val="1F5579"/>
                </a:solidFill>
                <a:effectLst/>
                <a:latin typeface="open_sanssemibold"/>
              </a:rPr>
              <a:t>DÉPÊCHE ÉVÈNEMENTS N°701 – REFORME DES AUTORISATIONS – PROGRAMME DES WEBINAIRES DÉDIÉS POUR CHAQUE NOUVEAU RÉGIME D’AUTORISATION</a:t>
            </a:r>
          </a:p>
        </p:txBody>
      </p:sp>
    </p:spTree>
    <p:extLst>
      <p:ext uri="{BB962C8B-B14F-4D97-AF65-F5344CB8AC3E}">
        <p14:creationId xmlns:p14="http://schemas.microsoft.com/office/powerpoint/2010/main" val="417354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6</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sp>
        <p:nvSpPr>
          <p:cNvPr id="2" name="ZoneTexte 1">
            <a:extLst>
              <a:ext uri="{FF2B5EF4-FFF2-40B4-BE49-F238E27FC236}">
                <a16:creationId xmlns:a16="http://schemas.microsoft.com/office/drawing/2014/main" id="{867656B0-AF14-BD24-86E0-345B6AB6ED34}"/>
              </a:ext>
            </a:extLst>
          </p:cNvPr>
          <p:cNvSpPr txBox="1"/>
          <p:nvPr/>
        </p:nvSpPr>
        <p:spPr>
          <a:xfrm>
            <a:off x="104775" y="751344"/>
            <a:ext cx="11982450" cy="5647700"/>
          </a:xfrm>
          <a:prstGeom prst="rect">
            <a:avLst/>
          </a:prstGeom>
          <a:noFill/>
        </p:spPr>
        <p:txBody>
          <a:bodyPr wrap="square" rtlCol="0">
            <a:spAutoFit/>
          </a:bodyPr>
          <a:lstStyle/>
          <a:p>
            <a:pPr algn="just"/>
            <a:r>
              <a:rPr lang="fr-FR" sz="1900" dirty="0"/>
              <a:t>La ligne syndicale portée pendant ces travaux de réforme des autorisations </a:t>
            </a:r>
            <a:r>
              <a:rPr lang="fr-FR" sz="1900" b="1" u="sng" dirty="0">
                <a:solidFill>
                  <a:srgbClr val="000000"/>
                </a:solidFill>
                <a:latin typeface="Calibri" panose="020F0502020204030204" pitchFamily="34" charset="0"/>
                <a:ea typeface="Times New Roman" panose="02020603050405020304" pitchFamily="18" charset="0"/>
              </a:rPr>
              <a:t>en 9 points</a:t>
            </a:r>
            <a:r>
              <a:rPr lang="fr-FR" sz="1900" b="1" dirty="0">
                <a:solidFill>
                  <a:srgbClr val="000000"/>
                </a:solidFill>
                <a:latin typeface="Calibri" panose="020F0502020204030204" pitchFamily="34" charset="0"/>
                <a:ea typeface="Times New Roman" panose="02020603050405020304" pitchFamily="18" charset="0"/>
              </a:rPr>
              <a:t> :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fr-FR" sz="1900" dirty="0">
                <a:solidFill>
                  <a:srgbClr val="000000"/>
                </a:solidFill>
                <a:latin typeface="Calibri" panose="020F0502020204030204" pitchFamily="34" charset="0"/>
                <a:ea typeface="Times New Roman" panose="02020603050405020304" pitchFamily="18" charset="0"/>
              </a:rPr>
              <a:t>Définir et délivrer les autorisations d’activité de soins par site géographique (seuils notamment)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 Centrer le régime des autorisations sur les activités de soins et non sur les techniques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 </a:t>
            </a:r>
            <a:r>
              <a:rPr lang="fr-FR" sz="1900" dirty="0">
                <a:solidFill>
                  <a:srgbClr val="000000"/>
                </a:solidFill>
                <a:latin typeface="Calibri" panose="020F0502020204030204" pitchFamily="34" charset="0"/>
                <a:ea typeface="Times New Roman" panose="02020603050405020304" pitchFamily="18" charset="0"/>
              </a:rPr>
              <a:t>Promouvoir une organisation territoriale s’appuyant sur des structures de proximité et des structures de recours concentrées sur les prises en charges complexes et refuser tout autre gradation des soins.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4- </a:t>
            </a:r>
            <a:r>
              <a:rPr lang="fr-FR" sz="1900" dirty="0">
                <a:solidFill>
                  <a:srgbClr val="000000"/>
                </a:solidFill>
                <a:latin typeface="Calibri" panose="020F0502020204030204" pitchFamily="34" charset="0"/>
                <a:ea typeface="Times New Roman" panose="02020603050405020304" pitchFamily="18" charset="0"/>
              </a:rPr>
              <a:t>Proportionner les exigences réglementaires (soins critiques, permanence de soins, …) en fonction des prises en charge.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fr-FR" sz="1900" dirty="0">
                <a:solidFill>
                  <a:srgbClr val="000000"/>
                </a:solidFill>
                <a:latin typeface="Calibri" panose="020F0502020204030204" pitchFamily="34" charset="0"/>
                <a:ea typeface="Times New Roman" panose="02020603050405020304" pitchFamily="18" charset="0"/>
              </a:rPr>
              <a:t>Reconnaître les compétences acquises par l’expérience des médecins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 Ne pas empêcher la réalisation d’actes urgences ou secondaires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7- </a:t>
            </a:r>
            <a:r>
              <a:rPr lang="fr-FR" sz="1900" dirty="0">
                <a:solidFill>
                  <a:srgbClr val="000000"/>
                </a:solidFill>
                <a:latin typeface="Calibri" panose="020F0502020204030204" pitchFamily="34" charset="0"/>
                <a:ea typeface="Times New Roman" panose="02020603050405020304" pitchFamily="18" charset="0"/>
              </a:rPr>
              <a:t>Plaider pour un régime d’autorisation basé sur des compétences et une approche qualitative en lieu et place d’une approche avec des normes de moyens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8- </a:t>
            </a:r>
            <a:r>
              <a:rPr lang="fr-FR" sz="1900" dirty="0">
                <a:solidFill>
                  <a:srgbClr val="000000"/>
                </a:solidFill>
                <a:latin typeface="Calibri" panose="020F0502020204030204" pitchFamily="34" charset="0"/>
                <a:ea typeface="Times New Roman" panose="02020603050405020304" pitchFamily="18" charset="0"/>
              </a:rPr>
              <a:t>Exiger la réalisation d’étude impacts afin de garantir l’accessibilité aux soins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 </a:t>
            </a:r>
            <a:r>
              <a:rPr lang="fr-FR" sz="1900" dirty="0">
                <a:solidFill>
                  <a:srgbClr val="000000"/>
                </a:solidFill>
                <a:latin typeface="Calibri" panose="020F0502020204030204" pitchFamily="34" charset="0"/>
                <a:ea typeface="Times New Roman" panose="02020603050405020304" pitchFamily="18" charset="0"/>
              </a:rPr>
              <a:t>Veiller à la conformité des PRS par rapport à la réglementation nationale et empêcher la création de normes régionales. </a:t>
            </a:r>
            <a:endParaRPr lang="fr-FR" sz="1900" dirty="0">
              <a:latin typeface="Frugal Sans"/>
              <a:ea typeface="Times New Roman" panose="02020603050405020304" pitchFamily="18" charset="0"/>
              <a:cs typeface="Times New Roman" panose="02020603050405020304" pitchFamily="18" charset="0"/>
            </a:endParaRPr>
          </a:p>
          <a:p>
            <a:pPr algn="just" fontAlgn="auto" hangingPunct="1">
              <a:spcAft>
                <a:spcPts val="0"/>
              </a:spcAft>
            </a:pPr>
            <a:r>
              <a:rPr lang="fr-FR"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FR" sz="1900" dirty="0">
              <a:latin typeface="Frugal Sans"/>
              <a:ea typeface="Times New Roman" panose="02020603050405020304" pitchFamily="18" charset="0"/>
              <a:cs typeface="Times New Roman" panose="02020603050405020304" pitchFamily="18" charset="0"/>
            </a:endParaRPr>
          </a:p>
          <a:p>
            <a:pPr algn="just"/>
            <a:r>
              <a:rPr lang="fr-FR"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 plus, il est nécessaire de porter le fait que </a:t>
            </a:r>
            <a:r>
              <a:rPr lang="fr-FR" sz="1900" dirty="0">
                <a:solidFill>
                  <a:srgbClr val="000000"/>
                </a:solidFill>
                <a:latin typeface="Calibri" panose="020F0502020204030204" pitchFamily="34" charset="0"/>
                <a:ea typeface="Times New Roman" panose="02020603050405020304" pitchFamily="18" charset="0"/>
              </a:rPr>
              <a:t>les critères de compétences médicales des médecins doivent être différenciés des exigences supportées par le droit des autorisations, et donc, des établissements de santé et, de facto, traités en dehors de la réforme des autorisations. </a:t>
            </a:r>
            <a:endParaRPr lang="fr-FR" sz="1900" dirty="0"/>
          </a:p>
        </p:txBody>
      </p:sp>
    </p:spTree>
    <p:extLst>
      <p:ext uri="{BB962C8B-B14F-4D97-AF65-F5344CB8AC3E}">
        <p14:creationId xmlns:p14="http://schemas.microsoft.com/office/powerpoint/2010/main" val="160751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7</a:t>
            </a:fld>
            <a:endParaRPr lang="fr-FR" sz="1200" b="0" dirty="0">
              <a:solidFill>
                <a:schemeClr val="bg1"/>
              </a:solidFill>
            </a:endParaRPr>
          </a:p>
        </p:txBody>
      </p:sp>
      <p:sp>
        <p:nvSpPr>
          <p:cNvPr id="39939" name="Espace réservé du contenu 4"/>
          <p:cNvSpPr>
            <a:spLocks noGrp="1"/>
          </p:cNvSpPr>
          <p:nvPr>
            <p:ph idx="1"/>
          </p:nvPr>
        </p:nvSpPr>
        <p:spPr/>
        <p:txBody>
          <a:bodyPr/>
          <a:lstStyle/>
          <a:p>
            <a:pPr algn="ctr" hangingPunct="1">
              <a:buFont typeface="Wingdings" panose="05000000000000000000" pitchFamily="2" charset="2"/>
              <a:buNone/>
            </a:pPr>
            <a:endParaRPr lang="fr-FR" sz="4000" u="sng" dirty="0"/>
          </a:p>
          <a:p>
            <a:pPr algn="ctr" hangingPunct="1">
              <a:buFont typeface="Wingdings" panose="05000000000000000000" pitchFamily="2" charset="2"/>
              <a:buNone/>
            </a:pPr>
            <a:endParaRPr lang="fr-FR" sz="4000" u="sng" dirty="0"/>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pic>
        <p:nvPicPr>
          <p:cNvPr id="3" name="Image 2">
            <a:extLst>
              <a:ext uri="{FF2B5EF4-FFF2-40B4-BE49-F238E27FC236}">
                <a16:creationId xmlns:a16="http://schemas.microsoft.com/office/drawing/2014/main" id="{6587DFEE-12D7-4632-DA15-49F0B87AF4AC}"/>
              </a:ext>
            </a:extLst>
          </p:cNvPr>
          <p:cNvPicPr/>
          <p:nvPr/>
        </p:nvPicPr>
        <p:blipFill>
          <a:blip r:embed="rId3"/>
          <a:stretch>
            <a:fillRect/>
          </a:stretch>
        </p:blipFill>
        <p:spPr>
          <a:xfrm>
            <a:off x="2093204" y="726379"/>
            <a:ext cx="8428773" cy="5605016"/>
          </a:xfrm>
          <a:prstGeom prst="rect">
            <a:avLst/>
          </a:prstGeom>
        </p:spPr>
      </p:pic>
    </p:spTree>
    <p:extLst>
      <p:ext uri="{BB962C8B-B14F-4D97-AF65-F5344CB8AC3E}">
        <p14:creationId xmlns:p14="http://schemas.microsoft.com/office/powerpoint/2010/main" val="11041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8</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sp>
        <p:nvSpPr>
          <p:cNvPr id="3" name="ZoneTexte 2">
            <a:extLst>
              <a:ext uri="{FF2B5EF4-FFF2-40B4-BE49-F238E27FC236}">
                <a16:creationId xmlns:a16="http://schemas.microsoft.com/office/drawing/2014/main" id="{495C501C-6E8A-82F9-A1C4-9FD72162FB25}"/>
              </a:ext>
            </a:extLst>
          </p:cNvPr>
          <p:cNvSpPr txBox="1"/>
          <p:nvPr/>
        </p:nvSpPr>
        <p:spPr>
          <a:xfrm>
            <a:off x="427821" y="874455"/>
            <a:ext cx="11336357" cy="5262979"/>
          </a:xfrm>
          <a:prstGeom prst="rect">
            <a:avLst/>
          </a:prstGeom>
          <a:noFill/>
        </p:spPr>
        <p:txBody>
          <a:bodyPr wrap="square" rtlCol="0">
            <a:spAutoFit/>
          </a:bodyPr>
          <a:lstStyle/>
          <a:p>
            <a:pPr algn="just"/>
            <a:r>
              <a:rPr lang="fr-FR" sz="2800" b="1" u="sng" dirty="0"/>
              <a:t>Les enjeux de la réforme</a:t>
            </a:r>
          </a:p>
          <a:p>
            <a:pPr algn="just"/>
            <a:endParaRPr lang="fr-FR" sz="2800" b="1" u="sng" dirty="0"/>
          </a:p>
          <a:p>
            <a:pPr algn="just"/>
            <a:r>
              <a:rPr lang="fr-FR" sz="2800" b="0" i="1" u="none" strike="noStrike" baseline="0" dirty="0">
                <a:solidFill>
                  <a:srgbClr val="000000"/>
                </a:solidFill>
                <a:latin typeface="Arial" panose="020B0604020202020204" pitchFamily="34" charset="0"/>
              </a:rPr>
              <a:t>« La réforme a pour objectif opérationnel </a:t>
            </a:r>
            <a:r>
              <a:rPr lang="fr-FR" sz="2800" b="1" i="1" u="none" strike="noStrike" baseline="0" dirty="0">
                <a:solidFill>
                  <a:srgbClr val="000000"/>
                </a:solidFill>
                <a:latin typeface="Arial" panose="020B0604020202020204" pitchFamily="34" charset="0"/>
              </a:rPr>
              <a:t>l’amélioration de la qualité et de la sécurité des prises en charge</a:t>
            </a:r>
            <a:r>
              <a:rPr lang="fr-FR" sz="2800" b="0" i="1" u="none" strike="noStrike" baseline="0" dirty="0">
                <a:solidFill>
                  <a:srgbClr val="000000"/>
                </a:solidFill>
                <a:latin typeface="Arial" panose="020B0604020202020204" pitchFamily="34" charset="0"/>
              </a:rPr>
              <a:t>, une meilleure adaptation à </a:t>
            </a:r>
            <a:r>
              <a:rPr lang="fr-FR" sz="2800" b="1" i="1" u="none" strike="noStrike" baseline="0" dirty="0">
                <a:solidFill>
                  <a:srgbClr val="000000"/>
                </a:solidFill>
                <a:latin typeface="Arial" panose="020B0604020202020204" pitchFamily="34" charset="0"/>
              </a:rPr>
              <a:t>l’innovation en santé </a:t>
            </a:r>
            <a:r>
              <a:rPr lang="fr-FR" sz="2800" b="0" i="1" u="none" strike="noStrike" baseline="0" dirty="0">
                <a:solidFill>
                  <a:srgbClr val="000000"/>
                </a:solidFill>
                <a:latin typeface="Arial" panose="020B0604020202020204" pitchFamily="34" charset="0"/>
              </a:rPr>
              <a:t>et une plus grande </a:t>
            </a:r>
            <a:r>
              <a:rPr lang="fr-FR" sz="2800" b="1" i="1" u="none" strike="noStrike" baseline="0" dirty="0">
                <a:solidFill>
                  <a:srgbClr val="000000"/>
                </a:solidFill>
                <a:latin typeface="Arial" panose="020B0604020202020204" pitchFamily="34" charset="0"/>
              </a:rPr>
              <a:t>territorialisation de l’offre de soin </a:t>
            </a:r>
            <a:r>
              <a:rPr lang="fr-FR" sz="2800" b="0" i="1" u="none" strike="noStrike" baseline="0" dirty="0">
                <a:solidFill>
                  <a:srgbClr val="000000"/>
                </a:solidFill>
                <a:latin typeface="Arial" panose="020B0604020202020204" pitchFamily="34" charset="0"/>
              </a:rPr>
              <a:t>(développement du « faire ensemble » notamment). </a:t>
            </a:r>
          </a:p>
          <a:p>
            <a:pPr algn="just"/>
            <a:endParaRPr lang="fr-FR" sz="2800" b="0" i="1" u="none" strike="noStrike" baseline="0" dirty="0">
              <a:solidFill>
                <a:srgbClr val="000000"/>
              </a:solidFill>
              <a:latin typeface="Arial" panose="020B0604020202020204" pitchFamily="34" charset="0"/>
            </a:endParaRPr>
          </a:p>
          <a:p>
            <a:pPr algn="just"/>
            <a:r>
              <a:rPr lang="fr-FR" sz="2800" b="0" i="1" u="none" strike="noStrike" baseline="0" dirty="0">
                <a:solidFill>
                  <a:srgbClr val="000000"/>
                </a:solidFill>
                <a:latin typeface="Arial" panose="020B0604020202020204" pitchFamily="34" charset="0"/>
              </a:rPr>
              <a:t>Cette réforme permet l’émergence d’une </a:t>
            </a:r>
            <a:r>
              <a:rPr lang="fr-FR" sz="2800" b="1" i="1" u="none" strike="noStrike" baseline="0" dirty="0">
                <a:solidFill>
                  <a:srgbClr val="000000"/>
                </a:solidFill>
                <a:latin typeface="Arial" panose="020B0604020202020204" pitchFamily="34" charset="0"/>
              </a:rPr>
              <a:t>logique globale de gradation </a:t>
            </a:r>
            <a:r>
              <a:rPr lang="fr-FR" sz="2800" b="0" i="1" u="none" strike="noStrike" baseline="0" dirty="0">
                <a:solidFill>
                  <a:srgbClr val="000000"/>
                </a:solidFill>
                <a:latin typeface="Arial" panose="020B0604020202020204" pitchFamily="34" charset="0"/>
              </a:rPr>
              <a:t>de l’offre de soins reposant sur des fondements techniques médicaux tout en s’appuyant, dès que cela est justifié scientifiquement, sur des </a:t>
            </a:r>
            <a:r>
              <a:rPr lang="fr-FR" sz="2800" b="1" i="1" u="none" strike="noStrike" baseline="0" dirty="0">
                <a:solidFill>
                  <a:srgbClr val="000000"/>
                </a:solidFill>
                <a:latin typeface="Arial" panose="020B0604020202020204" pitchFamily="34" charset="0"/>
              </a:rPr>
              <a:t>seuils d’activité </a:t>
            </a:r>
            <a:r>
              <a:rPr lang="fr-FR" sz="2800" b="0" i="1" u="none" strike="noStrike" baseline="0" dirty="0">
                <a:solidFill>
                  <a:srgbClr val="000000"/>
                </a:solidFill>
                <a:latin typeface="Arial" panose="020B0604020202020204" pitchFamily="34" charset="0"/>
              </a:rPr>
              <a:t>minimale dans un contexte de renforcement de la qualité et de la pertinence. » </a:t>
            </a:r>
            <a:endParaRPr lang="fr-FR" sz="2800" b="1" i="1" u="sng" dirty="0"/>
          </a:p>
        </p:txBody>
      </p:sp>
    </p:spTree>
    <p:extLst>
      <p:ext uri="{BB962C8B-B14F-4D97-AF65-F5344CB8AC3E}">
        <p14:creationId xmlns:p14="http://schemas.microsoft.com/office/powerpoint/2010/main" val="365409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96A00"/>
              </a:buClr>
              <a:buSzPct val="65000"/>
              <a:buFont typeface="Wingdings" panose="05000000000000000000" pitchFamily="2" charset="2"/>
              <a:buChar char=""/>
              <a:defRPr sz="2400" b="1">
                <a:solidFill>
                  <a:schemeClr val="tx1"/>
                </a:solidFill>
                <a:latin typeface="Calibri" panose="020F0502020204030204" pitchFamily="34" charset="0"/>
              </a:defRPr>
            </a:lvl1pPr>
            <a:lvl2pPr marL="742950" indent="-285750">
              <a:lnSpc>
                <a:spcPct val="90000"/>
              </a:lnSpc>
              <a:spcBef>
                <a:spcPct val="20000"/>
              </a:spcBef>
              <a:buClr>
                <a:schemeClr val="accent1"/>
              </a:buClr>
              <a:buSzPct val="6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Clr>
                <a:schemeClr val="tx2"/>
              </a:buClr>
              <a:buSzPct val="47000"/>
              <a:buFont typeface="Wingdings" panose="05000000000000000000" pitchFamily="2" charset="2"/>
              <a:buChar char=""/>
              <a:defRPr sz="2400">
                <a:solidFill>
                  <a:srgbClr val="7F7F7F"/>
                </a:solidFill>
                <a:latin typeface="Calibri" panose="020F0502020204030204" pitchFamily="34" charset="0"/>
              </a:defRPr>
            </a:lvl3pPr>
            <a:lvl4pPr marL="1600200" indent="-228600">
              <a:spcBef>
                <a:spcPct val="20000"/>
              </a:spcBef>
              <a:buClr>
                <a:schemeClr val="accent1"/>
              </a:buClr>
              <a:buSzPct val="75000"/>
              <a:buFont typeface="Arial" panose="020B0604020202020204" pitchFamily="34" charset="0"/>
              <a:buChar char="•"/>
              <a:defRPr sz="1400" i="1">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9565643A-8189-4E5A-9B04-435F83A006B5}" type="slidenum">
              <a:rPr lang="fr-FR" sz="1200" b="0">
                <a:solidFill>
                  <a:schemeClr val="bg1"/>
                </a:solidFill>
              </a:rPr>
              <a:pPr>
                <a:spcBef>
                  <a:spcPct val="0"/>
                </a:spcBef>
                <a:buClrTx/>
                <a:buSzTx/>
                <a:buFontTx/>
                <a:buNone/>
              </a:pPr>
              <a:t>9</a:t>
            </a:fld>
            <a:endParaRPr lang="fr-FR" sz="1200" b="0" dirty="0">
              <a:solidFill>
                <a:schemeClr val="bg1"/>
              </a:solidFill>
            </a:endParaRPr>
          </a:p>
        </p:txBody>
      </p:sp>
      <p:sp>
        <p:nvSpPr>
          <p:cNvPr id="7" name="Titre 2">
            <a:extLst>
              <a:ext uri="{FF2B5EF4-FFF2-40B4-BE49-F238E27FC236}">
                <a16:creationId xmlns:a16="http://schemas.microsoft.com/office/drawing/2014/main" id="{7E7497A5-8261-4DB4-A7A1-07EEB56A2E6A}"/>
              </a:ext>
            </a:extLst>
          </p:cNvPr>
          <p:cNvSpPr txBox="1">
            <a:spLocks/>
          </p:cNvSpPr>
          <p:nvPr/>
        </p:nvSpPr>
        <p:spPr bwMode="auto">
          <a:xfrm>
            <a:off x="0" y="-12700"/>
            <a:ext cx="11225213" cy="688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hangingPunct="1"/>
            <a:r>
              <a:rPr lang="fr-FR" b="1" dirty="0"/>
              <a:t>Introduction </a:t>
            </a:r>
          </a:p>
        </p:txBody>
      </p:sp>
      <p:sp>
        <p:nvSpPr>
          <p:cNvPr id="3" name="ZoneTexte 2">
            <a:extLst>
              <a:ext uri="{FF2B5EF4-FFF2-40B4-BE49-F238E27FC236}">
                <a16:creationId xmlns:a16="http://schemas.microsoft.com/office/drawing/2014/main" id="{495C501C-6E8A-82F9-A1C4-9FD72162FB25}"/>
              </a:ext>
            </a:extLst>
          </p:cNvPr>
          <p:cNvSpPr txBox="1"/>
          <p:nvPr/>
        </p:nvSpPr>
        <p:spPr>
          <a:xfrm>
            <a:off x="427821" y="874455"/>
            <a:ext cx="11336357" cy="3539430"/>
          </a:xfrm>
          <a:prstGeom prst="rect">
            <a:avLst/>
          </a:prstGeom>
          <a:noFill/>
        </p:spPr>
        <p:txBody>
          <a:bodyPr wrap="square" rtlCol="0">
            <a:spAutoFit/>
          </a:bodyPr>
          <a:lstStyle/>
          <a:p>
            <a:pPr algn="just"/>
            <a:endParaRPr lang="fr-FR" sz="2800" b="1" u="sng" dirty="0"/>
          </a:p>
          <a:p>
            <a:pPr algn="just"/>
            <a:r>
              <a:rPr lang="fr-FR" sz="2800" dirty="0"/>
              <a:t>A ce jour, les décrets conditions d’implantation et conditions techniques de fonctionnement sont publiés.</a:t>
            </a:r>
          </a:p>
          <a:p>
            <a:pPr algn="just"/>
            <a:endParaRPr lang="fr-FR" sz="2800" dirty="0"/>
          </a:p>
          <a:p>
            <a:pPr algn="just"/>
            <a:r>
              <a:rPr lang="fr-FR" sz="2800" dirty="0"/>
              <a:t>L’arrêté fixant le nombre minimal annuel d’actes également.</a:t>
            </a:r>
          </a:p>
          <a:p>
            <a:pPr algn="just"/>
            <a:endParaRPr lang="fr-FR" sz="2800" dirty="0"/>
          </a:p>
          <a:p>
            <a:pPr algn="just"/>
            <a:r>
              <a:rPr lang="fr-FR" sz="2800" dirty="0"/>
              <a:t>Nous sommes en attente de la liste officielle des actes CCAM de cardiologie interventionnelle ainsi que de l’instruction.</a:t>
            </a:r>
          </a:p>
        </p:txBody>
      </p:sp>
      <p:pic>
        <p:nvPicPr>
          <p:cNvPr id="2" name="Image 1">
            <a:extLst>
              <a:ext uri="{FF2B5EF4-FFF2-40B4-BE49-F238E27FC236}">
                <a16:creationId xmlns:a16="http://schemas.microsoft.com/office/drawing/2014/main" id="{27E2D240-A517-8928-3F33-860BCF9B73C8}"/>
              </a:ext>
            </a:extLst>
          </p:cNvPr>
          <p:cNvPicPr>
            <a:picLocks noChangeAspect="1"/>
          </p:cNvPicPr>
          <p:nvPr/>
        </p:nvPicPr>
        <p:blipFill>
          <a:blip r:embed="rId3"/>
          <a:stretch>
            <a:fillRect/>
          </a:stretch>
        </p:blipFill>
        <p:spPr>
          <a:xfrm>
            <a:off x="4542513" y="4796782"/>
            <a:ext cx="3476625" cy="1314450"/>
          </a:xfrm>
          <a:prstGeom prst="rect">
            <a:avLst/>
          </a:prstGeom>
        </p:spPr>
      </p:pic>
    </p:spTree>
    <p:extLst>
      <p:ext uri="{BB962C8B-B14F-4D97-AF65-F5344CB8AC3E}">
        <p14:creationId xmlns:p14="http://schemas.microsoft.com/office/powerpoint/2010/main" val="900736804"/>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3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4.xml><?xml version="1.0" encoding="utf-8"?>
<a:theme xmlns:a="http://schemas.openxmlformats.org/drawingml/2006/main" name="5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5.xml><?xml version="1.0" encoding="utf-8"?>
<a:theme xmlns:a="http://schemas.openxmlformats.org/drawingml/2006/main" name="3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TotalTime>
  <Words>4187</Words>
  <Application>Microsoft Office PowerPoint</Application>
  <PresentationFormat>Grand écran</PresentationFormat>
  <Paragraphs>483</Paragraphs>
  <Slides>55</Slides>
  <Notes>43</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55</vt:i4>
      </vt:variant>
    </vt:vector>
  </HeadingPairs>
  <TitlesOfParts>
    <vt:vector size="68" baseType="lpstr">
      <vt:lpstr>Arial</vt:lpstr>
      <vt:lpstr>Bebas Neue</vt:lpstr>
      <vt:lpstr>Calibri</vt:lpstr>
      <vt:lpstr>Calibri Light</vt:lpstr>
      <vt:lpstr>Frugal Sans</vt:lpstr>
      <vt:lpstr>open_sansregular</vt:lpstr>
      <vt:lpstr>open_sanssemibold</vt:lpstr>
      <vt:lpstr>Wingdings</vt:lpstr>
      <vt:lpstr>1_Thème Office</vt:lpstr>
      <vt:lpstr>4_TEMPLATE_INTITULE_OFFICIEL</vt:lpstr>
      <vt:lpstr>3_PRESENTATIONLOAD</vt:lpstr>
      <vt:lpstr>5_TEMPLATE_INTITULE_OFFICIEL</vt:lpstr>
      <vt:lpstr>3_TEMPLATE_INTITULE_OFFICIEL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Présentation PowerPoint</vt:lpstr>
      <vt:lpstr>Présentation PowerPoint</vt:lpstr>
      <vt:lpstr>Point 1 : Définition de l’activité de soins de cardiologie interventionnelle Point 2 : Modalité Rythmologie interventionnelle Point 3 : Modalité Cardiopathies congénitales hors rythmologie Point 4 : Modalité Cardiopathies ischémiques et structurelles de l’adulte Point 5 : Plateau technique – Locaux Point 6 : Activité minimale Point 7 : Ressources humaines Point 8 : Mise en œuvre de la réforme par les ARS Point 9 : Les références</vt:lpstr>
      <vt:lpstr>Présentation PowerPoint</vt:lpstr>
      <vt:lpstr>Présentation PowerPoint</vt:lpstr>
      <vt:lpstr>Réforme des Autorisations</vt:lpstr>
      <vt:lpstr>Réforme des Autorisations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d’actions pluriannuel régional d’amélioration de la pertinence des soins (PAPRAPS)</dc:title>
  <dc:creator>Laure DUBOIS</dc:creator>
  <cp:lastModifiedBy>Thierry BECHU</cp:lastModifiedBy>
  <cp:revision>968</cp:revision>
  <cp:lastPrinted>2022-03-22T17:45:48Z</cp:lastPrinted>
  <dcterms:created xsi:type="dcterms:W3CDTF">2016-09-26T09:53:55Z</dcterms:created>
  <dcterms:modified xsi:type="dcterms:W3CDTF">2022-12-07T14:52:24Z</dcterms:modified>
</cp:coreProperties>
</file>